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72" r:id="rId5"/>
    <p:sldId id="267" r:id="rId6"/>
    <p:sldId id="260" r:id="rId7"/>
    <p:sldId id="263" r:id="rId8"/>
    <p:sldId id="259" r:id="rId9"/>
    <p:sldId id="261" r:id="rId10"/>
    <p:sldId id="271" r:id="rId11"/>
    <p:sldId id="262" r:id="rId12"/>
    <p:sldId id="264" r:id="rId13"/>
    <p:sldId id="274" r:id="rId14"/>
    <p:sldId id="275" r:id="rId15"/>
    <p:sldId id="276" r:id="rId16"/>
    <p:sldId id="277" r:id="rId17"/>
    <p:sldId id="278" r:id="rId18"/>
    <p:sldId id="273" r:id="rId19"/>
    <p:sldId id="279" r:id="rId20"/>
    <p:sldId id="280" r:id="rId21"/>
    <p:sldId id="281" r:id="rId22"/>
    <p:sldId id="282" r:id="rId23"/>
    <p:sldId id="283" r:id="rId24"/>
    <p:sldId id="266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4A0E2-2CCD-4429-A2A9-A76663F2482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89EACFA-6C80-42C3-9FC6-581EF9A5820F}">
      <dgm:prSet/>
      <dgm:spPr/>
      <dgm:t>
        <a:bodyPr/>
        <a:lstStyle/>
        <a:p>
          <a:r>
            <a:rPr lang="en-ID" dirty="0"/>
            <a:t>proses </a:t>
          </a:r>
          <a:r>
            <a:rPr lang="en-ID" dirty="0" err="1"/>
            <a:t>Pengharmonisasian</a:t>
          </a:r>
          <a:r>
            <a:rPr lang="en-ID" dirty="0"/>
            <a:t>, </a:t>
          </a:r>
          <a:r>
            <a:rPr lang="en-ID" dirty="0" err="1"/>
            <a:t>Pembulatan</a:t>
          </a:r>
          <a:r>
            <a:rPr lang="en-ID" dirty="0"/>
            <a:t>, dan </a:t>
          </a:r>
          <a:r>
            <a:rPr lang="en-ID" dirty="0" err="1"/>
            <a:t>Pemantapan</a:t>
          </a:r>
          <a:r>
            <a:rPr lang="en-ID" dirty="0"/>
            <a:t> </a:t>
          </a:r>
          <a:r>
            <a:rPr lang="en-ID" dirty="0" err="1"/>
            <a:t>Konsepsi</a:t>
          </a:r>
          <a:r>
            <a:rPr lang="en-ID" dirty="0"/>
            <a:t> </a:t>
          </a:r>
          <a:r>
            <a:rPr lang="en-ID" dirty="0" err="1"/>
            <a:t>Rancangan</a:t>
          </a:r>
          <a:r>
            <a:rPr lang="en-ID" dirty="0"/>
            <a:t> </a:t>
          </a:r>
          <a:r>
            <a:rPr lang="en-ID" dirty="0" err="1"/>
            <a:t>Peraturan</a:t>
          </a:r>
          <a:r>
            <a:rPr lang="en-ID" dirty="0"/>
            <a:t> </a:t>
          </a:r>
          <a:r>
            <a:rPr lang="en-ID" dirty="0" err="1"/>
            <a:t>Perundang-undangan</a:t>
          </a:r>
          <a:r>
            <a:rPr lang="en-ID" dirty="0"/>
            <a:t> </a:t>
          </a:r>
          <a:r>
            <a:rPr lang="en-ID" dirty="0" err="1"/>
            <a:t>secara</a:t>
          </a:r>
          <a:r>
            <a:rPr lang="en-ID" dirty="0"/>
            <a:t> </a:t>
          </a:r>
          <a:r>
            <a:rPr lang="en-ID" dirty="0" err="1"/>
            <a:t>materiil</a:t>
          </a:r>
          <a:r>
            <a:rPr lang="en-ID" dirty="0"/>
            <a:t>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dilaksaanakan</a:t>
          </a:r>
          <a:r>
            <a:rPr lang="en-ID" dirty="0"/>
            <a:t> di </a:t>
          </a:r>
          <a:r>
            <a:rPr lang="en-ID" dirty="0" err="1"/>
            <a:t>semua</a:t>
          </a:r>
          <a:r>
            <a:rPr lang="en-ID" dirty="0"/>
            <a:t> </a:t>
          </a:r>
          <a:r>
            <a:rPr lang="en-ID" dirty="0" err="1"/>
            <a:t>tahapan</a:t>
          </a:r>
          <a:r>
            <a:rPr lang="en-ID" dirty="0"/>
            <a:t>.</a:t>
          </a:r>
          <a:endParaRPr lang="en-US" dirty="0"/>
        </a:p>
      </dgm:t>
    </dgm:pt>
    <dgm:pt modelId="{A80CB2CF-AB0D-4DD1-8176-24FAE1C51833}" type="parTrans" cxnId="{E07B0472-34D9-4101-B464-3B5C11040B71}">
      <dgm:prSet/>
      <dgm:spPr/>
      <dgm:t>
        <a:bodyPr/>
        <a:lstStyle/>
        <a:p>
          <a:endParaRPr lang="en-US"/>
        </a:p>
      </dgm:t>
    </dgm:pt>
    <dgm:pt modelId="{6564846A-2A3B-4FCE-86F4-8AED5AA9E64D}" type="sibTrans" cxnId="{E07B0472-34D9-4101-B464-3B5C11040B71}">
      <dgm:prSet/>
      <dgm:spPr/>
      <dgm:t>
        <a:bodyPr/>
        <a:lstStyle/>
        <a:p>
          <a:endParaRPr lang="en-US"/>
        </a:p>
      </dgm:t>
    </dgm:pt>
    <dgm:pt modelId="{3ABDAFBA-C99B-4BB3-A0D7-045176A916C3}">
      <dgm:prSet/>
      <dgm:spPr/>
      <dgm:t>
        <a:bodyPr/>
        <a:lstStyle/>
        <a:p>
          <a:r>
            <a:rPr lang="en-ID"/>
            <a:t>Namun, proses Pengharmonisasian, Pembulatan, dan Pemantapan Konsepsi Rancangan Peraturan Perundang undangan secara formil merupakan salah satu sub tahapan atau bagian akhir dari tahapan penyusunan dalam pembentukan Peraturan Perundang-undalgan. </a:t>
          </a:r>
          <a:endParaRPr lang="en-US"/>
        </a:p>
      </dgm:t>
    </dgm:pt>
    <dgm:pt modelId="{979C7FF7-D64F-4C4C-897C-88BF81B3242A}" type="parTrans" cxnId="{967080FC-F3E0-4D58-81D2-FC6E9D566B87}">
      <dgm:prSet/>
      <dgm:spPr/>
      <dgm:t>
        <a:bodyPr/>
        <a:lstStyle/>
        <a:p>
          <a:endParaRPr lang="en-US"/>
        </a:p>
      </dgm:t>
    </dgm:pt>
    <dgm:pt modelId="{8D87C54D-9F3D-42F1-A8CF-B02FA04C4BF6}" type="sibTrans" cxnId="{967080FC-F3E0-4D58-81D2-FC6E9D566B87}">
      <dgm:prSet/>
      <dgm:spPr/>
      <dgm:t>
        <a:bodyPr/>
        <a:lstStyle/>
        <a:p>
          <a:endParaRPr lang="en-US"/>
        </a:p>
      </dgm:t>
    </dgm:pt>
    <dgm:pt modelId="{EFB1257D-4AD7-46C6-A60C-5CDA2D7266A0}">
      <dgm:prSet/>
      <dgm:spPr/>
      <dgm:t>
        <a:bodyPr/>
        <a:lstStyle/>
        <a:p>
          <a:r>
            <a:rPr lang="en-ID"/>
            <a:t>Oleh karena itu, seluruh Peraturan Perundang-undangan yang dibentuk dan akan diberlakukan harus melalui proses Pengharmonisasian, Pembulatan, dan Pemantapan Konsepsi Rancangan Peraturan Perundang-undangan.</a:t>
          </a:r>
          <a:endParaRPr lang="en-US"/>
        </a:p>
      </dgm:t>
    </dgm:pt>
    <dgm:pt modelId="{433D72BB-1744-44DD-8E59-E7212C20DD44}" type="parTrans" cxnId="{09D1AF43-8469-40A1-95EE-9D7388A89447}">
      <dgm:prSet/>
      <dgm:spPr/>
      <dgm:t>
        <a:bodyPr/>
        <a:lstStyle/>
        <a:p>
          <a:endParaRPr lang="en-US"/>
        </a:p>
      </dgm:t>
    </dgm:pt>
    <dgm:pt modelId="{35FCEB27-0D56-470A-A1A1-D8B02405F610}" type="sibTrans" cxnId="{09D1AF43-8469-40A1-95EE-9D7388A89447}">
      <dgm:prSet/>
      <dgm:spPr/>
      <dgm:t>
        <a:bodyPr/>
        <a:lstStyle/>
        <a:p>
          <a:endParaRPr lang="en-US"/>
        </a:p>
      </dgm:t>
    </dgm:pt>
    <dgm:pt modelId="{311F7F16-4CD2-4AF6-AFCC-7136D24FC692}" type="pres">
      <dgm:prSet presAssocID="{5834A0E2-2CCD-4429-A2A9-A76663F24823}" presName="root" presStyleCnt="0">
        <dgm:presLayoutVars>
          <dgm:dir/>
          <dgm:resizeHandles val="exact"/>
        </dgm:presLayoutVars>
      </dgm:prSet>
      <dgm:spPr/>
    </dgm:pt>
    <dgm:pt modelId="{DA4B5AEC-51DB-4F01-BC54-DF1ADAF56240}" type="pres">
      <dgm:prSet presAssocID="{889EACFA-6C80-42C3-9FC6-581EF9A5820F}" presName="compNode" presStyleCnt="0"/>
      <dgm:spPr/>
    </dgm:pt>
    <dgm:pt modelId="{3425E809-FDE4-49D7-A68B-C53E0AFD7050}" type="pres">
      <dgm:prSet presAssocID="{889EACFA-6C80-42C3-9FC6-581EF9A5820F}" presName="bgRect" presStyleLbl="bgShp" presStyleIdx="0" presStyleCnt="3"/>
      <dgm:spPr/>
    </dgm:pt>
    <dgm:pt modelId="{32FC9893-791D-4D8D-8B2B-EE22BEB448CA}" type="pres">
      <dgm:prSet presAssocID="{889EACFA-6C80-42C3-9FC6-581EF9A5820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tanyaan"/>
        </a:ext>
      </dgm:extLst>
    </dgm:pt>
    <dgm:pt modelId="{E2E1BED9-BF9C-4F75-A20D-DA3415B9BBA9}" type="pres">
      <dgm:prSet presAssocID="{889EACFA-6C80-42C3-9FC6-581EF9A5820F}" presName="spaceRect" presStyleCnt="0"/>
      <dgm:spPr/>
    </dgm:pt>
    <dgm:pt modelId="{5DD765E8-70B6-4FD9-A9AE-6871809E8CF3}" type="pres">
      <dgm:prSet presAssocID="{889EACFA-6C80-42C3-9FC6-581EF9A5820F}" presName="parTx" presStyleLbl="revTx" presStyleIdx="0" presStyleCnt="3">
        <dgm:presLayoutVars>
          <dgm:chMax val="0"/>
          <dgm:chPref val="0"/>
        </dgm:presLayoutVars>
      </dgm:prSet>
      <dgm:spPr/>
    </dgm:pt>
    <dgm:pt modelId="{43999CC7-50E7-4AC9-AD71-9B42425D27F3}" type="pres">
      <dgm:prSet presAssocID="{6564846A-2A3B-4FCE-86F4-8AED5AA9E64D}" presName="sibTrans" presStyleCnt="0"/>
      <dgm:spPr/>
    </dgm:pt>
    <dgm:pt modelId="{B80DFE64-901F-4E78-9D8D-ADAC5F275523}" type="pres">
      <dgm:prSet presAssocID="{3ABDAFBA-C99B-4BB3-A0D7-045176A916C3}" presName="compNode" presStyleCnt="0"/>
      <dgm:spPr/>
    </dgm:pt>
    <dgm:pt modelId="{F497C631-2CBA-4D77-B1C7-3DC9E579B633}" type="pres">
      <dgm:prSet presAssocID="{3ABDAFBA-C99B-4BB3-A0D7-045176A916C3}" presName="bgRect" presStyleLbl="bgShp" presStyleIdx="1" presStyleCnt="3"/>
      <dgm:spPr/>
    </dgm:pt>
    <dgm:pt modelId="{5CCDCB5E-E9D5-44B3-85FD-C28C86ED66FA}" type="pres">
      <dgm:prSet presAssocID="{3ABDAFBA-C99B-4BB3-A0D7-045176A916C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abata Tree"/>
        </a:ext>
      </dgm:extLst>
    </dgm:pt>
    <dgm:pt modelId="{0E8AC1E9-EBCD-4A88-A37F-C5A365077356}" type="pres">
      <dgm:prSet presAssocID="{3ABDAFBA-C99B-4BB3-A0D7-045176A916C3}" presName="spaceRect" presStyleCnt="0"/>
      <dgm:spPr/>
    </dgm:pt>
    <dgm:pt modelId="{5071AD89-E5E2-4465-B421-A7BB800AAA18}" type="pres">
      <dgm:prSet presAssocID="{3ABDAFBA-C99B-4BB3-A0D7-045176A916C3}" presName="parTx" presStyleLbl="revTx" presStyleIdx="1" presStyleCnt="3">
        <dgm:presLayoutVars>
          <dgm:chMax val="0"/>
          <dgm:chPref val="0"/>
        </dgm:presLayoutVars>
      </dgm:prSet>
      <dgm:spPr/>
    </dgm:pt>
    <dgm:pt modelId="{DF140542-3308-475E-8803-608E30AB030A}" type="pres">
      <dgm:prSet presAssocID="{8D87C54D-9F3D-42F1-A8CF-B02FA04C4BF6}" presName="sibTrans" presStyleCnt="0"/>
      <dgm:spPr/>
    </dgm:pt>
    <dgm:pt modelId="{F9F260B6-9C6D-4F6C-9A6F-DC551ED7E606}" type="pres">
      <dgm:prSet presAssocID="{EFB1257D-4AD7-46C6-A60C-5CDA2D7266A0}" presName="compNode" presStyleCnt="0"/>
      <dgm:spPr/>
    </dgm:pt>
    <dgm:pt modelId="{658F21F2-6D6A-4C40-85D6-F727A878BA8C}" type="pres">
      <dgm:prSet presAssocID="{EFB1257D-4AD7-46C6-A60C-5CDA2D7266A0}" presName="bgRect" presStyleLbl="bgShp" presStyleIdx="2" presStyleCnt="3"/>
      <dgm:spPr/>
    </dgm:pt>
    <dgm:pt modelId="{0195C52A-B500-4BE9-B197-F0DE5C4DC000}" type="pres">
      <dgm:prSet presAssocID="{EFB1257D-4AD7-46C6-A60C-5CDA2D7266A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599B3701-CB52-4F25-974F-E3A9DE478966}" type="pres">
      <dgm:prSet presAssocID="{EFB1257D-4AD7-46C6-A60C-5CDA2D7266A0}" presName="spaceRect" presStyleCnt="0"/>
      <dgm:spPr/>
    </dgm:pt>
    <dgm:pt modelId="{E14794B2-F02C-419F-B0C7-9F465C988724}" type="pres">
      <dgm:prSet presAssocID="{EFB1257D-4AD7-46C6-A60C-5CDA2D7266A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9D1AF43-8469-40A1-95EE-9D7388A89447}" srcId="{5834A0E2-2CCD-4429-A2A9-A76663F24823}" destId="{EFB1257D-4AD7-46C6-A60C-5CDA2D7266A0}" srcOrd="2" destOrd="0" parTransId="{433D72BB-1744-44DD-8E59-E7212C20DD44}" sibTransId="{35FCEB27-0D56-470A-A1A1-D8B02405F610}"/>
    <dgm:cxn modelId="{E07B0472-34D9-4101-B464-3B5C11040B71}" srcId="{5834A0E2-2CCD-4429-A2A9-A76663F24823}" destId="{889EACFA-6C80-42C3-9FC6-581EF9A5820F}" srcOrd="0" destOrd="0" parTransId="{A80CB2CF-AB0D-4DD1-8176-24FAE1C51833}" sibTransId="{6564846A-2A3B-4FCE-86F4-8AED5AA9E64D}"/>
    <dgm:cxn modelId="{2A137553-608C-4AD8-ACA5-3B1C77322A70}" type="presOf" srcId="{3ABDAFBA-C99B-4BB3-A0D7-045176A916C3}" destId="{5071AD89-E5E2-4465-B421-A7BB800AAA18}" srcOrd="0" destOrd="0" presId="urn:microsoft.com/office/officeart/2018/2/layout/IconVerticalSolidList"/>
    <dgm:cxn modelId="{FBD3F2A4-ABAA-4DEE-91AC-EEFE2CA2E8CE}" type="presOf" srcId="{EFB1257D-4AD7-46C6-A60C-5CDA2D7266A0}" destId="{E14794B2-F02C-419F-B0C7-9F465C988724}" srcOrd="0" destOrd="0" presId="urn:microsoft.com/office/officeart/2018/2/layout/IconVerticalSolidList"/>
    <dgm:cxn modelId="{CCEB56A7-7075-4FF2-9DCE-A2E03C7ED680}" type="presOf" srcId="{5834A0E2-2CCD-4429-A2A9-A76663F24823}" destId="{311F7F16-4CD2-4AF6-AFCC-7136D24FC692}" srcOrd="0" destOrd="0" presId="urn:microsoft.com/office/officeart/2018/2/layout/IconVerticalSolidList"/>
    <dgm:cxn modelId="{A982BBEE-FB7E-4402-9A24-44B3DE1EEC78}" type="presOf" srcId="{889EACFA-6C80-42C3-9FC6-581EF9A5820F}" destId="{5DD765E8-70B6-4FD9-A9AE-6871809E8CF3}" srcOrd="0" destOrd="0" presId="urn:microsoft.com/office/officeart/2018/2/layout/IconVerticalSolidList"/>
    <dgm:cxn modelId="{967080FC-F3E0-4D58-81D2-FC6E9D566B87}" srcId="{5834A0E2-2CCD-4429-A2A9-A76663F24823}" destId="{3ABDAFBA-C99B-4BB3-A0D7-045176A916C3}" srcOrd="1" destOrd="0" parTransId="{979C7FF7-D64F-4C4C-897C-88BF81B3242A}" sibTransId="{8D87C54D-9F3D-42F1-A8CF-B02FA04C4BF6}"/>
    <dgm:cxn modelId="{227E9C17-4C91-46B7-9725-AFB1D8CB1B58}" type="presParOf" srcId="{311F7F16-4CD2-4AF6-AFCC-7136D24FC692}" destId="{DA4B5AEC-51DB-4F01-BC54-DF1ADAF56240}" srcOrd="0" destOrd="0" presId="urn:microsoft.com/office/officeart/2018/2/layout/IconVerticalSolidList"/>
    <dgm:cxn modelId="{D961411F-1956-4B44-8A67-75F4C8A85F17}" type="presParOf" srcId="{DA4B5AEC-51DB-4F01-BC54-DF1ADAF56240}" destId="{3425E809-FDE4-49D7-A68B-C53E0AFD7050}" srcOrd="0" destOrd="0" presId="urn:microsoft.com/office/officeart/2018/2/layout/IconVerticalSolidList"/>
    <dgm:cxn modelId="{02922711-B57C-41AE-A610-5B59A65F69DC}" type="presParOf" srcId="{DA4B5AEC-51DB-4F01-BC54-DF1ADAF56240}" destId="{32FC9893-791D-4D8D-8B2B-EE22BEB448CA}" srcOrd="1" destOrd="0" presId="urn:microsoft.com/office/officeart/2018/2/layout/IconVerticalSolidList"/>
    <dgm:cxn modelId="{8F9235BA-9D92-4D30-9B2C-004F8BC69613}" type="presParOf" srcId="{DA4B5AEC-51DB-4F01-BC54-DF1ADAF56240}" destId="{E2E1BED9-BF9C-4F75-A20D-DA3415B9BBA9}" srcOrd="2" destOrd="0" presId="urn:microsoft.com/office/officeart/2018/2/layout/IconVerticalSolidList"/>
    <dgm:cxn modelId="{603C8628-CB6C-4709-A7F7-2C2C4638D673}" type="presParOf" srcId="{DA4B5AEC-51DB-4F01-BC54-DF1ADAF56240}" destId="{5DD765E8-70B6-4FD9-A9AE-6871809E8CF3}" srcOrd="3" destOrd="0" presId="urn:microsoft.com/office/officeart/2018/2/layout/IconVerticalSolidList"/>
    <dgm:cxn modelId="{F4BABAE5-90B1-4EAA-B928-9DEA623B3D9F}" type="presParOf" srcId="{311F7F16-4CD2-4AF6-AFCC-7136D24FC692}" destId="{43999CC7-50E7-4AC9-AD71-9B42425D27F3}" srcOrd="1" destOrd="0" presId="urn:microsoft.com/office/officeart/2018/2/layout/IconVerticalSolidList"/>
    <dgm:cxn modelId="{6D987B56-1B6E-4FB7-B8F8-E83076AE70C3}" type="presParOf" srcId="{311F7F16-4CD2-4AF6-AFCC-7136D24FC692}" destId="{B80DFE64-901F-4E78-9D8D-ADAC5F275523}" srcOrd="2" destOrd="0" presId="urn:microsoft.com/office/officeart/2018/2/layout/IconVerticalSolidList"/>
    <dgm:cxn modelId="{6FA06947-54F8-4ECF-8978-98F2D5771B1B}" type="presParOf" srcId="{B80DFE64-901F-4E78-9D8D-ADAC5F275523}" destId="{F497C631-2CBA-4D77-B1C7-3DC9E579B633}" srcOrd="0" destOrd="0" presId="urn:microsoft.com/office/officeart/2018/2/layout/IconVerticalSolidList"/>
    <dgm:cxn modelId="{FFD16AE9-1928-4537-8370-E719CF034330}" type="presParOf" srcId="{B80DFE64-901F-4E78-9D8D-ADAC5F275523}" destId="{5CCDCB5E-E9D5-44B3-85FD-C28C86ED66FA}" srcOrd="1" destOrd="0" presId="urn:microsoft.com/office/officeart/2018/2/layout/IconVerticalSolidList"/>
    <dgm:cxn modelId="{2A03F644-F72E-48A1-9EC1-DC61436BB9FD}" type="presParOf" srcId="{B80DFE64-901F-4E78-9D8D-ADAC5F275523}" destId="{0E8AC1E9-EBCD-4A88-A37F-C5A365077356}" srcOrd="2" destOrd="0" presId="urn:microsoft.com/office/officeart/2018/2/layout/IconVerticalSolidList"/>
    <dgm:cxn modelId="{EC13CC25-D0E7-4CE1-B50A-DBE74C88114E}" type="presParOf" srcId="{B80DFE64-901F-4E78-9D8D-ADAC5F275523}" destId="{5071AD89-E5E2-4465-B421-A7BB800AAA18}" srcOrd="3" destOrd="0" presId="urn:microsoft.com/office/officeart/2018/2/layout/IconVerticalSolidList"/>
    <dgm:cxn modelId="{223A34E7-4EB8-49A8-8577-C56F44391380}" type="presParOf" srcId="{311F7F16-4CD2-4AF6-AFCC-7136D24FC692}" destId="{DF140542-3308-475E-8803-608E30AB030A}" srcOrd="3" destOrd="0" presId="urn:microsoft.com/office/officeart/2018/2/layout/IconVerticalSolidList"/>
    <dgm:cxn modelId="{E00834C7-FB59-4F43-93B3-DA025D99AB87}" type="presParOf" srcId="{311F7F16-4CD2-4AF6-AFCC-7136D24FC692}" destId="{F9F260B6-9C6D-4F6C-9A6F-DC551ED7E606}" srcOrd="4" destOrd="0" presId="urn:microsoft.com/office/officeart/2018/2/layout/IconVerticalSolidList"/>
    <dgm:cxn modelId="{704F2A54-954A-45F9-B14B-6C5FAF8A7258}" type="presParOf" srcId="{F9F260B6-9C6D-4F6C-9A6F-DC551ED7E606}" destId="{658F21F2-6D6A-4C40-85D6-F727A878BA8C}" srcOrd="0" destOrd="0" presId="urn:microsoft.com/office/officeart/2018/2/layout/IconVerticalSolidList"/>
    <dgm:cxn modelId="{06FBC131-72A6-4752-B2B2-ACEE0D9DB42B}" type="presParOf" srcId="{F9F260B6-9C6D-4F6C-9A6F-DC551ED7E606}" destId="{0195C52A-B500-4BE9-B197-F0DE5C4DC000}" srcOrd="1" destOrd="0" presId="urn:microsoft.com/office/officeart/2018/2/layout/IconVerticalSolidList"/>
    <dgm:cxn modelId="{0EB217B7-802E-4BA4-8617-0EC59EB1E766}" type="presParOf" srcId="{F9F260B6-9C6D-4F6C-9A6F-DC551ED7E606}" destId="{599B3701-CB52-4F25-974F-E3A9DE478966}" srcOrd="2" destOrd="0" presId="urn:microsoft.com/office/officeart/2018/2/layout/IconVerticalSolidList"/>
    <dgm:cxn modelId="{A5692595-B41B-4FF1-A467-189709644D1A}" type="presParOf" srcId="{F9F260B6-9C6D-4F6C-9A6F-DC551ED7E606}" destId="{E14794B2-F02C-419F-B0C7-9F465C98872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06FA5-4098-4128-BFB4-8230F525729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47A9DDB-E4D4-4019-B146-1B1DD667B7B6}">
      <dgm:prSet/>
      <dgm:spPr/>
      <dgm:t>
        <a:bodyPr/>
        <a:lstStyle/>
        <a:p>
          <a:r>
            <a:rPr lang="en-ID"/>
            <a:t>Pengharmonisasian, Pembulatan, dan Pemantapan Konsepsi Rancangan Peraturan Perundang-undangan merupakan bagian penting dari proses pembentukan Peraturan Perundang-undangan yang baik, berkualitas, dan berintegritas. </a:t>
          </a:r>
          <a:endParaRPr lang="en-US"/>
        </a:p>
      </dgm:t>
    </dgm:pt>
    <dgm:pt modelId="{CB958F43-0281-49F0-A3B8-A1161FD89611}" type="parTrans" cxnId="{1CFCEFA5-C1C4-45AD-88C7-6AD369BAD5BA}">
      <dgm:prSet/>
      <dgm:spPr/>
      <dgm:t>
        <a:bodyPr/>
        <a:lstStyle/>
        <a:p>
          <a:endParaRPr lang="en-US"/>
        </a:p>
      </dgm:t>
    </dgm:pt>
    <dgm:pt modelId="{920C8E5C-3232-4B91-B50A-D769583FB198}" type="sibTrans" cxnId="{1CFCEFA5-C1C4-45AD-88C7-6AD369BAD5BA}">
      <dgm:prSet/>
      <dgm:spPr/>
      <dgm:t>
        <a:bodyPr/>
        <a:lstStyle/>
        <a:p>
          <a:endParaRPr lang="en-US"/>
        </a:p>
      </dgm:t>
    </dgm:pt>
    <dgm:pt modelId="{8AFE2184-BD45-4F6D-A174-0CDEC7F40C6F}">
      <dgm:prSet/>
      <dgm:spPr/>
      <dgm:t>
        <a:bodyPr/>
        <a:lstStyle/>
        <a:p>
          <a:r>
            <a:rPr lang="en-ID"/>
            <a:t>Pengharmonisasian, Pembulatan, dan Pemantapan Konsepsi Rancangan Peraturan Perundang-undangan dimaksud sebagai upaya untuk menyelaraskan Peraturan Perundang-undangal, baik dengan Pancasila, Undang Undang Dasar Negara Republik Indonesia Tahun 1945, Negara Kesatuan Republik Indonesia, Bhinneka Tunggal Ika, Peraturan Perundang-undangan yang lebih tinggi dan sederajat, asas hukum, yurisprudensi, dal hal lainnya sehingga Peraturan Perundang-undangan tersebut tersusun secara sistematis, tidak saling bertentangan atau tidak tumpang tindih, berkualitas, dan berintegritas. </a:t>
          </a:r>
          <a:endParaRPr lang="en-US"/>
        </a:p>
      </dgm:t>
    </dgm:pt>
    <dgm:pt modelId="{BDF7C6CE-279A-4CFA-873B-0BC469D58B50}" type="parTrans" cxnId="{E4661F24-BCDA-47D7-BD36-0968FF211F64}">
      <dgm:prSet/>
      <dgm:spPr/>
      <dgm:t>
        <a:bodyPr/>
        <a:lstStyle/>
        <a:p>
          <a:endParaRPr lang="en-US"/>
        </a:p>
      </dgm:t>
    </dgm:pt>
    <dgm:pt modelId="{5DE5C180-A7B2-4E86-B612-02DCED963F6C}" type="sibTrans" cxnId="{E4661F24-BCDA-47D7-BD36-0968FF211F64}">
      <dgm:prSet/>
      <dgm:spPr/>
      <dgm:t>
        <a:bodyPr/>
        <a:lstStyle/>
        <a:p>
          <a:endParaRPr lang="en-US"/>
        </a:p>
      </dgm:t>
    </dgm:pt>
    <dgm:pt modelId="{23421732-07F6-4260-9327-460442497210}" type="pres">
      <dgm:prSet presAssocID="{4CA06FA5-4098-4128-BFB4-8230F525729C}" presName="root" presStyleCnt="0">
        <dgm:presLayoutVars>
          <dgm:dir/>
          <dgm:resizeHandles val="exact"/>
        </dgm:presLayoutVars>
      </dgm:prSet>
      <dgm:spPr/>
    </dgm:pt>
    <dgm:pt modelId="{81F345AC-2E31-4AB2-B78B-B8A03AFC3626}" type="pres">
      <dgm:prSet presAssocID="{347A9DDB-E4D4-4019-B146-1B1DD667B7B6}" presName="compNode" presStyleCnt="0"/>
      <dgm:spPr/>
    </dgm:pt>
    <dgm:pt modelId="{BB81CEE6-8A80-4E8E-8757-8F47DAC71516}" type="pres">
      <dgm:prSet presAssocID="{347A9DDB-E4D4-4019-B146-1B1DD667B7B6}" presName="bgRect" presStyleLbl="bgShp" presStyleIdx="0" presStyleCnt="2"/>
      <dgm:spPr/>
    </dgm:pt>
    <dgm:pt modelId="{C3A04EB9-A9DE-4BE3-B456-DCB3F32584F3}" type="pres">
      <dgm:prSet presAssocID="{347A9DDB-E4D4-4019-B146-1B1DD667B7B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abata Tree"/>
        </a:ext>
      </dgm:extLst>
    </dgm:pt>
    <dgm:pt modelId="{5C096823-9CCE-4F16-9632-0770E22ACF60}" type="pres">
      <dgm:prSet presAssocID="{347A9DDB-E4D4-4019-B146-1B1DD667B7B6}" presName="spaceRect" presStyleCnt="0"/>
      <dgm:spPr/>
    </dgm:pt>
    <dgm:pt modelId="{2D9E0FF3-922E-4D86-9D79-872FE1B0D307}" type="pres">
      <dgm:prSet presAssocID="{347A9DDB-E4D4-4019-B146-1B1DD667B7B6}" presName="parTx" presStyleLbl="revTx" presStyleIdx="0" presStyleCnt="2">
        <dgm:presLayoutVars>
          <dgm:chMax val="0"/>
          <dgm:chPref val="0"/>
        </dgm:presLayoutVars>
      </dgm:prSet>
      <dgm:spPr/>
    </dgm:pt>
    <dgm:pt modelId="{268542AB-1BAE-4E67-A5E7-29AD35A44A36}" type="pres">
      <dgm:prSet presAssocID="{920C8E5C-3232-4B91-B50A-D769583FB198}" presName="sibTrans" presStyleCnt="0"/>
      <dgm:spPr/>
    </dgm:pt>
    <dgm:pt modelId="{8B8E2B1D-9D04-4835-8007-74B70349AAAD}" type="pres">
      <dgm:prSet presAssocID="{8AFE2184-BD45-4F6D-A174-0CDEC7F40C6F}" presName="compNode" presStyleCnt="0"/>
      <dgm:spPr/>
    </dgm:pt>
    <dgm:pt modelId="{291CAD26-6B1A-4C77-A53F-C3310B290DEB}" type="pres">
      <dgm:prSet presAssocID="{8AFE2184-BD45-4F6D-A174-0CDEC7F40C6F}" presName="bgRect" presStyleLbl="bgShp" presStyleIdx="1" presStyleCnt="2"/>
      <dgm:spPr/>
    </dgm:pt>
    <dgm:pt modelId="{770828BA-F3A2-4116-9584-FC5F562AAC06}" type="pres">
      <dgm:prSet presAssocID="{8AFE2184-BD45-4F6D-A174-0CDEC7F40C6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7AD66D92-858B-4E5F-9F83-2EC10610098C}" type="pres">
      <dgm:prSet presAssocID="{8AFE2184-BD45-4F6D-A174-0CDEC7F40C6F}" presName="spaceRect" presStyleCnt="0"/>
      <dgm:spPr/>
    </dgm:pt>
    <dgm:pt modelId="{A3D692AE-7AA4-4DE6-A19C-44CF3BB8600F}" type="pres">
      <dgm:prSet presAssocID="{8AFE2184-BD45-4F6D-A174-0CDEC7F40C6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6742705-524F-40BD-949C-133802059D99}" type="presOf" srcId="{347A9DDB-E4D4-4019-B146-1B1DD667B7B6}" destId="{2D9E0FF3-922E-4D86-9D79-872FE1B0D307}" srcOrd="0" destOrd="0" presId="urn:microsoft.com/office/officeart/2018/2/layout/IconVerticalSolidList"/>
    <dgm:cxn modelId="{E4661F24-BCDA-47D7-BD36-0968FF211F64}" srcId="{4CA06FA5-4098-4128-BFB4-8230F525729C}" destId="{8AFE2184-BD45-4F6D-A174-0CDEC7F40C6F}" srcOrd="1" destOrd="0" parTransId="{BDF7C6CE-279A-4CFA-873B-0BC469D58B50}" sibTransId="{5DE5C180-A7B2-4E86-B612-02DCED963F6C}"/>
    <dgm:cxn modelId="{FDFC9B58-A49B-4223-8128-7F9B67BF2F05}" type="presOf" srcId="{8AFE2184-BD45-4F6D-A174-0CDEC7F40C6F}" destId="{A3D692AE-7AA4-4DE6-A19C-44CF3BB8600F}" srcOrd="0" destOrd="0" presId="urn:microsoft.com/office/officeart/2018/2/layout/IconVerticalSolidList"/>
    <dgm:cxn modelId="{1CFCEFA5-C1C4-45AD-88C7-6AD369BAD5BA}" srcId="{4CA06FA5-4098-4128-BFB4-8230F525729C}" destId="{347A9DDB-E4D4-4019-B146-1B1DD667B7B6}" srcOrd="0" destOrd="0" parTransId="{CB958F43-0281-49F0-A3B8-A1161FD89611}" sibTransId="{920C8E5C-3232-4B91-B50A-D769583FB198}"/>
    <dgm:cxn modelId="{B1164DD5-0C17-40CC-BAF7-D09664B7CF72}" type="presOf" srcId="{4CA06FA5-4098-4128-BFB4-8230F525729C}" destId="{23421732-07F6-4260-9327-460442497210}" srcOrd="0" destOrd="0" presId="urn:microsoft.com/office/officeart/2018/2/layout/IconVerticalSolidList"/>
    <dgm:cxn modelId="{0B3784BD-84BD-412A-9D91-9710C71DC9CE}" type="presParOf" srcId="{23421732-07F6-4260-9327-460442497210}" destId="{81F345AC-2E31-4AB2-B78B-B8A03AFC3626}" srcOrd="0" destOrd="0" presId="urn:microsoft.com/office/officeart/2018/2/layout/IconVerticalSolidList"/>
    <dgm:cxn modelId="{D59C5A42-886E-42DE-9450-72E0E67D88DA}" type="presParOf" srcId="{81F345AC-2E31-4AB2-B78B-B8A03AFC3626}" destId="{BB81CEE6-8A80-4E8E-8757-8F47DAC71516}" srcOrd="0" destOrd="0" presId="urn:microsoft.com/office/officeart/2018/2/layout/IconVerticalSolidList"/>
    <dgm:cxn modelId="{3654E42E-C984-4CD6-B580-1614485B9B3B}" type="presParOf" srcId="{81F345AC-2E31-4AB2-B78B-B8A03AFC3626}" destId="{C3A04EB9-A9DE-4BE3-B456-DCB3F32584F3}" srcOrd="1" destOrd="0" presId="urn:microsoft.com/office/officeart/2018/2/layout/IconVerticalSolidList"/>
    <dgm:cxn modelId="{B6838582-C2F8-477C-8E62-E34D827F13D6}" type="presParOf" srcId="{81F345AC-2E31-4AB2-B78B-B8A03AFC3626}" destId="{5C096823-9CCE-4F16-9632-0770E22ACF60}" srcOrd="2" destOrd="0" presId="urn:microsoft.com/office/officeart/2018/2/layout/IconVerticalSolidList"/>
    <dgm:cxn modelId="{13F557FE-EDCF-492E-93C3-3590EF2E5A23}" type="presParOf" srcId="{81F345AC-2E31-4AB2-B78B-B8A03AFC3626}" destId="{2D9E0FF3-922E-4D86-9D79-872FE1B0D307}" srcOrd="3" destOrd="0" presId="urn:microsoft.com/office/officeart/2018/2/layout/IconVerticalSolidList"/>
    <dgm:cxn modelId="{238C8EAB-0013-4CDD-A63D-8FFDE1F7B049}" type="presParOf" srcId="{23421732-07F6-4260-9327-460442497210}" destId="{268542AB-1BAE-4E67-A5E7-29AD35A44A36}" srcOrd="1" destOrd="0" presId="urn:microsoft.com/office/officeart/2018/2/layout/IconVerticalSolidList"/>
    <dgm:cxn modelId="{F335C959-F476-4607-8F8A-545498D3651B}" type="presParOf" srcId="{23421732-07F6-4260-9327-460442497210}" destId="{8B8E2B1D-9D04-4835-8007-74B70349AAAD}" srcOrd="2" destOrd="0" presId="urn:microsoft.com/office/officeart/2018/2/layout/IconVerticalSolidList"/>
    <dgm:cxn modelId="{23437636-C436-444A-BC18-FB4261CA4877}" type="presParOf" srcId="{8B8E2B1D-9D04-4835-8007-74B70349AAAD}" destId="{291CAD26-6B1A-4C77-A53F-C3310B290DEB}" srcOrd="0" destOrd="0" presId="urn:microsoft.com/office/officeart/2018/2/layout/IconVerticalSolidList"/>
    <dgm:cxn modelId="{65C82120-4105-4F42-A358-825161DCBCD4}" type="presParOf" srcId="{8B8E2B1D-9D04-4835-8007-74B70349AAAD}" destId="{770828BA-F3A2-4116-9584-FC5F562AAC06}" srcOrd="1" destOrd="0" presId="urn:microsoft.com/office/officeart/2018/2/layout/IconVerticalSolidList"/>
    <dgm:cxn modelId="{9D2A0441-C7DD-404A-AC77-BFF696AF612A}" type="presParOf" srcId="{8B8E2B1D-9D04-4835-8007-74B70349AAAD}" destId="{7AD66D92-858B-4E5F-9F83-2EC10610098C}" srcOrd="2" destOrd="0" presId="urn:microsoft.com/office/officeart/2018/2/layout/IconVerticalSolidList"/>
    <dgm:cxn modelId="{0CDFC9C6-37AA-411D-8219-00B4E5AA4194}" type="presParOf" srcId="{8B8E2B1D-9D04-4835-8007-74B70349AAAD}" destId="{A3D692AE-7AA4-4DE6-A19C-44CF3BB8600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E809-FDE4-49D7-A68B-C53E0AFD7050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C9893-791D-4D8D-8B2B-EE22BEB448CA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765E8-70B6-4FD9-A9AE-6871809E8CF3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kern="1200" dirty="0"/>
            <a:t>proses </a:t>
          </a:r>
          <a:r>
            <a:rPr lang="en-ID" sz="1700" kern="1200" dirty="0" err="1"/>
            <a:t>Pengharmonisasian</a:t>
          </a:r>
          <a:r>
            <a:rPr lang="en-ID" sz="1700" kern="1200" dirty="0"/>
            <a:t>, </a:t>
          </a:r>
          <a:r>
            <a:rPr lang="en-ID" sz="1700" kern="1200" dirty="0" err="1"/>
            <a:t>Pembulatan</a:t>
          </a:r>
          <a:r>
            <a:rPr lang="en-ID" sz="1700" kern="1200" dirty="0"/>
            <a:t>, dan </a:t>
          </a:r>
          <a:r>
            <a:rPr lang="en-ID" sz="1700" kern="1200" dirty="0" err="1"/>
            <a:t>Pemantapan</a:t>
          </a:r>
          <a:r>
            <a:rPr lang="en-ID" sz="1700" kern="1200" dirty="0"/>
            <a:t> </a:t>
          </a:r>
          <a:r>
            <a:rPr lang="en-ID" sz="1700" kern="1200" dirty="0" err="1"/>
            <a:t>Konsepsi</a:t>
          </a:r>
          <a:r>
            <a:rPr lang="en-ID" sz="1700" kern="1200" dirty="0"/>
            <a:t> </a:t>
          </a:r>
          <a:r>
            <a:rPr lang="en-ID" sz="1700" kern="1200" dirty="0" err="1"/>
            <a:t>Rancangan</a:t>
          </a:r>
          <a:r>
            <a:rPr lang="en-ID" sz="1700" kern="1200" dirty="0"/>
            <a:t> </a:t>
          </a:r>
          <a:r>
            <a:rPr lang="en-ID" sz="1700" kern="1200" dirty="0" err="1"/>
            <a:t>Peraturan</a:t>
          </a:r>
          <a:r>
            <a:rPr lang="en-ID" sz="1700" kern="1200" dirty="0"/>
            <a:t> </a:t>
          </a:r>
          <a:r>
            <a:rPr lang="en-ID" sz="1700" kern="1200" dirty="0" err="1"/>
            <a:t>Perundang-undangan</a:t>
          </a:r>
          <a:r>
            <a:rPr lang="en-ID" sz="1700" kern="1200" dirty="0"/>
            <a:t> </a:t>
          </a:r>
          <a:r>
            <a:rPr lang="en-ID" sz="1700" kern="1200" dirty="0" err="1"/>
            <a:t>secara</a:t>
          </a:r>
          <a:r>
            <a:rPr lang="en-ID" sz="1700" kern="1200" dirty="0"/>
            <a:t> </a:t>
          </a:r>
          <a:r>
            <a:rPr lang="en-ID" sz="1700" kern="1200" dirty="0" err="1"/>
            <a:t>materiil</a:t>
          </a:r>
          <a:r>
            <a:rPr lang="en-ID" sz="1700" kern="1200" dirty="0"/>
            <a:t> </a:t>
          </a:r>
          <a:r>
            <a:rPr lang="en-ID" sz="1700" kern="1200" dirty="0" err="1"/>
            <a:t>harus</a:t>
          </a:r>
          <a:r>
            <a:rPr lang="en-ID" sz="1700" kern="1200" dirty="0"/>
            <a:t> </a:t>
          </a:r>
          <a:r>
            <a:rPr lang="en-ID" sz="1700" kern="1200" dirty="0" err="1"/>
            <a:t>dilaksaanakan</a:t>
          </a:r>
          <a:r>
            <a:rPr lang="en-ID" sz="1700" kern="1200" dirty="0"/>
            <a:t> di </a:t>
          </a:r>
          <a:r>
            <a:rPr lang="en-ID" sz="1700" kern="1200" dirty="0" err="1"/>
            <a:t>semua</a:t>
          </a:r>
          <a:r>
            <a:rPr lang="en-ID" sz="1700" kern="1200" dirty="0"/>
            <a:t> </a:t>
          </a:r>
          <a:r>
            <a:rPr lang="en-ID" sz="1700" kern="1200" dirty="0" err="1"/>
            <a:t>tahapan</a:t>
          </a:r>
          <a:r>
            <a:rPr lang="en-ID" sz="1700" kern="1200" dirty="0"/>
            <a:t>.</a:t>
          </a:r>
          <a:endParaRPr lang="en-US" sz="1700" kern="1200" dirty="0"/>
        </a:p>
      </dsp:txBody>
      <dsp:txXfrm>
        <a:off x="1437631" y="531"/>
        <a:ext cx="9077968" cy="1244702"/>
      </dsp:txXfrm>
    </dsp:sp>
    <dsp:sp modelId="{F497C631-2CBA-4D77-B1C7-3DC9E579B633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DCB5E-E9D5-44B3-85FD-C28C86ED66FA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1AD89-E5E2-4465-B421-A7BB800AAA18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kern="1200"/>
            <a:t>Namun, proses Pengharmonisasian, Pembulatan, dan Pemantapan Konsepsi Rancangan Peraturan Perundang undangan secara formil merupakan salah satu sub tahapan atau bagian akhir dari tahapan penyusunan dalam pembentukan Peraturan Perundang-undalgan. </a:t>
          </a:r>
          <a:endParaRPr lang="en-US" sz="1700" kern="1200"/>
        </a:p>
      </dsp:txBody>
      <dsp:txXfrm>
        <a:off x="1437631" y="1556410"/>
        <a:ext cx="9077968" cy="1244702"/>
      </dsp:txXfrm>
    </dsp:sp>
    <dsp:sp modelId="{658F21F2-6D6A-4C40-85D6-F727A878BA8C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5C52A-B500-4BE9-B197-F0DE5C4DC000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794B2-F02C-419F-B0C7-9F465C988724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kern="1200"/>
            <a:t>Oleh karena itu, seluruh Peraturan Perundang-undangan yang dibentuk dan akan diberlakukan harus melalui proses Pengharmonisasian, Pembulatan, dan Pemantapan Konsepsi Rancangan Peraturan Perundang-undangan.</a:t>
          </a:r>
          <a:endParaRPr lang="en-US" sz="1700" kern="1200"/>
        </a:p>
      </dsp:txBody>
      <dsp:txXfrm>
        <a:off x="1437631" y="3112289"/>
        <a:ext cx="9077968" cy="1244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1CEE6-8A80-4E8E-8757-8F47DAC71516}">
      <dsp:nvSpPr>
        <dsp:cNvPr id="0" name=""/>
        <dsp:cNvSpPr/>
      </dsp:nvSpPr>
      <dsp:spPr>
        <a:xfrm>
          <a:off x="0" y="503838"/>
          <a:ext cx="10515600" cy="15115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04EB9-A9DE-4BE3-B456-DCB3F32584F3}">
      <dsp:nvSpPr>
        <dsp:cNvPr id="0" name=""/>
        <dsp:cNvSpPr/>
      </dsp:nvSpPr>
      <dsp:spPr>
        <a:xfrm>
          <a:off x="457233" y="843929"/>
          <a:ext cx="831333" cy="8313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E0FF3-922E-4D86-9D79-872FE1B0D307}">
      <dsp:nvSpPr>
        <dsp:cNvPr id="0" name=""/>
        <dsp:cNvSpPr/>
      </dsp:nvSpPr>
      <dsp:spPr>
        <a:xfrm>
          <a:off x="1745801" y="503838"/>
          <a:ext cx="8769798" cy="1511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69" tIns="159969" rIns="159969" bIns="15996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/>
            <a:t>Pengharmonisasian, Pembulatan, dan Pemantapan Konsepsi Rancangan Peraturan Perundang-undangan merupakan bagian penting dari proses pembentukan Peraturan Perundang-undangan yang baik, berkualitas, dan berintegritas. </a:t>
          </a:r>
          <a:endParaRPr lang="en-US" sz="1400" kern="1200"/>
        </a:p>
      </dsp:txBody>
      <dsp:txXfrm>
        <a:off x="1745801" y="503838"/>
        <a:ext cx="8769798" cy="1511516"/>
      </dsp:txXfrm>
    </dsp:sp>
    <dsp:sp modelId="{291CAD26-6B1A-4C77-A53F-C3310B290DEB}">
      <dsp:nvSpPr>
        <dsp:cNvPr id="0" name=""/>
        <dsp:cNvSpPr/>
      </dsp:nvSpPr>
      <dsp:spPr>
        <a:xfrm>
          <a:off x="0" y="2342169"/>
          <a:ext cx="10515600" cy="15115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828BA-F3A2-4116-9584-FC5F562AAC06}">
      <dsp:nvSpPr>
        <dsp:cNvPr id="0" name=""/>
        <dsp:cNvSpPr/>
      </dsp:nvSpPr>
      <dsp:spPr>
        <a:xfrm>
          <a:off x="457233" y="2682260"/>
          <a:ext cx="831333" cy="8313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692AE-7AA4-4DE6-A19C-44CF3BB8600F}">
      <dsp:nvSpPr>
        <dsp:cNvPr id="0" name=""/>
        <dsp:cNvSpPr/>
      </dsp:nvSpPr>
      <dsp:spPr>
        <a:xfrm>
          <a:off x="1745801" y="2342169"/>
          <a:ext cx="8769798" cy="1511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69" tIns="159969" rIns="159969" bIns="15996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/>
            <a:t>Pengharmonisasian, Pembulatan, dan Pemantapan Konsepsi Rancangan Peraturan Perundang-undangan dimaksud sebagai upaya untuk menyelaraskan Peraturan Perundang-undangal, baik dengan Pancasila, Undang Undang Dasar Negara Republik Indonesia Tahun 1945, Negara Kesatuan Republik Indonesia, Bhinneka Tunggal Ika, Peraturan Perundang-undangan yang lebih tinggi dan sederajat, asas hukum, yurisprudensi, dal hal lainnya sehingga Peraturan Perundang-undangan tersebut tersusun secara sistematis, tidak saling bertentangan atau tidak tumpang tindih, berkualitas, dan berintegritas. </a:t>
          </a:r>
          <a:endParaRPr lang="en-US" sz="1400" kern="1200"/>
        </a:p>
      </dsp:txBody>
      <dsp:txXfrm>
        <a:off x="1745801" y="2342169"/>
        <a:ext cx="8769798" cy="1511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7DD3B149-6585-F556-4EC4-B02947B76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B89AD6F0-5083-8EF5-E398-00C0B2657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ID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0F4E907A-F383-AF49-B934-BE7A3625D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1B-5AF5-4095-9FD6-B171F9F57290}" type="datetimeFigureOut">
              <a:rPr lang="en-ID" smtClean="0"/>
              <a:t>02/10/2024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36903C51-0DDD-7809-A5D5-8B146238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BEFEB003-7C23-F357-3664-A80246BC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33041-C352-40F2-85CB-3A513BEEC0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205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CE963602-89CC-F4A9-DBF4-A3878F2A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1AF9272C-B6E3-8E39-0C68-F13E38B68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79FFBA39-1A2C-E644-698F-46D26EB89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1B-5AF5-4095-9FD6-B171F9F57290}" type="datetimeFigureOut">
              <a:rPr lang="en-ID" smtClean="0"/>
              <a:t>02/10/2024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20399E95-59E7-BB2A-23F0-F5D8FBA4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D25F78C1-5DD0-F0B9-A344-9A1575FA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33041-C352-40F2-85CB-3A513BEEC0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594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:a16="http://schemas.microsoft.com/office/drawing/2014/main" id="{AA262B53-A7D3-3AAC-47CD-809B4C129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9CFA842F-8B04-B664-A1FE-11A427B45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20D3B72A-9944-5ED5-2F9A-CE19B465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1B-5AF5-4095-9FD6-B171F9F57290}" type="datetimeFigureOut">
              <a:rPr lang="en-ID" smtClean="0"/>
              <a:t>02/10/2024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692E5B06-9E20-EAD3-D7AD-9317B3EF0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F761DF0E-CE0B-A6DE-9432-9FDE1F8A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33041-C352-40F2-85CB-3A513BEEC0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779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8288000" h="685800">
                <a:moveTo>
                  <a:pt x="18288000" y="0"/>
                </a:moveTo>
                <a:lnTo>
                  <a:pt x="0" y="0"/>
                </a:lnTo>
                <a:lnTo>
                  <a:pt x="0" y="685800"/>
                </a:lnTo>
                <a:lnTo>
                  <a:pt x="18288000" y="6858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bg object 17"/>
          <p:cNvSpPr/>
          <p:nvPr/>
        </p:nvSpPr>
        <p:spPr>
          <a:xfrm>
            <a:off x="0" y="6334760"/>
            <a:ext cx="12192000" cy="66040"/>
          </a:xfrm>
          <a:custGeom>
            <a:avLst/>
            <a:gdLst/>
            <a:ahLst/>
            <a:cxnLst/>
            <a:rect l="l" t="t" r="r" b="b"/>
            <a:pathLst>
              <a:path w="18288000" h="99059">
                <a:moveTo>
                  <a:pt x="18288000" y="0"/>
                </a:moveTo>
                <a:lnTo>
                  <a:pt x="0" y="0"/>
                </a:lnTo>
                <a:lnTo>
                  <a:pt x="0" y="99059"/>
                </a:lnTo>
                <a:lnTo>
                  <a:pt x="18288000" y="99059"/>
                </a:lnTo>
                <a:lnTo>
                  <a:pt x="18288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bg object 18"/>
          <p:cNvSpPr/>
          <p:nvPr/>
        </p:nvSpPr>
        <p:spPr>
          <a:xfrm>
            <a:off x="1194647" y="1738207"/>
            <a:ext cx="9966960" cy="0"/>
          </a:xfrm>
          <a:custGeom>
            <a:avLst/>
            <a:gdLst/>
            <a:ahLst/>
            <a:cxnLst/>
            <a:rect l="l" t="t" r="r" b="b"/>
            <a:pathLst>
              <a:path w="14950440">
                <a:moveTo>
                  <a:pt x="0" y="0"/>
                </a:moveTo>
                <a:lnTo>
                  <a:pt x="149504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bg object 19"/>
          <p:cNvSpPr/>
          <p:nvPr/>
        </p:nvSpPr>
        <p:spPr>
          <a:xfrm>
            <a:off x="0" y="6138333"/>
            <a:ext cx="12192000" cy="719667"/>
          </a:xfrm>
          <a:custGeom>
            <a:avLst/>
            <a:gdLst/>
            <a:ahLst/>
            <a:cxnLst/>
            <a:rect l="l" t="t" r="r" b="b"/>
            <a:pathLst>
              <a:path w="18288000" h="1079500">
                <a:moveTo>
                  <a:pt x="18288000" y="0"/>
                </a:moveTo>
                <a:lnTo>
                  <a:pt x="0" y="0"/>
                </a:lnTo>
                <a:lnTo>
                  <a:pt x="0" y="1079500"/>
                </a:lnTo>
                <a:lnTo>
                  <a:pt x="18288000" y="10795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bg object 20"/>
          <p:cNvSpPr/>
          <p:nvPr/>
        </p:nvSpPr>
        <p:spPr>
          <a:xfrm>
            <a:off x="0" y="1173480"/>
            <a:ext cx="12192000" cy="143933"/>
          </a:xfrm>
          <a:custGeom>
            <a:avLst/>
            <a:gdLst/>
            <a:ahLst/>
            <a:cxnLst/>
            <a:rect l="l" t="t" r="r" b="b"/>
            <a:pathLst>
              <a:path w="18288000" h="215900">
                <a:moveTo>
                  <a:pt x="18288000" y="0"/>
                </a:moveTo>
                <a:lnTo>
                  <a:pt x="0" y="0"/>
                </a:lnTo>
                <a:lnTo>
                  <a:pt x="0" y="215900"/>
                </a:lnTo>
                <a:lnTo>
                  <a:pt x="18288000" y="2159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9155" y="311443"/>
            <a:ext cx="750913" cy="22537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4333" y="143933"/>
            <a:ext cx="1063583" cy="64871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07547" y="143933"/>
            <a:ext cx="1387009" cy="64871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62493" y="143933"/>
            <a:ext cx="1507236" cy="64871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85174" y="143933"/>
            <a:ext cx="1056809" cy="64871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09919" y="143933"/>
            <a:ext cx="997543" cy="64871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93707" y="441960"/>
            <a:ext cx="498009" cy="648716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160" y="441960"/>
            <a:ext cx="2518156" cy="648716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94946" y="441960"/>
            <a:ext cx="1583436" cy="648716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46320" y="441960"/>
            <a:ext cx="1017863" cy="64871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32120" y="441960"/>
            <a:ext cx="856996" cy="648716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04560" y="441960"/>
            <a:ext cx="1583436" cy="648716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255933" y="441960"/>
            <a:ext cx="1263396" cy="648716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134773" y="441960"/>
            <a:ext cx="496316" cy="6487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9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9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9119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87" y="6400799"/>
            <a:ext cx="12188613" cy="457200"/>
          </a:xfrm>
          <a:custGeom>
            <a:avLst/>
            <a:gdLst/>
            <a:ahLst/>
            <a:cxnLst/>
            <a:rect l="l" t="t" r="r" b="b"/>
            <a:pathLst>
              <a:path w="18282920" h="685800">
                <a:moveTo>
                  <a:pt x="18282920" y="0"/>
                </a:moveTo>
                <a:lnTo>
                  <a:pt x="0" y="0"/>
                </a:lnTo>
                <a:lnTo>
                  <a:pt x="0" y="685800"/>
                </a:lnTo>
                <a:lnTo>
                  <a:pt x="18282920" y="685800"/>
                </a:lnTo>
                <a:lnTo>
                  <a:pt x="1828292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bg object 17"/>
          <p:cNvSpPr/>
          <p:nvPr/>
        </p:nvSpPr>
        <p:spPr>
          <a:xfrm>
            <a:off x="0" y="6334759"/>
            <a:ext cx="12188613" cy="64347"/>
          </a:xfrm>
          <a:custGeom>
            <a:avLst/>
            <a:gdLst/>
            <a:ahLst/>
            <a:cxnLst/>
            <a:rect l="l" t="t" r="r" b="b"/>
            <a:pathLst>
              <a:path w="18282920" h="96520">
                <a:moveTo>
                  <a:pt x="18282920" y="0"/>
                </a:moveTo>
                <a:lnTo>
                  <a:pt x="0" y="0"/>
                </a:lnTo>
                <a:lnTo>
                  <a:pt x="0" y="96519"/>
                </a:lnTo>
                <a:lnTo>
                  <a:pt x="18282920" y="96519"/>
                </a:lnTo>
                <a:lnTo>
                  <a:pt x="1828292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53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7207055-6F48-C395-83B0-47580EBA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7790D560-5AEE-16B0-9448-C7811867E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CE9B45FF-F5A6-DE10-8CD2-3ECC9C7B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1B-5AF5-4095-9FD6-B171F9F57290}" type="datetimeFigureOut">
              <a:rPr lang="en-ID" smtClean="0"/>
              <a:t>02/10/2024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44A1F7E7-954E-69C6-5BD0-7A2B6EA62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D17BF0E9-76AE-763C-7454-1107D188D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33041-C352-40F2-85CB-3A513BEEC0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637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BDA3572-28A3-9CEA-97A3-C33323F27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A08D0055-3A84-5E06-246A-9F00CDDDF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BB041306-2014-3304-62A7-BD0B5AFD2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1B-5AF5-4095-9FD6-B171F9F57290}" type="datetimeFigureOut">
              <a:rPr lang="en-ID" smtClean="0"/>
              <a:t>02/10/2024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4760472E-BDD6-AA6F-F830-BEA47A3FA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CDDD3E81-41CE-8A65-33CE-09ACDF72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33041-C352-40F2-85CB-3A513BEEC0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754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73F56B5C-932C-8509-E918-4F84ADA2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ADC35C3A-9AFA-DEED-1C31-0B88F48F0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70961EB1-11DE-601C-7F08-33012F361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5DB3120E-0431-C0FF-5B4D-4D0B03968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1B-5AF5-4095-9FD6-B171F9F57290}" type="datetimeFigureOut">
              <a:rPr lang="en-ID" smtClean="0"/>
              <a:t>02/10/2024</a:t>
            </a:fld>
            <a:endParaRPr lang="en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ECD48558-0043-6F30-D98B-81177E2C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04ED935E-B712-229B-716A-BDFF5F72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33041-C352-40F2-85CB-3A513BEEC0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709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8602CE95-1AA1-FC26-1807-F6BA62C1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4E494AF1-4021-B776-AD33-4AC26CEEB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2930E3CC-81D1-FFE5-BED3-313AD42F1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5" name="Tampungan Teks 4">
            <a:extLst>
              <a:ext uri="{FF2B5EF4-FFF2-40B4-BE49-F238E27FC236}">
                <a16:creationId xmlns:a16="http://schemas.microsoft.com/office/drawing/2014/main" id="{6522192F-4767-72C5-0956-4B607EC5D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id="{C4AFA8B1-211A-B4BE-FE93-17158DCCF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7" name="Tampungan Tanggal 6">
            <a:extLst>
              <a:ext uri="{FF2B5EF4-FFF2-40B4-BE49-F238E27FC236}">
                <a16:creationId xmlns:a16="http://schemas.microsoft.com/office/drawing/2014/main" id="{0911A635-34C9-B8EE-C6B1-CC34AB16B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1B-5AF5-4095-9FD6-B171F9F57290}" type="datetimeFigureOut">
              <a:rPr lang="en-ID" smtClean="0"/>
              <a:t>02/10/2024</a:t>
            </a:fld>
            <a:endParaRPr lang="en-ID"/>
          </a:p>
        </p:txBody>
      </p:sp>
      <p:sp>
        <p:nvSpPr>
          <p:cNvPr id="8" name="Tampungan Kaki 7">
            <a:extLst>
              <a:ext uri="{FF2B5EF4-FFF2-40B4-BE49-F238E27FC236}">
                <a16:creationId xmlns:a16="http://schemas.microsoft.com/office/drawing/2014/main" id="{EB802D3C-65B6-3787-52B9-E01EF854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Tampungan Nomor Slide 8">
            <a:extLst>
              <a:ext uri="{FF2B5EF4-FFF2-40B4-BE49-F238E27FC236}">
                <a16:creationId xmlns:a16="http://schemas.microsoft.com/office/drawing/2014/main" id="{6714FE72-CF62-FD40-9D1B-F8E9253D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33041-C352-40F2-85CB-3A513BEEC0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0160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7C531C6-1093-3DAB-C1C3-DEBA1ACAC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D1ED783C-9332-DD45-75D5-17ECD39DE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1B-5AF5-4095-9FD6-B171F9F57290}" type="datetimeFigureOut">
              <a:rPr lang="en-ID" smtClean="0"/>
              <a:t>02/10/2024</a:t>
            </a:fld>
            <a:endParaRPr lang="en-ID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06997017-0A23-E236-ADB2-A1AE28D51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C54CE2E0-A0C7-785A-E472-123826AA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33041-C352-40F2-85CB-3A513BEEC0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584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:a16="http://schemas.microsoft.com/office/drawing/2014/main" id="{C56332DE-E0C2-0805-F85E-B8F970D64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1B-5AF5-4095-9FD6-B171F9F57290}" type="datetimeFigureOut">
              <a:rPr lang="en-ID" smtClean="0"/>
              <a:t>02/10/2024</a:t>
            </a:fld>
            <a:endParaRPr lang="en-ID"/>
          </a:p>
        </p:txBody>
      </p:sp>
      <p:sp>
        <p:nvSpPr>
          <p:cNvPr id="3" name="Tampungan Kaki 2">
            <a:extLst>
              <a:ext uri="{FF2B5EF4-FFF2-40B4-BE49-F238E27FC236}">
                <a16:creationId xmlns:a16="http://schemas.microsoft.com/office/drawing/2014/main" id="{1B5EC040-91B1-FCB0-590E-033523DC9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44A1C193-4825-DFDF-8488-8C42D586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33041-C352-40F2-85CB-3A513BEEC0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723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0D1882FF-7748-B02F-5174-82610B335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05A616A1-55C8-8118-ABC0-5A618746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FE94246F-6E5E-B928-7903-87A8EE240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FA2FF44E-CE31-3660-348B-AABDBEF1F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1B-5AF5-4095-9FD6-B171F9F57290}" type="datetimeFigureOut">
              <a:rPr lang="en-ID" smtClean="0"/>
              <a:t>02/10/2024</a:t>
            </a:fld>
            <a:endParaRPr lang="en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BBB3AA37-3B4D-FEF7-E49A-00A429805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6B0E07EE-41A2-A9FB-5B61-3B0001437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33041-C352-40F2-85CB-3A513BEEC0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065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7DF689A-B321-E552-E14A-564A994C7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Gambar 2">
            <a:extLst>
              <a:ext uri="{FF2B5EF4-FFF2-40B4-BE49-F238E27FC236}">
                <a16:creationId xmlns:a16="http://schemas.microsoft.com/office/drawing/2014/main" id="{326B045B-C743-421C-7733-020D9B0D4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7731A604-65CE-446A-26C9-EAEBC2636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480E73FC-E92C-D922-903F-9D9087822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61B-5AF5-4095-9FD6-B171F9F57290}" type="datetimeFigureOut">
              <a:rPr lang="en-ID" smtClean="0"/>
              <a:t>02/10/2024</a:t>
            </a:fld>
            <a:endParaRPr lang="en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55724BBE-D435-B572-AE7A-4116D8E32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4FB1D89A-8B42-DA24-2AAB-4D9716D1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33041-C352-40F2-85CB-3A513BEEC0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547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:a16="http://schemas.microsoft.com/office/drawing/2014/main" id="{23A93758-91B7-BA08-B39A-2F60E1CE0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en-ID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41329510-E215-5679-8726-95FF2AC73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ID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C0F031FB-405C-4114-2EE2-B12A99F7C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41861B-5AF5-4095-9FD6-B171F9F57290}" type="datetimeFigureOut">
              <a:rPr lang="en-ID" smtClean="0"/>
              <a:t>02/10/2024</a:t>
            </a:fld>
            <a:endParaRPr lang="en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2B27DA8F-9DF2-FFED-5A54-6363B9A7A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9AE96291-EB7E-7922-4CA4-EE4A956A7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533041-C352-40F2-85CB-3A513BEEC0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207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6E346D2E-4FD8-B80B-81D1-EFD68BE40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PENGHARMONISASIAN, PEMBULATAN DAN PEMANTAPAN KONSEPSI RAPERDA DAN RAPERKADA</a:t>
            </a:r>
            <a:endParaRPr lang="en-ID" sz="4800">
              <a:solidFill>
                <a:srgbClr val="FFFFFF"/>
              </a:solidFill>
            </a:endParaRP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991ACE5B-53A8-01D0-F5B3-AB2B7BF5B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sz="2000"/>
              <a:t>OLEH:</a:t>
            </a:r>
          </a:p>
          <a:p>
            <a:pPr algn="l"/>
            <a:r>
              <a:rPr lang="en-US" sz="2000"/>
              <a:t>HARUN SURYA</a:t>
            </a:r>
          </a:p>
          <a:p>
            <a:pPr algn="l"/>
            <a:r>
              <a:rPr lang="en-US" sz="2000"/>
              <a:t>PERANCANG PERATURAN PERUNDANG-UNDANGAN AHLI MADYA KANTOR WILAYAH KEMENTERIAN HUKUM DAN HAM JAWA BARAT</a:t>
            </a:r>
          </a:p>
        </p:txBody>
      </p:sp>
    </p:spTree>
    <p:extLst>
      <p:ext uri="{BB962C8B-B14F-4D97-AF65-F5344CB8AC3E}">
        <p14:creationId xmlns:p14="http://schemas.microsoft.com/office/powerpoint/2010/main" val="725668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494016"/>
              <a:ext cx="7609205" cy="2793365"/>
            </a:xfrm>
            <a:custGeom>
              <a:avLst/>
              <a:gdLst/>
              <a:ahLst/>
              <a:cxnLst/>
              <a:rect l="l" t="t" r="r" b="b"/>
              <a:pathLst>
                <a:path w="7609205" h="2793365">
                  <a:moveTo>
                    <a:pt x="7608951" y="1766087"/>
                  </a:moveTo>
                  <a:lnTo>
                    <a:pt x="1091133" y="1766087"/>
                  </a:lnTo>
                  <a:lnTo>
                    <a:pt x="1091133" y="0"/>
                  </a:lnTo>
                  <a:lnTo>
                    <a:pt x="0" y="0"/>
                  </a:lnTo>
                  <a:lnTo>
                    <a:pt x="0" y="1766087"/>
                  </a:lnTo>
                  <a:lnTo>
                    <a:pt x="0" y="2792831"/>
                  </a:lnTo>
                  <a:lnTo>
                    <a:pt x="7608951" y="2792831"/>
                  </a:lnTo>
                  <a:lnTo>
                    <a:pt x="7608951" y="1766087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2180" y="2897187"/>
              <a:ext cx="7297339" cy="67322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93931" y="2897562"/>
              <a:ext cx="7145388" cy="687884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71387" y="2921847"/>
            <a:ext cx="3183467" cy="252271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</a:pPr>
            <a:r>
              <a:rPr sz="1567" i="1" dirty="0">
                <a:latin typeface="Arial"/>
                <a:cs typeface="Arial"/>
              </a:rPr>
              <a:t>Fungsi</a:t>
            </a:r>
            <a:r>
              <a:rPr sz="1567" i="1" spc="97" dirty="0">
                <a:latin typeface="Arial"/>
                <a:cs typeface="Arial"/>
              </a:rPr>
              <a:t> </a:t>
            </a:r>
            <a:r>
              <a:rPr sz="1567" i="1" dirty="0">
                <a:latin typeface="Arial"/>
                <a:cs typeface="Arial"/>
              </a:rPr>
              <a:t>Kantor</a:t>
            </a:r>
            <a:r>
              <a:rPr sz="1567" i="1" spc="97" dirty="0">
                <a:latin typeface="Arial"/>
                <a:cs typeface="Arial"/>
              </a:rPr>
              <a:t> </a:t>
            </a:r>
            <a:r>
              <a:rPr sz="1567" i="1" dirty="0">
                <a:latin typeface="Arial"/>
                <a:cs typeface="Arial"/>
              </a:rPr>
              <a:t>Wilayah,</a:t>
            </a:r>
            <a:r>
              <a:rPr sz="1567" i="1" spc="103" dirty="0">
                <a:latin typeface="Arial"/>
                <a:cs typeface="Arial"/>
              </a:rPr>
              <a:t> </a:t>
            </a:r>
            <a:r>
              <a:rPr sz="1567" i="1" dirty="0">
                <a:latin typeface="Arial"/>
                <a:cs typeface="Arial"/>
              </a:rPr>
              <a:t>antara</a:t>
            </a:r>
            <a:r>
              <a:rPr sz="1567" i="1" spc="110" dirty="0">
                <a:latin typeface="Arial"/>
                <a:cs typeface="Arial"/>
              </a:rPr>
              <a:t> </a:t>
            </a:r>
            <a:r>
              <a:rPr sz="1567" i="1" spc="-7" dirty="0">
                <a:latin typeface="Arial"/>
                <a:cs typeface="Arial"/>
              </a:rPr>
              <a:t>lain:</a:t>
            </a:r>
            <a:endParaRPr sz="1567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9920" y="3163655"/>
            <a:ext cx="2432050" cy="547565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233692" marR="3387" indent="-225648">
              <a:lnSpc>
                <a:spcPct val="117000"/>
              </a:lnSpc>
              <a:spcBef>
                <a:spcPts val="63"/>
              </a:spcBef>
              <a:buFont typeface="Arial"/>
              <a:buChar char="•"/>
              <a:tabLst>
                <a:tab pos="233692" algn="l"/>
                <a:tab pos="1771315" algn="l"/>
              </a:tabLst>
            </a:pPr>
            <a:r>
              <a:rPr sz="1567" i="1" spc="-7" dirty="0">
                <a:latin typeface="Arial"/>
                <a:cs typeface="Arial"/>
              </a:rPr>
              <a:t>pelaksanaan </a:t>
            </a:r>
            <a:r>
              <a:rPr sz="1567" b="1" i="1" spc="-7" dirty="0">
                <a:latin typeface="Arial"/>
                <a:cs typeface="Arial"/>
              </a:rPr>
              <a:t>perancangan</a:t>
            </a:r>
            <a:r>
              <a:rPr sz="1567" b="1" i="1" dirty="0">
                <a:latin typeface="Arial"/>
                <a:cs typeface="Arial"/>
              </a:rPr>
              <a:t>	</a:t>
            </a:r>
            <a:r>
              <a:rPr sz="1567" b="1" i="1" spc="-40" dirty="0">
                <a:latin typeface="Arial"/>
                <a:cs typeface="Arial"/>
              </a:rPr>
              <a:t>produk</a:t>
            </a:r>
            <a:endParaRPr sz="1567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5303" y="3760301"/>
            <a:ext cx="2308013" cy="252271"/>
          </a:xfrm>
          <a:prstGeom prst="rect">
            <a:avLst/>
          </a:prstGeom>
        </p:spPr>
        <p:txBody>
          <a:bodyPr vert="horz" wrap="square" lIns="0" tIns="11007" rIns="0" bIns="0" rtlCol="0">
            <a:spAutoFit/>
          </a:bodyPr>
          <a:lstStyle/>
          <a:p>
            <a:pPr marL="8467">
              <a:spcBef>
                <a:spcPts val="87"/>
              </a:spcBef>
              <a:tabLst>
                <a:tab pos="854753" algn="l"/>
              </a:tabLst>
            </a:pPr>
            <a:r>
              <a:rPr sz="1567" i="1" spc="-7" dirty="0">
                <a:latin typeface="Arial"/>
                <a:cs typeface="Arial"/>
              </a:rPr>
              <a:t>daerah,</a:t>
            </a:r>
            <a:r>
              <a:rPr sz="1567" i="1" dirty="0">
                <a:latin typeface="Arial"/>
                <a:cs typeface="Arial"/>
              </a:rPr>
              <a:t>	</a:t>
            </a:r>
            <a:r>
              <a:rPr sz="1567" i="1" spc="-7" dirty="0">
                <a:latin typeface="Arial"/>
                <a:cs typeface="Arial"/>
              </a:rPr>
              <a:t>pengembangan</a:t>
            </a:r>
            <a:endParaRPr sz="1567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23477" y="3163655"/>
            <a:ext cx="762847" cy="82926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55459" marR="3387" indent="-47416" algn="just">
              <a:lnSpc>
                <a:spcPct val="117100"/>
              </a:lnSpc>
              <a:spcBef>
                <a:spcPts val="60"/>
              </a:spcBef>
            </a:pPr>
            <a:r>
              <a:rPr sz="1567" b="1" i="1" spc="-43" dirty="0">
                <a:latin typeface="Arial"/>
                <a:cs typeface="Arial"/>
              </a:rPr>
              <a:t>fasilitasi </a:t>
            </a:r>
            <a:r>
              <a:rPr sz="1567" b="1" i="1" spc="-7" dirty="0">
                <a:latin typeface="Arial"/>
                <a:cs typeface="Arial"/>
              </a:rPr>
              <a:t>hukum </a:t>
            </a:r>
            <a:r>
              <a:rPr sz="1567" i="1" spc="40" dirty="0">
                <a:latin typeface="Arial"/>
                <a:cs typeface="Arial"/>
              </a:rPr>
              <a:t>budaya</a:t>
            </a:r>
            <a:endParaRPr sz="1567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15303" y="4002025"/>
            <a:ext cx="3167380" cy="82926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8467" marR="3387" algn="just">
              <a:lnSpc>
                <a:spcPct val="117100"/>
              </a:lnSpc>
              <a:spcBef>
                <a:spcPts val="60"/>
              </a:spcBef>
            </a:pPr>
            <a:r>
              <a:rPr sz="1567" i="1" spc="37" dirty="0">
                <a:latin typeface="Arial"/>
                <a:cs typeface="Arial"/>
              </a:rPr>
              <a:t>hukum</a:t>
            </a:r>
            <a:r>
              <a:rPr sz="1567" i="1" spc="120" dirty="0">
                <a:latin typeface="Arial"/>
                <a:cs typeface="Arial"/>
              </a:rPr>
              <a:t>  </a:t>
            </a:r>
            <a:r>
              <a:rPr sz="1567" i="1" spc="37" dirty="0">
                <a:latin typeface="Arial"/>
                <a:cs typeface="Arial"/>
              </a:rPr>
              <a:t>dan</a:t>
            </a:r>
            <a:r>
              <a:rPr sz="1567" i="1" spc="130" dirty="0">
                <a:latin typeface="Arial"/>
                <a:cs typeface="Arial"/>
              </a:rPr>
              <a:t>  </a:t>
            </a:r>
            <a:r>
              <a:rPr sz="1567" i="1" spc="30" dirty="0">
                <a:latin typeface="Arial"/>
                <a:cs typeface="Arial"/>
              </a:rPr>
              <a:t>penyuluhan</a:t>
            </a:r>
            <a:r>
              <a:rPr sz="1567" i="1" spc="130" dirty="0">
                <a:latin typeface="Arial"/>
                <a:cs typeface="Arial"/>
              </a:rPr>
              <a:t>  </a:t>
            </a:r>
            <a:r>
              <a:rPr sz="1567" i="1" spc="-7" dirty="0">
                <a:latin typeface="Arial"/>
                <a:cs typeface="Arial"/>
              </a:rPr>
              <a:t>hukum, </a:t>
            </a:r>
            <a:r>
              <a:rPr sz="1567" i="1" spc="47" dirty="0">
                <a:latin typeface="Arial"/>
                <a:cs typeface="Arial"/>
              </a:rPr>
              <a:t>serta</a:t>
            </a:r>
            <a:r>
              <a:rPr sz="1567" i="1" spc="377" dirty="0">
                <a:latin typeface="Arial"/>
                <a:cs typeface="Arial"/>
              </a:rPr>
              <a:t>  </a:t>
            </a:r>
            <a:r>
              <a:rPr sz="1567" i="1" spc="33" dirty="0">
                <a:latin typeface="Arial"/>
                <a:cs typeface="Arial"/>
              </a:rPr>
              <a:t>konsultasi</a:t>
            </a:r>
            <a:r>
              <a:rPr sz="1567" i="1" spc="387" dirty="0">
                <a:latin typeface="Arial"/>
                <a:cs typeface="Arial"/>
              </a:rPr>
              <a:t>  </a:t>
            </a:r>
            <a:r>
              <a:rPr sz="1567" i="1" spc="33" dirty="0">
                <a:latin typeface="Arial"/>
                <a:cs typeface="Arial"/>
              </a:rPr>
              <a:t>dan</a:t>
            </a:r>
            <a:r>
              <a:rPr sz="1567" i="1" spc="387" dirty="0">
                <a:latin typeface="Arial"/>
                <a:cs typeface="Arial"/>
              </a:rPr>
              <a:t>  </a:t>
            </a:r>
            <a:r>
              <a:rPr sz="1567" i="1" spc="33" dirty="0">
                <a:latin typeface="Arial"/>
                <a:cs typeface="Arial"/>
              </a:rPr>
              <a:t>bantuan </a:t>
            </a:r>
            <a:r>
              <a:rPr sz="1567" i="1" spc="-7" dirty="0">
                <a:latin typeface="Arial"/>
                <a:cs typeface="Arial"/>
              </a:rPr>
              <a:t>hukum.</a:t>
            </a:r>
            <a:endParaRPr sz="1567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02920" y="391286"/>
            <a:ext cx="11349990" cy="118534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044" marR="3387" algn="ctr">
              <a:lnSpc>
                <a:spcPct val="113599"/>
              </a:lnSpc>
              <a:spcBef>
                <a:spcPts val="67"/>
              </a:spcBef>
              <a:tabLst>
                <a:tab pos="1049496" algn="l"/>
                <a:tab pos="1791636" algn="l"/>
                <a:tab pos="1838629" algn="l"/>
                <a:tab pos="3109962" algn="l"/>
                <a:tab pos="4239895" algn="l"/>
                <a:tab pos="4919802" algn="l"/>
                <a:tab pos="5648819" algn="l"/>
                <a:tab pos="6774942" algn="l"/>
              </a:tabLst>
            </a:pPr>
            <a:r>
              <a:rPr sz="2300" spc="123" dirty="0">
                <a:solidFill>
                  <a:srgbClr val="221F1F"/>
                </a:solidFill>
                <a:latin typeface="Liberation Sans Narrow"/>
                <a:cs typeface="Liberation Sans Narrow"/>
              </a:rPr>
              <a:t>PERATURAN</a:t>
            </a:r>
            <a:r>
              <a:rPr lang="en-US" sz="2300" spc="123" dirty="0">
                <a:solidFill>
                  <a:srgbClr val="221F1F"/>
                </a:solidFill>
                <a:latin typeface="Liberation Sans Narrow"/>
                <a:cs typeface="Liberation Sans Narrow"/>
              </a:rPr>
              <a:t> </a:t>
            </a:r>
            <a:r>
              <a:rPr sz="2300" spc="110" dirty="0">
                <a:solidFill>
                  <a:srgbClr val="221F1F"/>
                </a:solidFill>
                <a:latin typeface="Liberation Sans Narrow"/>
                <a:cs typeface="Liberation Sans Narrow"/>
              </a:rPr>
              <a:t>MENTERI</a:t>
            </a:r>
            <a:r>
              <a:rPr lang="en-US" sz="2300" spc="110" dirty="0">
                <a:solidFill>
                  <a:srgbClr val="221F1F"/>
                </a:solidFill>
                <a:latin typeface="Liberation Sans Narrow"/>
                <a:cs typeface="Liberation Sans Narrow"/>
              </a:rPr>
              <a:t> </a:t>
            </a:r>
            <a:r>
              <a:rPr sz="2300" spc="167" dirty="0">
                <a:solidFill>
                  <a:srgbClr val="221F1F"/>
                </a:solidFill>
                <a:latin typeface="Liberation Sans Narrow"/>
                <a:cs typeface="Liberation Sans Narrow"/>
              </a:rPr>
              <a:t>HUKUM</a:t>
            </a:r>
            <a:r>
              <a:rPr lang="en-US" sz="2300" spc="167" dirty="0">
                <a:solidFill>
                  <a:srgbClr val="221F1F"/>
                </a:solidFill>
                <a:latin typeface="Liberation Sans Narrow"/>
                <a:cs typeface="Liberation Sans Narrow"/>
              </a:rPr>
              <a:t> </a:t>
            </a:r>
            <a:r>
              <a:rPr sz="2300" spc="70" dirty="0">
                <a:solidFill>
                  <a:srgbClr val="221F1F"/>
                </a:solidFill>
                <a:latin typeface="Liberation Sans Narrow"/>
                <a:cs typeface="Liberation Sans Narrow"/>
              </a:rPr>
              <a:t>DAN</a:t>
            </a:r>
            <a:r>
              <a:rPr lang="en-US" sz="2300" spc="70" dirty="0">
                <a:solidFill>
                  <a:srgbClr val="221F1F"/>
                </a:solidFill>
                <a:latin typeface="Liberation Sans Narrow"/>
                <a:cs typeface="Liberation Sans Narrow"/>
              </a:rPr>
              <a:t> </a:t>
            </a:r>
            <a:r>
              <a:rPr sz="2300" spc="123" dirty="0">
                <a:solidFill>
                  <a:srgbClr val="221F1F"/>
                </a:solidFill>
                <a:latin typeface="Liberation Sans Narrow"/>
                <a:cs typeface="Liberation Sans Narrow"/>
              </a:rPr>
              <a:t>HAM</a:t>
            </a:r>
            <a:r>
              <a:rPr lang="en-US" sz="2300" spc="123" dirty="0">
                <a:solidFill>
                  <a:srgbClr val="221F1F"/>
                </a:solidFill>
                <a:latin typeface="Liberation Sans Narrow"/>
                <a:cs typeface="Liberation Sans Narrow"/>
              </a:rPr>
              <a:t> </a:t>
            </a:r>
            <a:r>
              <a:rPr sz="2300" spc="110" dirty="0">
                <a:solidFill>
                  <a:srgbClr val="221F1F"/>
                </a:solidFill>
                <a:latin typeface="Liberation Sans Narrow"/>
                <a:cs typeface="Liberation Sans Narrow"/>
              </a:rPr>
              <a:t>NOMOR</a:t>
            </a:r>
            <a:r>
              <a:rPr lang="en-US" sz="2300" spc="110" dirty="0">
                <a:solidFill>
                  <a:srgbClr val="221F1F"/>
                </a:solidFill>
                <a:latin typeface="Liberation Sans Narrow"/>
                <a:cs typeface="Liberation Sans Narrow"/>
              </a:rPr>
              <a:t> </a:t>
            </a:r>
            <a:r>
              <a:rPr sz="2300" spc="257" dirty="0">
                <a:solidFill>
                  <a:srgbClr val="221F1F"/>
                </a:solidFill>
                <a:latin typeface="Liberation Sans Narrow"/>
                <a:cs typeface="Liberation Sans Narrow"/>
              </a:rPr>
              <a:t>30</a:t>
            </a:r>
            <a:r>
              <a:rPr lang="en-US" sz="2300" spc="257" dirty="0">
                <a:solidFill>
                  <a:srgbClr val="221F1F"/>
                </a:solidFill>
                <a:latin typeface="Liberation Sans Narrow"/>
                <a:cs typeface="Liberation Sans Narrow"/>
              </a:rPr>
              <a:t> </a:t>
            </a:r>
            <a:r>
              <a:rPr sz="2300" spc="110" dirty="0">
                <a:solidFill>
                  <a:srgbClr val="221F1F"/>
                </a:solidFill>
                <a:latin typeface="Liberation Sans Narrow"/>
                <a:cs typeface="Liberation Sans Narrow"/>
              </a:rPr>
              <a:t>TAHUN</a:t>
            </a:r>
            <a:r>
              <a:rPr lang="en-US" sz="2300" spc="110" dirty="0">
                <a:solidFill>
                  <a:srgbClr val="221F1F"/>
                </a:solidFill>
                <a:latin typeface="Liberation Sans Narrow"/>
                <a:cs typeface="Liberation Sans Narrow"/>
              </a:rPr>
              <a:t> </a:t>
            </a:r>
            <a:r>
              <a:rPr sz="2300" spc="227" dirty="0">
                <a:solidFill>
                  <a:srgbClr val="221F1F"/>
                </a:solidFill>
                <a:latin typeface="Liberation Sans Narrow"/>
                <a:cs typeface="Liberation Sans Narrow"/>
              </a:rPr>
              <a:t>2018</a:t>
            </a:r>
            <a:r>
              <a:rPr lang="en-US" sz="2300" spc="227" dirty="0">
                <a:solidFill>
                  <a:srgbClr val="221F1F"/>
                </a:solidFill>
                <a:latin typeface="Liberation Sans Narrow"/>
                <a:cs typeface="Liberation Sans Narrow"/>
              </a:rPr>
              <a:t> </a:t>
            </a:r>
            <a:r>
              <a:rPr sz="2300" dirty="0">
                <a:solidFill>
                  <a:srgbClr val="221F1F"/>
                </a:solidFill>
                <a:latin typeface="Liberation Sans Narrow"/>
                <a:cs typeface="Liberation Sans Narrow"/>
              </a:rPr>
              <a:t>	</a:t>
            </a:r>
            <a:r>
              <a:rPr sz="2300" spc="53" dirty="0">
                <a:solidFill>
                  <a:srgbClr val="221F1F"/>
                </a:solidFill>
                <a:latin typeface="Liberation Sans Narrow"/>
                <a:cs typeface="Liberation Sans Narrow"/>
              </a:rPr>
              <a:t>TENTANG</a:t>
            </a:r>
            <a:r>
              <a:rPr lang="en-US" sz="2300" spc="53" dirty="0">
                <a:solidFill>
                  <a:srgbClr val="221F1F"/>
                </a:solidFill>
                <a:latin typeface="Liberation Sans Narrow"/>
                <a:cs typeface="Liberation Sans Narrow"/>
              </a:rPr>
              <a:t> </a:t>
            </a:r>
            <a:r>
              <a:rPr sz="2300" spc="153" dirty="0">
                <a:solidFill>
                  <a:srgbClr val="221F1F"/>
                </a:solidFill>
                <a:latin typeface="Liberation Sans Narrow"/>
                <a:cs typeface="Liberation Sans Narrow"/>
              </a:rPr>
              <a:t>ORGANISASI</a:t>
            </a:r>
            <a:r>
              <a:rPr lang="en-US" sz="2300" spc="153" dirty="0">
                <a:solidFill>
                  <a:srgbClr val="221F1F"/>
                </a:solidFill>
                <a:latin typeface="Liberation Sans Narrow"/>
                <a:cs typeface="Liberation Sans Narrow"/>
              </a:rPr>
              <a:t> </a:t>
            </a:r>
            <a:r>
              <a:rPr sz="2300" spc="40" dirty="0">
                <a:solidFill>
                  <a:srgbClr val="221F1F"/>
                </a:solidFill>
                <a:latin typeface="Liberation Sans Narrow"/>
                <a:cs typeface="Liberation Sans Narrow"/>
              </a:rPr>
              <a:t>TATA</a:t>
            </a:r>
            <a:r>
              <a:rPr lang="en-US" sz="2300" spc="40" dirty="0">
                <a:solidFill>
                  <a:srgbClr val="221F1F"/>
                </a:solidFill>
                <a:latin typeface="Liberation Sans Narrow"/>
                <a:cs typeface="Liberation Sans Narrow"/>
              </a:rPr>
              <a:t> </a:t>
            </a:r>
            <a:r>
              <a:rPr sz="2300" spc="43" dirty="0">
                <a:solidFill>
                  <a:srgbClr val="221F1F"/>
                </a:solidFill>
                <a:latin typeface="Liberation Sans Narrow"/>
                <a:cs typeface="Liberation Sans Narrow"/>
              </a:rPr>
              <a:t>KERJA</a:t>
            </a:r>
            <a:r>
              <a:rPr lang="en-US" sz="2300" spc="43" dirty="0">
                <a:solidFill>
                  <a:srgbClr val="221F1F"/>
                </a:solidFill>
                <a:latin typeface="Liberation Sans Narrow"/>
                <a:cs typeface="Liberation Sans Narrow"/>
              </a:rPr>
              <a:t> </a:t>
            </a:r>
            <a:r>
              <a:rPr sz="2300" spc="97" dirty="0">
                <a:solidFill>
                  <a:srgbClr val="221F1F"/>
                </a:solidFill>
                <a:latin typeface="Liberation Sans Narrow"/>
                <a:cs typeface="Liberation Sans Narrow"/>
              </a:rPr>
              <a:t>KANTOR</a:t>
            </a:r>
            <a:r>
              <a:rPr lang="en-US" sz="2300" spc="97" dirty="0">
                <a:solidFill>
                  <a:srgbClr val="221F1F"/>
                </a:solidFill>
                <a:latin typeface="Liberation Sans Narrow"/>
                <a:cs typeface="Liberation Sans Narrow"/>
              </a:rPr>
              <a:t> </a:t>
            </a:r>
            <a:r>
              <a:rPr sz="2300" spc="117" dirty="0">
                <a:solidFill>
                  <a:srgbClr val="221F1F"/>
                </a:solidFill>
                <a:latin typeface="Liberation Sans Narrow"/>
                <a:cs typeface="Liberation Sans Narrow"/>
              </a:rPr>
              <a:t>WILAYAH</a:t>
            </a:r>
            <a:r>
              <a:rPr lang="en-US" sz="2300" spc="117" dirty="0">
                <a:solidFill>
                  <a:srgbClr val="221F1F"/>
                </a:solidFill>
                <a:latin typeface="Liberation Sans Narrow"/>
                <a:cs typeface="Liberation Sans Narrow"/>
              </a:rPr>
              <a:t> </a:t>
            </a:r>
            <a:r>
              <a:rPr sz="2300" spc="107" dirty="0">
                <a:solidFill>
                  <a:srgbClr val="221F1F"/>
                </a:solidFill>
                <a:latin typeface="Liberation Sans Narrow"/>
                <a:cs typeface="Liberation Sans Narrow"/>
              </a:rPr>
              <a:t>KEMENTERIAN</a:t>
            </a:r>
            <a:r>
              <a:rPr lang="en-US" sz="2300" spc="107" dirty="0">
                <a:solidFill>
                  <a:srgbClr val="221F1F"/>
                </a:solidFill>
                <a:latin typeface="Liberation Sans Narrow"/>
                <a:cs typeface="Liberation Sans Narrow"/>
              </a:rPr>
              <a:t> </a:t>
            </a:r>
            <a:r>
              <a:rPr sz="2300" spc="163" dirty="0">
                <a:solidFill>
                  <a:srgbClr val="221F1F"/>
                </a:solidFill>
                <a:latin typeface="Liberation Sans Narrow"/>
                <a:cs typeface="Liberation Sans Narrow"/>
              </a:rPr>
              <a:t>HUKUM</a:t>
            </a:r>
            <a:r>
              <a:rPr lang="en-US" sz="2300" spc="163" dirty="0">
                <a:solidFill>
                  <a:srgbClr val="221F1F"/>
                </a:solidFill>
                <a:latin typeface="Liberation Sans Narrow"/>
                <a:cs typeface="Liberation Sans Narrow"/>
              </a:rPr>
              <a:t> </a:t>
            </a:r>
            <a:r>
              <a:rPr sz="2300" spc="63" dirty="0">
                <a:solidFill>
                  <a:srgbClr val="221F1F"/>
                </a:solidFill>
                <a:latin typeface="Liberation Sans Narrow"/>
                <a:cs typeface="Liberation Sans Narrow"/>
              </a:rPr>
              <a:t>DAN</a:t>
            </a:r>
            <a:r>
              <a:rPr lang="en-US" sz="2300" spc="63" dirty="0">
                <a:solidFill>
                  <a:srgbClr val="221F1F"/>
                </a:solidFill>
                <a:latin typeface="Liberation Sans Narrow"/>
                <a:cs typeface="Liberation Sans Narrow"/>
              </a:rPr>
              <a:t> </a:t>
            </a:r>
            <a:r>
              <a:rPr sz="2300" spc="120" dirty="0">
                <a:solidFill>
                  <a:srgbClr val="221F1F"/>
                </a:solidFill>
                <a:latin typeface="Liberation Sans Narrow"/>
                <a:cs typeface="Liberation Sans Narrow"/>
              </a:rPr>
              <a:t>HAM</a:t>
            </a:r>
            <a:endParaRPr sz="2300" dirty="0">
              <a:latin typeface="Liberation Sans Narrow"/>
              <a:cs typeface="Liberation Sans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09434" y="2884255"/>
            <a:ext cx="3420533" cy="829757"/>
          </a:xfrm>
          <a:prstGeom prst="rect">
            <a:avLst/>
          </a:prstGeom>
        </p:spPr>
        <p:txBody>
          <a:bodyPr vert="horz" wrap="square" lIns="0" tIns="48683" rIns="0" bIns="0" rtlCol="0">
            <a:spAutoFit/>
          </a:bodyPr>
          <a:lstStyle/>
          <a:p>
            <a:pPr marL="8467">
              <a:spcBef>
                <a:spcPts val="383"/>
              </a:spcBef>
            </a:pPr>
            <a:r>
              <a:rPr sz="1567" i="1" dirty="0">
                <a:latin typeface="Arial"/>
                <a:cs typeface="Arial"/>
              </a:rPr>
              <a:t>Tugas</a:t>
            </a:r>
            <a:r>
              <a:rPr sz="1567" i="1" spc="90" dirty="0">
                <a:latin typeface="Arial"/>
                <a:cs typeface="Arial"/>
              </a:rPr>
              <a:t> </a:t>
            </a:r>
            <a:r>
              <a:rPr sz="1567" i="1" dirty="0">
                <a:latin typeface="Arial"/>
                <a:cs typeface="Arial"/>
              </a:rPr>
              <a:t>Kantor</a:t>
            </a:r>
            <a:r>
              <a:rPr sz="1567" i="1" spc="73" dirty="0">
                <a:latin typeface="Arial"/>
                <a:cs typeface="Arial"/>
              </a:rPr>
              <a:t> </a:t>
            </a:r>
            <a:r>
              <a:rPr sz="1567" i="1" dirty="0">
                <a:latin typeface="Arial"/>
                <a:cs typeface="Arial"/>
              </a:rPr>
              <a:t>Wilayah,</a:t>
            </a:r>
            <a:r>
              <a:rPr sz="1567" i="1" spc="90" dirty="0">
                <a:latin typeface="Arial"/>
                <a:cs typeface="Arial"/>
              </a:rPr>
              <a:t> </a:t>
            </a:r>
            <a:r>
              <a:rPr sz="1567" i="1" dirty="0">
                <a:latin typeface="Arial"/>
                <a:cs typeface="Arial"/>
              </a:rPr>
              <a:t>antara</a:t>
            </a:r>
            <a:r>
              <a:rPr sz="1567" i="1" spc="100" dirty="0">
                <a:latin typeface="Arial"/>
                <a:cs typeface="Arial"/>
              </a:rPr>
              <a:t> </a:t>
            </a:r>
            <a:r>
              <a:rPr sz="1567" i="1" spc="-7" dirty="0">
                <a:latin typeface="Arial"/>
                <a:cs typeface="Arial"/>
              </a:rPr>
              <a:t>lain:</a:t>
            </a:r>
            <a:endParaRPr sz="1567">
              <a:latin typeface="Arial"/>
              <a:cs typeface="Arial"/>
            </a:endParaRPr>
          </a:p>
          <a:p>
            <a:pPr marL="351808" marR="3387" indent="-225225">
              <a:lnSpc>
                <a:spcPct val="117000"/>
              </a:lnSpc>
              <a:buFont typeface="Arial"/>
              <a:buChar char="•"/>
              <a:tabLst>
                <a:tab pos="351808" algn="l"/>
                <a:tab pos="1706965" algn="l"/>
                <a:tab pos="1773009" algn="l"/>
                <a:tab pos="2394493" algn="l"/>
                <a:tab pos="2535046" algn="l"/>
                <a:tab pos="2850022" algn="l"/>
                <a:tab pos="3061700" algn="l"/>
              </a:tabLst>
            </a:pPr>
            <a:r>
              <a:rPr sz="1567" i="1" spc="-7" dirty="0">
                <a:latin typeface="Arial"/>
                <a:cs typeface="Arial"/>
              </a:rPr>
              <a:t>melaksanakan</a:t>
            </a:r>
            <a:r>
              <a:rPr sz="1567" i="1" dirty="0">
                <a:latin typeface="Arial"/>
                <a:cs typeface="Arial"/>
              </a:rPr>
              <a:t>		</a:t>
            </a:r>
            <a:r>
              <a:rPr sz="1567" i="1" spc="30" dirty="0">
                <a:latin typeface="Arial"/>
                <a:cs typeface="Arial"/>
              </a:rPr>
              <a:t>tugas</a:t>
            </a:r>
            <a:r>
              <a:rPr sz="1567" i="1" dirty="0">
                <a:latin typeface="Arial"/>
                <a:cs typeface="Arial"/>
              </a:rPr>
              <a:t>	</a:t>
            </a:r>
            <a:r>
              <a:rPr sz="1567" i="1" spc="17" dirty="0">
                <a:latin typeface="Arial"/>
                <a:cs typeface="Arial"/>
              </a:rPr>
              <a:t>dan</a:t>
            </a:r>
            <a:r>
              <a:rPr sz="1567" i="1" dirty="0">
                <a:latin typeface="Arial"/>
                <a:cs typeface="Arial"/>
              </a:rPr>
              <a:t>	</a:t>
            </a:r>
            <a:r>
              <a:rPr sz="1567" i="1" spc="27" dirty="0">
                <a:latin typeface="Arial"/>
                <a:cs typeface="Arial"/>
              </a:rPr>
              <a:t>fungsi </a:t>
            </a:r>
            <a:r>
              <a:rPr sz="1567" i="1" spc="-7" dirty="0">
                <a:latin typeface="Arial"/>
                <a:cs typeface="Arial"/>
              </a:rPr>
              <a:t>Kementerian</a:t>
            </a:r>
            <a:r>
              <a:rPr sz="1567" i="1" dirty="0">
                <a:latin typeface="Arial"/>
                <a:cs typeface="Arial"/>
              </a:rPr>
              <a:t>	</a:t>
            </a:r>
            <a:r>
              <a:rPr sz="1567" i="1" spc="-7" dirty="0">
                <a:latin typeface="Arial"/>
                <a:cs typeface="Arial"/>
              </a:rPr>
              <a:t>Hukum</a:t>
            </a:r>
            <a:r>
              <a:rPr sz="1567" i="1" dirty="0">
                <a:latin typeface="Arial"/>
                <a:cs typeface="Arial"/>
              </a:rPr>
              <a:t>		</a:t>
            </a:r>
            <a:r>
              <a:rPr sz="1567" i="1" spc="17" dirty="0">
                <a:latin typeface="Arial"/>
                <a:cs typeface="Arial"/>
              </a:rPr>
              <a:t>dan</a:t>
            </a:r>
            <a:r>
              <a:rPr sz="1567" i="1" dirty="0">
                <a:latin typeface="Arial"/>
                <a:cs typeface="Arial"/>
              </a:rPr>
              <a:t>	</a:t>
            </a:r>
            <a:r>
              <a:rPr sz="1567" i="1" spc="-23" dirty="0">
                <a:latin typeface="Arial"/>
                <a:cs typeface="Arial"/>
              </a:rPr>
              <a:t>Hak</a:t>
            </a:r>
            <a:endParaRPr sz="1567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53096" y="3722793"/>
            <a:ext cx="3078057" cy="139352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8467" marR="3387" algn="just">
              <a:lnSpc>
                <a:spcPct val="117000"/>
              </a:lnSpc>
              <a:spcBef>
                <a:spcPts val="60"/>
              </a:spcBef>
            </a:pPr>
            <a:r>
              <a:rPr sz="1567" i="1" dirty="0">
                <a:latin typeface="Arial"/>
                <a:cs typeface="Arial"/>
              </a:rPr>
              <a:t>Asasi</a:t>
            </a:r>
            <a:r>
              <a:rPr sz="1567" i="1" spc="313" dirty="0">
                <a:latin typeface="Arial"/>
                <a:cs typeface="Arial"/>
              </a:rPr>
              <a:t>  </a:t>
            </a:r>
            <a:r>
              <a:rPr sz="1567" i="1" dirty="0">
                <a:latin typeface="Arial"/>
                <a:cs typeface="Arial"/>
              </a:rPr>
              <a:t>Manusia</a:t>
            </a:r>
            <a:r>
              <a:rPr sz="1567" i="1" spc="323" dirty="0">
                <a:latin typeface="Arial"/>
                <a:cs typeface="Arial"/>
              </a:rPr>
              <a:t>  </a:t>
            </a:r>
            <a:r>
              <a:rPr sz="1567" i="1" dirty="0">
                <a:latin typeface="Arial"/>
                <a:cs typeface="Arial"/>
              </a:rPr>
              <a:t>dalam</a:t>
            </a:r>
            <a:r>
              <a:rPr sz="1567" i="1" spc="310" dirty="0">
                <a:latin typeface="Arial"/>
                <a:cs typeface="Arial"/>
              </a:rPr>
              <a:t>  </a:t>
            </a:r>
            <a:r>
              <a:rPr sz="1567" i="1" spc="-7" dirty="0">
                <a:latin typeface="Arial"/>
                <a:cs typeface="Arial"/>
              </a:rPr>
              <a:t>wilayah </a:t>
            </a:r>
            <a:r>
              <a:rPr sz="1567" i="1" spc="50" dirty="0">
                <a:latin typeface="Arial"/>
                <a:cs typeface="Arial"/>
              </a:rPr>
              <a:t>provinsi</a:t>
            </a:r>
            <a:r>
              <a:rPr sz="1567" i="1" spc="120" dirty="0">
                <a:latin typeface="Arial"/>
                <a:cs typeface="Arial"/>
              </a:rPr>
              <a:t>  </a:t>
            </a:r>
            <a:r>
              <a:rPr sz="1567" i="1" spc="33" dirty="0">
                <a:latin typeface="Arial"/>
                <a:cs typeface="Arial"/>
              </a:rPr>
              <a:t>berdasarkan</a:t>
            </a:r>
            <a:r>
              <a:rPr sz="1567" i="1" spc="120" dirty="0">
                <a:latin typeface="Arial"/>
                <a:cs typeface="Arial"/>
              </a:rPr>
              <a:t>  </a:t>
            </a:r>
            <a:r>
              <a:rPr sz="1567" i="1" spc="-7" dirty="0">
                <a:latin typeface="Arial"/>
                <a:cs typeface="Arial"/>
              </a:rPr>
              <a:t>kebiįakan </a:t>
            </a:r>
            <a:r>
              <a:rPr sz="1567" i="1" spc="50" dirty="0">
                <a:latin typeface="Arial"/>
                <a:cs typeface="Arial"/>
              </a:rPr>
              <a:t>Menteri</a:t>
            </a:r>
            <a:r>
              <a:rPr sz="1567" i="1" spc="63" dirty="0">
                <a:latin typeface="Arial"/>
                <a:cs typeface="Arial"/>
              </a:rPr>
              <a:t>  </a:t>
            </a:r>
            <a:r>
              <a:rPr sz="1567" i="1" dirty="0">
                <a:latin typeface="Arial"/>
                <a:cs typeface="Arial"/>
              </a:rPr>
              <a:t>Hukum</a:t>
            </a:r>
            <a:r>
              <a:rPr sz="1567" i="1" spc="70" dirty="0">
                <a:latin typeface="Arial"/>
                <a:cs typeface="Arial"/>
              </a:rPr>
              <a:t>  </a:t>
            </a:r>
            <a:r>
              <a:rPr sz="1567" i="1" spc="33" dirty="0">
                <a:latin typeface="Arial"/>
                <a:cs typeface="Arial"/>
              </a:rPr>
              <a:t>dan</a:t>
            </a:r>
            <a:r>
              <a:rPr sz="1567" i="1" spc="57" dirty="0">
                <a:latin typeface="Arial"/>
                <a:cs typeface="Arial"/>
              </a:rPr>
              <a:t>  </a:t>
            </a:r>
            <a:r>
              <a:rPr sz="1567" i="1" dirty="0">
                <a:latin typeface="Arial"/>
                <a:cs typeface="Arial"/>
              </a:rPr>
              <a:t>Hak</a:t>
            </a:r>
            <a:r>
              <a:rPr sz="1567" i="1" spc="60" dirty="0">
                <a:latin typeface="Arial"/>
                <a:cs typeface="Arial"/>
              </a:rPr>
              <a:t>  </a:t>
            </a:r>
            <a:r>
              <a:rPr sz="1567" i="1" spc="-7" dirty="0">
                <a:latin typeface="Arial"/>
                <a:cs typeface="Arial"/>
              </a:rPr>
              <a:t>Asasi </a:t>
            </a:r>
            <a:r>
              <a:rPr sz="1567" i="1" dirty="0">
                <a:latin typeface="Arial"/>
                <a:cs typeface="Arial"/>
              </a:rPr>
              <a:t>Manusia</a:t>
            </a:r>
            <a:r>
              <a:rPr sz="1567" i="1" spc="363" dirty="0">
                <a:latin typeface="Arial"/>
                <a:cs typeface="Arial"/>
              </a:rPr>
              <a:t>     </a:t>
            </a:r>
            <a:r>
              <a:rPr sz="1567" i="1" spc="33" dirty="0">
                <a:latin typeface="Arial"/>
                <a:cs typeface="Arial"/>
              </a:rPr>
              <a:t>dan</a:t>
            </a:r>
            <a:r>
              <a:rPr sz="1567" i="1" spc="363" dirty="0">
                <a:latin typeface="Arial"/>
                <a:cs typeface="Arial"/>
              </a:rPr>
              <a:t>     </a:t>
            </a:r>
            <a:r>
              <a:rPr sz="1567" i="1" spc="40" dirty="0">
                <a:latin typeface="Arial"/>
                <a:cs typeface="Arial"/>
              </a:rPr>
              <a:t>ketentuan </a:t>
            </a:r>
            <a:r>
              <a:rPr sz="1567" i="1" spc="47" dirty="0">
                <a:latin typeface="Arial"/>
                <a:cs typeface="Arial"/>
              </a:rPr>
              <a:t>peraturan</a:t>
            </a:r>
            <a:r>
              <a:rPr sz="1567" i="1" spc="33" dirty="0">
                <a:latin typeface="Arial"/>
                <a:cs typeface="Arial"/>
              </a:rPr>
              <a:t> </a:t>
            </a:r>
            <a:r>
              <a:rPr sz="1567" i="1" spc="63" dirty="0">
                <a:latin typeface="Arial"/>
                <a:cs typeface="Arial"/>
              </a:rPr>
              <a:t>perundang-</a:t>
            </a:r>
            <a:r>
              <a:rPr sz="1567" i="1" spc="-7" dirty="0">
                <a:latin typeface="Arial"/>
                <a:cs typeface="Arial"/>
              </a:rPr>
              <a:t>undangan.</a:t>
            </a:r>
            <a:endParaRPr sz="156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173A88A8-EF5C-937D-79D4-BD6ABF528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/>
              <a:t>Pengertian </a:t>
            </a:r>
            <a:endParaRPr lang="en-ID" sz="720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87D609FC-A5BC-C801-16C7-81E0C9158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en-ID" sz="1900"/>
              <a:t>Pengharmonisasian Rancangan Peraturan Perundang undangan yang selanjutnya disebut Pengharmonisasian adalah proses penyelarasan substansi rancangan peraturan perundang-undangan dan teknik penyusunan peraturan perundang-undangan, sehingga menjadi peraturan perundang-undangan yang merupakan satu kesatuan yang utuh dalam kerangka sistem hukum nasional. (Pasal 2 Peraturan Menteri Hukum Dan Hak Asasi Manusia Republik Indonesia Nomor 22 Tahun 2018 Tentang Pengharmonisasian Rancangan Peraturan Perundang-undangan Yang Dibentuk Di Daerah Oleh Perancang Peraturan Perundang-undangan)</a:t>
            </a:r>
          </a:p>
        </p:txBody>
      </p:sp>
    </p:spTree>
    <p:extLst>
      <p:ext uri="{BB962C8B-B14F-4D97-AF65-F5344CB8AC3E}">
        <p14:creationId xmlns:p14="http://schemas.microsoft.com/office/powerpoint/2010/main" val="4022844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6B5A7966-614C-A18F-34D4-00C78C53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PENGERTIAN</a:t>
            </a:r>
            <a:endParaRPr lang="en-ID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D6AA4884-57D4-4A28-BE3B-F0E2B33F4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D" dirty="0" err="1"/>
              <a:t>Pengharmonisasian</a:t>
            </a:r>
            <a:r>
              <a:rPr lang="en-ID" dirty="0"/>
              <a:t>, </a:t>
            </a:r>
            <a:r>
              <a:rPr lang="en-ID" dirty="0" err="1"/>
              <a:t>Pembulatan</a:t>
            </a:r>
            <a:r>
              <a:rPr lang="en-ID" dirty="0"/>
              <a:t>, dan </a:t>
            </a:r>
            <a:r>
              <a:rPr lang="en-ID" dirty="0" err="1"/>
              <a:t>Pemantapan</a:t>
            </a:r>
            <a:r>
              <a:rPr lang="en-ID" dirty="0"/>
              <a:t> </a:t>
            </a:r>
            <a:r>
              <a:rPr lang="en-ID" dirty="0" err="1"/>
              <a:t>Konsepsi</a:t>
            </a:r>
            <a:r>
              <a:rPr lang="en-ID" dirty="0"/>
              <a:t> </a:t>
            </a:r>
            <a:r>
              <a:rPr lang="en-ID" dirty="0" err="1"/>
              <a:t>Ralcangan</a:t>
            </a:r>
            <a:r>
              <a:rPr lang="en-ID" dirty="0"/>
              <a:t> </a:t>
            </a:r>
            <a:r>
              <a:rPr lang="en-ID" dirty="0" err="1"/>
              <a:t>Peratural</a:t>
            </a:r>
            <a:r>
              <a:rPr lang="en-ID" dirty="0"/>
              <a:t> </a:t>
            </a:r>
            <a:r>
              <a:rPr lang="en-ID" dirty="0" err="1"/>
              <a:t>Perundang-undangan</a:t>
            </a:r>
            <a:r>
              <a:rPr lang="en-ID" dirty="0"/>
              <a:t> yang </a:t>
            </a:r>
            <a:r>
              <a:rPr lang="en-ID" dirty="0" err="1"/>
              <a:t>selanjutnya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Harmonisasi</a:t>
            </a:r>
            <a:r>
              <a:rPr lang="en-ID" dirty="0"/>
              <a:t> adalah proses </a:t>
            </a:r>
            <a:r>
              <a:rPr lang="en-ID" dirty="0" err="1"/>
              <a:t>penyelarasan</a:t>
            </a:r>
            <a:r>
              <a:rPr lang="en-ID" dirty="0"/>
              <a:t> </a:t>
            </a:r>
            <a:r>
              <a:rPr lang="en-ID" dirty="0" err="1"/>
              <a:t>substansi</a:t>
            </a:r>
            <a:r>
              <a:rPr lang="en-ID" dirty="0"/>
              <a:t> </a:t>
            </a:r>
            <a:r>
              <a:rPr lang="en-ID" dirty="0" err="1"/>
              <a:t>Rancangan</a:t>
            </a:r>
            <a:r>
              <a:rPr lang="en-ID" dirty="0"/>
              <a:t> </a:t>
            </a: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Perundang-undangan</a:t>
            </a:r>
            <a:r>
              <a:rPr lang="en-ID" dirty="0"/>
              <a:t> dan proses </a:t>
            </a:r>
            <a:r>
              <a:rPr lang="en-ID" dirty="0" err="1"/>
              <a:t>penyesuaian</a:t>
            </a:r>
            <a:r>
              <a:rPr lang="en-ID" dirty="0"/>
              <a:t> </a:t>
            </a:r>
            <a:r>
              <a:rPr lang="en-ID" dirty="0" err="1"/>
              <a:t>teknik</a:t>
            </a:r>
            <a:r>
              <a:rPr lang="en-ID" dirty="0"/>
              <a:t> </a:t>
            </a:r>
            <a:r>
              <a:rPr lang="en-ID" dirty="0" err="1"/>
              <a:t>penyusunan</a:t>
            </a:r>
            <a:r>
              <a:rPr lang="en-ID" dirty="0"/>
              <a:t> </a:t>
            </a: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Perundang-undangan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Perundang-undangan</a:t>
            </a:r>
            <a:r>
              <a:rPr lang="en-ID" dirty="0"/>
              <a:t> yang </a:t>
            </a:r>
            <a:r>
              <a:rPr lang="en-ID" dirty="0" err="1"/>
              <a:t>berkualitas</a:t>
            </a:r>
            <a:r>
              <a:rPr lang="en-ID" dirty="0"/>
              <a:t> dan </a:t>
            </a:r>
            <a:r>
              <a:rPr lang="en-ID" dirty="0" err="1"/>
              <a:t>berintegritas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Perundang-undangan</a:t>
            </a:r>
            <a:r>
              <a:rPr lang="en-ID" dirty="0"/>
              <a:t> yang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kesatuan</a:t>
            </a:r>
            <a:r>
              <a:rPr lang="en-ID" dirty="0"/>
              <a:t> yang </a:t>
            </a:r>
            <a:r>
              <a:rPr lang="en-ID" dirty="0" err="1"/>
              <a:t>utuh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kerangka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nasional</a:t>
            </a:r>
            <a:r>
              <a:rPr lang="en-ID" dirty="0"/>
              <a:t>.</a:t>
            </a:r>
          </a:p>
          <a:p>
            <a:pPr marL="0" indent="0" algn="just">
              <a:buNone/>
            </a:pPr>
            <a:r>
              <a:rPr lang="en-ID" dirty="0"/>
              <a:t>PROSEDUR TETAP ATAU STANDAR OPERASIONAL PROSEDUR NOMOR PPE. 1259.PP.02 TAHUN 2024 TENTANG HARMONISASI RANCANGAN PERATURAN PERUNDANG-UNDANGAN NASIONAL</a:t>
            </a:r>
          </a:p>
        </p:txBody>
      </p:sp>
    </p:spTree>
    <p:extLst>
      <p:ext uri="{BB962C8B-B14F-4D97-AF65-F5344CB8AC3E}">
        <p14:creationId xmlns:p14="http://schemas.microsoft.com/office/powerpoint/2010/main" val="1328362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371255" y="2941066"/>
            <a:ext cx="889000" cy="1753870"/>
          </a:xfrm>
          <a:custGeom>
            <a:avLst/>
            <a:gdLst/>
            <a:ahLst/>
            <a:cxnLst/>
            <a:rect l="l" t="t" r="r" b="b"/>
            <a:pathLst>
              <a:path w="1333500" h="2630804">
                <a:moveTo>
                  <a:pt x="1333500" y="0"/>
                </a:moveTo>
                <a:lnTo>
                  <a:pt x="0" y="894968"/>
                </a:lnTo>
                <a:lnTo>
                  <a:pt x="1164717" y="2630424"/>
                </a:lnTo>
                <a:lnTo>
                  <a:pt x="1219327" y="1778508"/>
                </a:lnTo>
                <a:lnTo>
                  <a:pt x="808990" y="1167129"/>
                </a:lnTo>
                <a:lnTo>
                  <a:pt x="1278890" y="851915"/>
                </a:lnTo>
                <a:lnTo>
                  <a:pt x="1333500" y="0"/>
                </a:lnTo>
                <a:close/>
              </a:path>
            </a:pathLst>
          </a:custGeom>
          <a:solidFill>
            <a:srgbClr val="000000">
              <a:alpha val="85881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039" y="2438400"/>
            <a:ext cx="3279987" cy="293793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0024" y="2591985"/>
            <a:ext cx="2953597" cy="257079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482624" marR="475004" algn="ctr">
              <a:lnSpc>
                <a:spcPct val="150100"/>
              </a:lnSpc>
              <a:spcBef>
                <a:spcPts val="67"/>
              </a:spcBef>
            </a:pPr>
            <a:r>
              <a:rPr sz="1400" b="1" dirty="0">
                <a:latin typeface="Carlito"/>
                <a:cs typeface="Carlito"/>
              </a:rPr>
              <a:t>Keputusan</a:t>
            </a:r>
            <a:r>
              <a:rPr sz="1400" b="1" spc="-7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Menteri</a:t>
            </a:r>
            <a:r>
              <a:rPr sz="1400" b="1" spc="-63" dirty="0">
                <a:latin typeface="Carlito"/>
                <a:cs typeface="Carlito"/>
              </a:rPr>
              <a:t> </a:t>
            </a:r>
            <a:r>
              <a:rPr sz="1400" b="1" spc="-13" dirty="0">
                <a:latin typeface="Carlito"/>
                <a:cs typeface="Carlito"/>
              </a:rPr>
              <a:t>Hukum </a:t>
            </a:r>
            <a:r>
              <a:rPr sz="1400" b="1" dirty="0">
                <a:latin typeface="Carlito"/>
                <a:cs typeface="Carlito"/>
              </a:rPr>
              <a:t>Dan</a:t>
            </a:r>
            <a:r>
              <a:rPr sz="1400" b="1" spc="-3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Hak</a:t>
            </a:r>
            <a:r>
              <a:rPr sz="1400" b="1" spc="-17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Asasi</a:t>
            </a:r>
            <a:r>
              <a:rPr sz="1400" b="1" spc="-40" dirty="0">
                <a:latin typeface="Carlito"/>
                <a:cs typeface="Carlito"/>
              </a:rPr>
              <a:t> </a:t>
            </a:r>
            <a:r>
              <a:rPr sz="1400" b="1" spc="-7" dirty="0">
                <a:latin typeface="Carlito"/>
                <a:cs typeface="Carlito"/>
              </a:rPr>
              <a:t>Manusia</a:t>
            </a:r>
            <a:endParaRPr sz="1400" dirty="0">
              <a:latin typeface="Carlito"/>
              <a:cs typeface="Carlito"/>
            </a:endParaRPr>
          </a:p>
          <a:p>
            <a:pPr algn="ctr">
              <a:spcBef>
                <a:spcPts val="840"/>
              </a:spcBef>
            </a:pPr>
            <a:r>
              <a:rPr sz="1400" b="1" dirty="0">
                <a:latin typeface="Carlito"/>
                <a:cs typeface="Carlito"/>
              </a:rPr>
              <a:t>Nomor</a:t>
            </a:r>
            <a:r>
              <a:rPr sz="1400" b="1" spc="-20" dirty="0">
                <a:latin typeface="Carlito"/>
                <a:cs typeface="Carlito"/>
              </a:rPr>
              <a:t> </a:t>
            </a:r>
            <a:r>
              <a:rPr sz="1400" b="1" spc="-13" dirty="0">
                <a:latin typeface="Carlito"/>
                <a:cs typeface="Carlito"/>
              </a:rPr>
              <a:t>M.HH-01.PP.02.01</a:t>
            </a:r>
            <a:r>
              <a:rPr sz="1400" b="1" spc="-30" dirty="0">
                <a:latin typeface="Carlito"/>
                <a:cs typeface="Carlito"/>
              </a:rPr>
              <a:t> </a:t>
            </a:r>
            <a:r>
              <a:rPr sz="1400" b="1" spc="-13" dirty="0">
                <a:latin typeface="Carlito"/>
                <a:cs typeface="Carlito"/>
              </a:rPr>
              <a:t>Tahun</a:t>
            </a:r>
            <a:r>
              <a:rPr sz="1400" b="1" spc="-40" dirty="0">
                <a:latin typeface="Carlito"/>
                <a:cs typeface="Carlito"/>
              </a:rPr>
              <a:t> </a:t>
            </a:r>
            <a:r>
              <a:rPr sz="1400" b="1" spc="-13" dirty="0">
                <a:latin typeface="Carlito"/>
                <a:cs typeface="Carlito"/>
              </a:rPr>
              <a:t>2023</a:t>
            </a:r>
            <a:endParaRPr sz="1400" dirty="0">
              <a:latin typeface="Carlito"/>
              <a:cs typeface="Carlito"/>
            </a:endParaRPr>
          </a:p>
          <a:p>
            <a:pPr marL="8467" marR="3387" indent="423" algn="ctr">
              <a:lnSpc>
                <a:spcPts val="2519"/>
              </a:lnSpc>
              <a:spcBef>
                <a:spcPts val="223"/>
              </a:spcBef>
            </a:pPr>
            <a:r>
              <a:rPr sz="1400" b="1" spc="-7" dirty="0">
                <a:latin typeface="Carlito"/>
                <a:cs typeface="Carlito"/>
              </a:rPr>
              <a:t>tentang</a:t>
            </a:r>
            <a:r>
              <a:rPr sz="1400" b="1" spc="-5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Pedoman</a:t>
            </a:r>
            <a:r>
              <a:rPr sz="1400" b="1" spc="-30" dirty="0">
                <a:latin typeface="Carlito"/>
                <a:cs typeface="Carlito"/>
              </a:rPr>
              <a:t> </a:t>
            </a:r>
            <a:r>
              <a:rPr sz="1400" b="1" spc="-7" dirty="0">
                <a:latin typeface="Carlito"/>
                <a:cs typeface="Carlito"/>
              </a:rPr>
              <a:t>Pengharmonisasian, Pembulatan,</a:t>
            </a:r>
            <a:r>
              <a:rPr sz="1400" b="1" spc="-1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Dan</a:t>
            </a:r>
            <a:r>
              <a:rPr sz="1400" b="1" spc="-23" dirty="0">
                <a:latin typeface="Carlito"/>
                <a:cs typeface="Carlito"/>
              </a:rPr>
              <a:t> </a:t>
            </a:r>
            <a:r>
              <a:rPr sz="1400" b="1" spc="-7" dirty="0">
                <a:latin typeface="Carlito"/>
                <a:cs typeface="Carlito"/>
              </a:rPr>
              <a:t>Pemantapan</a:t>
            </a:r>
            <a:r>
              <a:rPr sz="1400" b="1" spc="-13" dirty="0">
                <a:latin typeface="Carlito"/>
                <a:cs typeface="Carlito"/>
              </a:rPr>
              <a:t> </a:t>
            </a:r>
            <a:r>
              <a:rPr sz="1400" b="1" spc="-7" dirty="0">
                <a:latin typeface="Carlito"/>
                <a:cs typeface="Carlito"/>
              </a:rPr>
              <a:t>Konsepsi Rancangan</a:t>
            </a:r>
            <a:endParaRPr sz="1400" dirty="0">
              <a:latin typeface="Carlito"/>
              <a:cs typeface="Carlito"/>
            </a:endParaRPr>
          </a:p>
          <a:p>
            <a:pPr marL="2540" algn="ctr">
              <a:spcBef>
                <a:spcPts val="617"/>
              </a:spcBef>
            </a:pPr>
            <a:r>
              <a:rPr sz="1400" b="1" spc="-7" dirty="0">
                <a:latin typeface="Carlito"/>
                <a:cs typeface="Carlito"/>
              </a:rPr>
              <a:t>Peraturan</a:t>
            </a:r>
            <a:r>
              <a:rPr sz="1400" b="1" spc="-4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Daerah</a:t>
            </a:r>
            <a:r>
              <a:rPr sz="1400" b="1" spc="-57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dan</a:t>
            </a:r>
            <a:r>
              <a:rPr sz="1400" b="1" spc="-53" dirty="0">
                <a:latin typeface="Carlito"/>
                <a:cs typeface="Carlito"/>
              </a:rPr>
              <a:t> </a:t>
            </a:r>
            <a:r>
              <a:rPr sz="1400" b="1" spc="-7" dirty="0">
                <a:latin typeface="Carlito"/>
                <a:cs typeface="Carlito"/>
              </a:rPr>
              <a:t>Rancangan</a:t>
            </a:r>
            <a:endParaRPr sz="1400" dirty="0">
              <a:latin typeface="Carlito"/>
              <a:cs typeface="Carlito"/>
            </a:endParaRPr>
          </a:p>
          <a:p>
            <a:pPr marL="1693" algn="ctr">
              <a:spcBef>
                <a:spcPts val="843"/>
              </a:spcBef>
            </a:pPr>
            <a:r>
              <a:rPr sz="1400" b="1" spc="-7" dirty="0">
                <a:latin typeface="Carlito"/>
                <a:cs typeface="Carlito"/>
              </a:rPr>
              <a:t>Peraturan</a:t>
            </a:r>
            <a:r>
              <a:rPr sz="1400" b="1" spc="-67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Kepala</a:t>
            </a:r>
            <a:r>
              <a:rPr sz="1400" b="1" spc="-76" dirty="0">
                <a:latin typeface="Carlito"/>
                <a:cs typeface="Carlito"/>
              </a:rPr>
              <a:t> </a:t>
            </a:r>
            <a:r>
              <a:rPr sz="1400" b="1" spc="-7" dirty="0">
                <a:latin typeface="Carlito"/>
                <a:cs typeface="Carlito"/>
              </a:rPr>
              <a:t>Daerah</a:t>
            </a:r>
            <a:endParaRPr sz="1400" dirty="0">
              <a:latin typeface="Carlito"/>
              <a:cs typeface="Carlito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36000" y="2438400"/>
            <a:ext cx="3161453" cy="293793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074742" y="2631228"/>
            <a:ext cx="2566247" cy="228558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362391">
              <a:spcBef>
                <a:spcPts val="67"/>
              </a:spcBef>
            </a:pPr>
            <a:r>
              <a:rPr sz="1400" b="1" dirty="0">
                <a:latin typeface="Carlito"/>
                <a:cs typeface="Carlito"/>
              </a:rPr>
              <a:t>Prosedur</a:t>
            </a:r>
            <a:r>
              <a:rPr sz="1400" b="1" spc="-40" dirty="0">
                <a:latin typeface="Carlito"/>
                <a:cs typeface="Carlito"/>
              </a:rPr>
              <a:t> </a:t>
            </a:r>
            <a:r>
              <a:rPr sz="1400" b="1" spc="-23" dirty="0">
                <a:latin typeface="Carlito"/>
                <a:cs typeface="Carlito"/>
              </a:rPr>
              <a:t>Tetap</a:t>
            </a:r>
            <a:r>
              <a:rPr sz="1400" b="1" spc="-47" dirty="0">
                <a:latin typeface="Carlito"/>
                <a:cs typeface="Carlito"/>
              </a:rPr>
              <a:t> </a:t>
            </a:r>
            <a:r>
              <a:rPr sz="1400" b="1" spc="-13" dirty="0">
                <a:latin typeface="Carlito"/>
                <a:cs typeface="Carlito"/>
              </a:rPr>
              <a:t>(SOP)</a:t>
            </a:r>
            <a:endParaRPr sz="1400" dirty="0">
              <a:latin typeface="Carlito"/>
              <a:cs typeface="Carlito"/>
            </a:endParaRPr>
          </a:p>
          <a:p>
            <a:pPr marL="301428">
              <a:spcBef>
                <a:spcPts val="1017"/>
              </a:spcBef>
            </a:pPr>
            <a:r>
              <a:rPr sz="1400" b="1" dirty="0">
                <a:latin typeface="Carlito"/>
                <a:cs typeface="Carlito"/>
              </a:rPr>
              <a:t>Nomor</a:t>
            </a:r>
            <a:r>
              <a:rPr sz="1400" b="1" spc="-30" dirty="0">
                <a:latin typeface="Carlito"/>
                <a:cs typeface="Carlito"/>
              </a:rPr>
              <a:t> </a:t>
            </a:r>
            <a:r>
              <a:rPr sz="1400" b="1" spc="-7" dirty="0">
                <a:latin typeface="Carlito"/>
                <a:cs typeface="Carlito"/>
              </a:rPr>
              <a:t>PPE.1259.PP.02</a:t>
            </a:r>
            <a:endParaRPr sz="1400" dirty="0">
              <a:latin typeface="Carlito"/>
              <a:cs typeface="Carlito"/>
            </a:endParaRPr>
          </a:p>
          <a:p>
            <a:pPr marL="435208">
              <a:spcBef>
                <a:spcPts val="1000"/>
              </a:spcBef>
            </a:pPr>
            <a:r>
              <a:rPr sz="1400" b="1" spc="-13" dirty="0">
                <a:latin typeface="Carlito"/>
                <a:cs typeface="Carlito"/>
              </a:rPr>
              <a:t>Tahun</a:t>
            </a:r>
            <a:r>
              <a:rPr sz="1400" b="1" spc="-3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2024</a:t>
            </a:r>
            <a:r>
              <a:rPr sz="1400" b="1" spc="-30" dirty="0">
                <a:latin typeface="Carlito"/>
                <a:cs typeface="Carlito"/>
              </a:rPr>
              <a:t> </a:t>
            </a:r>
            <a:r>
              <a:rPr sz="1400" b="1" spc="-7" dirty="0">
                <a:latin typeface="Carlito"/>
                <a:cs typeface="Carlito"/>
              </a:rPr>
              <a:t>tentang</a:t>
            </a:r>
            <a:endParaRPr sz="1400" dirty="0">
              <a:latin typeface="Carlito"/>
              <a:cs typeface="Carlito"/>
            </a:endParaRPr>
          </a:p>
          <a:p>
            <a:pPr marL="8467" marR="3387" indent="23708">
              <a:lnSpc>
                <a:spcPct val="160300"/>
              </a:lnSpc>
            </a:pPr>
            <a:r>
              <a:rPr sz="1400" b="1" dirty="0">
                <a:latin typeface="Carlito"/>
                <a:cs typeface="Carlito"/>
              </a:rPr>
              <a:t>Harmonisasi</a:t>
            </a:r>
            <a:r>
              <a:rPr sz="1400" b="1" spc="-43" dirty="0">
                <a:latin typeface="Carlito"/>
                <a:cs typeface="Carlito"/>
              </a:rPr>
              <a:t> </a:t>
            </a:r>
            <a:r>
              <a:rPr sz="1400" b="1" spc="-7" dirty="0">
                <a:latin typeface="Carlito"/>
                <a:cs typeface="Carlito"/>
              </a:rPr>
              <a:t>Rancangan</a:t>
            </a:r>
            <a:r>
              <a:rPr sz="1400" b="1" spc="-37" dirty="0">
                <a:latin typeface="Carlito"/>
                <a:cs typeface="Carlito"/>
              </a:rPr>
              <a:t> </a:t>
            </a:r>
            <a:r>
              <a:rPr sz="1400" b="1" spc="-7" dirty="0">
                <a:latin typeface="Carlito"/>
                <a:cs typeface="Carlito"/>
              </a:rPr>
              <a:t>Peraturan </a:t>
            </a:r>
            <a:r>
              <a:rPr sz="1400" b="1" spc="-13" dirty="0">
                <a:latin typeface="Carlito"/>
                <a:cs typeface="Carlito"/>
              </a:rPr>
              <a:t>Perundang-</a:t>
            </a:r>
            <a:r>
              <a:rPr sz="1400" b="1" dirty="0">
                <a:latin typeface="Carlito"/>
                <a:cs typeface="Carlito"/>
              </a:rPr>
              <a:t>undangan</a:t>
            </a:r>
            <a:r>
              <a:rPr sz="1400" b="1" spc="-17" dirty="0">
                <a:latin typeface="Carlito"/>
                <a:cs typeface="Carlito"/>
              </a:rPr>
              <a:t> </a:t>
            </a:r>
            <a:r>
              <a:rPr sz="1400" b="1" spc="-7" dirty="0">
                <a:latin typeface="Carlito"/>
                <a:cs typeface="Carlito"/>
              </a:rPr>
              <a:t>Nasional</a:t>
            </a:r>
            <a:endParaRPr sz="1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400" dirty="0">
              <a:latin typeface="Carlito"/>
              <a:cs typeface="Carlito"/>
            </a:endParaRPr>
          </a:p>
          <a:p>
            <a:pPr>
              <a:spcBef>
                <a:spcPts val="277"/>
              </a:spcBef>
            </a:pPr>
            <a:endParaRPr sz="1400" dirty="0">
              <a:latin typeface="Carlito"/>
              <a:cs typeface="Carlito"/>
            </a:endParaRPr>
          </a:p>
          <a:p>
            <a:pPr marL="382712"/>
            <a:r>
              <a:rPr sz="1400" b="1" dirty="0">
                <a:latin typeface="Carlito"/>
                <a:cs typeface="Carlito"/>
              </a:rPr>
              <a:t>[MEKANISME</a:t>
            </a:r>
            <a:r>
              <a:rPr sz="1400" b="1" spc="-70" dirty="0">
                <a:latin typeface="Carlito"/>
                <a:cs typeface="Carlito"/>
              </a:rPr>
              <a:t> </a:t>
            </a:r>
            <a:r>
              <a:rPr sz="1400" b="1" spc="-13" dirty="0">
                <a:latin typeface="Carlito"/>
                <a:cs typeface="Carlito"/>
              </a:rPr>
              <a:t>BARU]</a:t>
            </a:r>
            <a:endParaRPr sz="1400" dirty="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25533" y="2748280"/>
            <a:ext cx="2021840" cy="2145453"/>
            <a:chOff x="7988300" y="4122420"/>
            <a:chExt cx="3032760" cy="321818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1480" y="4381500"/>
              <a:ext cx="2989579" cy="29591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8300" y="4122420"/>
              <a:ext cx="2987040" cy="2821940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7463705" y="2941065"/>
            <a:ext cx="852170" cy="1704340"/>
          </a:xfrm>
          <a:custGeom>
            <a:avLst/>
            <a:gdLst/>
            <a:ahLst/>
            <a:cxnLst/>
            <a:rect l="l" t="t" r="r" b="b"/>
            <a:pathLst>
              <a:path w="1278254" h="2556509">
                <a:moveTo>
                  <a:pt x="0" y="0"/>
                </a:moveTo>
                <a:lnTo>
                  <a:pt x="17272" y="827786"/>
                </a:lnTo>
                <a:lnTo>
                  <a:pt x="467614" y="1186179"/>
                </a:lnTo>
                <a:lnTo>
                  <a:pt x="36068" y="1728342"/>
                </a:lnTo>
                <a:lnTo>
                  <a:pt x="53467" y="2556129"/>
                </a:lnTo>
                <a:lnTo>
                  <a:pt x="1278127" y="1017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85881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2" name="object 12"/>
          <p:cNvGrpSpPr/>
          <p:nvPr/>
        </p:nvGrpSpPr>
        <p:grpSpPr>
          <a:xfrm>
            <a:off x="8244839" y="0"/>
            <a:ext cx="3947160" cy="1685713"/>
            <a:chOff x="12367259" y="0"/>
            <a:chExt cx="5920740" cy="252857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67259" y="0"/>
              <a:ext cx="5920739" cy="252857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62839" y="58419"/>
              <a:ext cx="5725159" cy="20878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4647" y="1738207"/>
            <a:ext cx="9966960" cy="0"/>
          </a:xfrm>
          <a:custGeom>
            <a:avLst/>
            <a:gdLst/>
            <a:ahLst/>
            <a:cxnLst/>
            <a:rect l="l" t="t" r="r" b="b"/>
            <a:pathLst>
              <a:path w="14950440">
                <a:moveTo>
                  <a:pt x="0" y="0"/>
                </a:moveTo>
                <a:lnTo>
                  <a:pt x="149504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6138333"/>
            <a:ext cx="12192000" cy="719667"/>
          </a:xfrm>
          <a:custGeom>
            <a:avLst/>
            <a:gdLst/>
            <a:ahLst/>
            <a:cxnLst/>
            <a:rect l="l" t="t" r="r" b="b"/>
            <a:pathLst>
              <a:path w="18288000" h="1079500">
                <a:moveTo>
                  <a:pt x="18288000" y="0"/>
                </a:moveTo>
                <a:lnTo>
                  <a:pt x="0" y="0"/>
                </a:lnTo>
                <a:lnTo>
                  <a:pt x="0" y="1079500"/>
                </a:lnTo>
                <a:lnTo>
                  <a:pt x="18288000" y="10795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4" name="object 4"/>
          <p:cNvGrpSpPr/>
          <p:nvPr/>
        </p:nvGrpSpPr>
        <p:grpSpPr>
          <a:xfrm>
            <a:off x="0" y="57573"/>
            <a:ext cx="12192000" cy="2050627"/>
            <a:chOff x="0" y="86360"/>
            <a:chExt cx="18288000" cy="3075940"/>
          </a:xfrm>
        </p:grpSpPr>
        <p:sp>
          <p:nvSpPr>
            <p:cNvPr id="5" name="object 5"/>
            <p:cNvSpPr/>
            <p:nvPr/>
          </p:nvSpPr>
          <p:spPr>
            <a:xfrm>
              <a:off x="0" y="1760220"/>
              <a:ext cx="18288000" cy="215900"/>
            </a:xfrm>
            <a:custGeom>
              <a:avLst/>
              <a:gdLst/>
              <a:ahLst/>
              <a:cxnLst/>
              <a:rect l="l" t="t" r="r" b="b"/>
              <a:pathLst>
                <a:path w="18288000" h="215900">
                  <a:moveTo>
                    <a:pt x="18288000" y="0"/>
                  </a:moveTo>
                  <a:lnTo>
                    <a:pt x="0" y="0"/>
                  </a:lnTo>
                  <a:lnTo>
                    <a:pt x="0" y="215900"/>
                  </a:lnTo>
                  <a:lnTo>
                    <a:pt x="18288000" y="2159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39600" y="86360"/>
              <a:ext cx="6248400" cy="307594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9322" y="289201"/>
            <a:ext cx="6643370" cy="665011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 marR="3387">
              <a:lnSpc>
                <a:spcPct val="100000"/>
              </a:lnSpc>
              <a:spcBef>
                <a:spcPts val="67"/>
              </a:spcBef>
            </a:pPr>
            <a:r>
              <a:rPr sz="2133" spc="-83" dirty="0">
                <a:latin typeface="Carlito"/>
                <a:cs typeface="Carlito"/>
              </a:rPr>
              <a:t>Prosedur</a:t>
            </a:r>
            <a:r>
              <a:rPr sz="2133" spc="-123" dirty="0">
                <a:latin typeface="Carlito"/>
                <a:cs typeface="Carlito"/>
              </a:rPr>
              <a:t> </a:t>
            </a:r>
            <a:r>
              <a:rPr sz="2133" spc="-117" dirty="0">
                <a:latin typeface="Carlito"/>
                <a:cs typeface="Carlito"/>
              </a:rPr>
              <a:t>Tetap</a:t>
            </a:r>
            <a:r>
              <a:rPr sz="2133" spc="-136" dirty="0">
                <a:latin typeface="Carlito"/>
                <a:cs typeface="Carlito"/>
              </a:rPr>
              <a:t> </a:t>
            </a:r>
            <a:r>
              <a:rPr sz="2133" spc="-70" dirty="0">
                <a:latin typeface="Carlito"/>
                <a:cs typeface="Carlito"/>
              </a:rPr>
              <a:t>(SOP)</a:t>
            </a:r>
            <a:r>
              <a:rPr sz="2133" spc="-136" dirty="0">
                <a:latin typeface="Carlito"/>
                <a:cs typeface="Carlito"/>
              </a:rPr>
              <a:t> </a:t>
            </a:r>
            <a:r>
              <a:rPr sz="2133" spc="-80" dirty="0">
                <a:latin typeface="Carlito"/>
                <a:cs typeface="Carlito"/>
              </a:rPr>
              <a:t>Nomor</a:t>
            </a:r>
            <a:r>
              <a:rPr sz="2133" spc="-123" dirty="0">
                <a:latin typeface="Carlito"/>
                <a:cs typeface="Carlito"/>
              </a:rPr>
              <a:t> </a:t>
            </a:r>
            <a:r>
              <a:rPr sz="2133" spc="-80" dirty="0">
                <a:latin typeface="Carlito"/>
                <a:cs typeface="Carlito"/>
              </a:rPr>
              <a:t>PP</a:t>
            </a:r>
            <a:r>
              <a:rPr sz="2133" spc="-76" dirty="0">
                <a:latin typeface="Carlito"/>
                <a:cs typeface="Carlito"/>
              </a:rPr>
              <a:t>E.</a:t>
            </a:r>
            <a:r>
              <a:rPr sz="2133" spc="-90" dirty="0">
                <a:latin typeface="Carlito"/>
                <a:cs typeface="Carlito"/>
              </a:rPr>
              <a:t>12</a:t>
            </a:r>
            <a:r>
              <a:rPr sz="2133" spc="-103" dirty="0">
                <a:latin typeface="Carlito"/>
                <a:cs typeface="Carlito"/>
              </a:rPr>
              <a:t>5</a:t>
            </a:r>
            <a:r>
              <a:rPr sz="2133" spc="-90" dirty="0">
                <a:latin typeface="Carlito"/>
                <a:cs typeface="Carlito"/>
              </a:rPr>
              <a:t>9</a:t>
            </a:r>
            <a:r>
              <a:rPr sz="2133" spc="-76" dirty="0">
                <a:latin typeface="Carlito"/>
                <a:cs typeface="Carlito"/>
              </a:rPr>
              <a:t>.</a:t>
            </a:r>
            <a:r>
              <a:rPr sz="2133" spc="-93" dirty="0">
                <a:latin typeface="Carlito"/>
                <a:cs typeface="Carlito"/>
              </a:rPr>
              <a:t>P</a:t>
            </a:r>
            <a:r>
              <a:rPr sz="2133" spc="-393" dirty="0">
                <a:latin typeface="Carlito"/>
                <a:cs typeface="Carlito"/>
              </a:rPr>
              <a:t>P</a:t>
            </a:r>
            <a:r>
              <a:rPr sz="2133" spc="-76" dirty="0">
                <a:latin typeface="Carlito"/>
                <a:cs typeface="Carlito"/>
              </a:rPr>
              <a:t>.</a:t>
            </a:r>
            <a:r>
              <a:rPr sz="2133" spc="-90" dirty="0">
                <a:latin typeface="Carlito"/>
                <a:cs typeface="Carlito"/>
              </a:rPr>
              <a:t>0</a:t>
            </a:r>
            <a:r>
              <a:rPr sz="2133" spc="-17" dirty="0">
                <a:latin typeface="Carlito"/>
                <a:cs typeface="Carlito"/>
              </a:rPr>
              <a:t>2</a:t>
            </a:r>
            <a:r>
              <a:rPr sz="2133" spc="-143" dirty="0">
                <a:latin typeface="Carlito"/>
                <a:cs typeface="Carlito"/>
              </a:rPr>
              <a:t> </a:t>
            </a:r>
            <a:r>
              <a:rPr sz="2133" spc="-107" dirty="0">
                <a:latin typeface="Carlito"/>
                <a:cs typeface="Carlito"/>
              </a:rPr>
              <a:t>Tahun</a:t>
            </a:r>
            <a:r>
              <a:rPr sz="2133" spc="-136" dirty="0">
                <a:latin typeface="Carlito"/>
                <a:cs typeface="Carlito"/>
              </a:rPr>
              <a:t> </a:t>
            </a:r>
            <a:r>
              <a:rPr sz="2133" spc="-57" dirty="0">
                <a:latin typeface="Carlito"/>
                <a:cs typeface="Carlito"/>
              </a:rPr>
              <a:t>2024</a:t>
            </a:r>
            <a:r>
              <a:rPr sz="2133" spc="-157" dirty="0">
                <a:latin typeface="Carlito"/>
                <a:cs typeface="Carlito"/>
              </a:rPr>
              <a:t> </a:t>
            </a:r>
            <a:r>
              <a:rPr sz="2133" spc="-7" dirty="0">
                <a:latin typeface="Carlito"/>
                <a:cs typeface="Carlito"/>
              </a:rPr>
              <a:t>tentang </a:t>
            </a:r>
            <a:r>
              <a:rPr sz="2133" spc="-87" dirty="0">
                <a:latin typeface="Carlito"/>
                <a:cs typeface="Carlito"/>
              </a:rPr>
              <a:t>Harmonisasi</a:t>
            </a:r>
            <a:r>
              <a:rPr sz="2133" spc="-90" dirty="0">
                <a:latin typeface="Carlito"/>
                <a:cs typeface="Carlito"/>
              </a:rPr>
              <a:t> Rancangan</a:t>
            </a:r>
            <a:r>
              <a:rPr sz="2133" spc="-110" dirty="0">
                <a:latin typeface="Carlito"/>
                <a:cs typeface="Carlito"/>
              </a:rPr>
              <a:t> </a:t>
            </a:r>
            <a:r>
              <a:rPr sz="2133" spc="-97" dirty="0">
                <a:latin typeface="Carlito"/>
                <a:cs typeface="Carlito"/>
              </a:rPr>
              <a:t>Peraturan</a:t>
            </a:r>
            <a:r>
              <a:rPr sz="2133" spc="-103" dirty="0">
                <a:latin typeface="Carlito"/>
                <a:cs typeface="Carlito"/>
              </a:rPr>
              <a:t> </a:t>
            </a:r>
            <a:r>
              <a:rPr sz="2133" spc="-90" dirty="0">
                <a:latin typeface="Carlito"/>
                <a:cs typeface="Carlito"/>
              </a:rPr>
              <a:t>Perundang-</a:t>
            </a:r>
            <a:r>
              <a:rPr sz="2133" spc="-93" dirty="0">
                <a:latin typeface="Carlito"/>
                <a:cs typeface="Carlito"/>
              </a:rPr>
              <a:t>undangan</a:t>
            </a:r>
            <a:r>
              <a:rPr sz="2133" spc="-110" dirty="0">
                <a:latin typeface="Carlito"/>
                <a:cs typeface="Carlito"/>
              </a:rPr>
              <a:t> </a:t>
            </a:r>
            <a:r>
              <a:rPr sz="2133" spc="-37" dirty="0">
                <a:latin typeface="Carlito"/>
                <a:cs typeface="Carlito"/>
              </a:rPr>
              <a:t>Nasional</a:t>
            </a:r>
            <a:endParaRPr sz="2133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17507" y="2316480"/>
            <a:ext cx="3225800" cy="635000"/>
            <a:chOff x="1826260" y="3474720"/>
            <a:chExt cx="4838700" cy="952500"/>
          </a:xfrm>
        </p:grpSpPr>
        <p:sp>
          <p:nvSpPr>
            <p:cNvPr id="9" name="object 9"/>
            <p:cNvSpPr/>
            <p:nvPr/>
          </p:nvSpPr>
          <p:spPr>
            <a:xfrm>
              <a:off x="1845310" y="3493770"/>
              <a:ext cx="4800600" cy="914400"/>
            </a:xfrm>
            <a:custGeom>
              <a:avLst/>
              <a:gdLst/>
              <a:ahLst/>
              <a:cxnLst/>
              <a:rect l="l" t="t" r="r" b="b"/>
              <a:pathLst>
                <a:path w="4800600" h="914400">
                  <a:moveTo>
                    <a:pt x="2400300" y="0"/>
                  </a:moveTo>
                  <a:lnTo>
                    <a:pt x="2325538" y="217"/>
                  </a:lnTo>
                  <a:lnTo>
                    <a:pt x="2251345" y="866"/>
                  </a:lnTo>
                  <a:lnTo>
                    <a:pt x="2177755" y="1939"/>
                  </a:lnTo>
                  <a:lnTo>
                    <a:pt x="2104800" y="3430"/>
                  </a:lnTo>
                  <a:lnTo>
                    <a:pt x="2032514" y="5334"/>
                  </a:lnTo>
                  <a:lnTo>
                    <a:pt x="1960931" y="7643"/>
                  </a:lnTo>
                  <a:lnTo>
                    <a:pt x="1890082" y="10351"/>
                  </a:lnTo>
                  <a:lnTo>
                    <a:pt x="1820002" y="13453"/>
                  </a:lnTo>
                  <a:lnTo>
                    <a:pt x="1750723" y="16941"/>
                  </a:lnTo>
                  <a:lnTo>
                    <a:pt x="1682280" y="20810"/>
                  </a:lnTo>
                  <a:lnTo>
                    <a:pt x="1614704" y="25052"/>
                  </a:lnTo>
                  <a:lnTo>
                    <a:pt x="1548029" y="29662"/>
                  </a:lnTo>
                  <a:lnTo>
                    <a:pt x="1482289" y="34634"/>
                  </a:lnTo>
                  <a:lnTo>
                    <a:pt x="1417517" y="39961"/>
                  </a:lnTo>
                  <a:lnTo>
                    <a:pt x="1353745" y="45636"/>
                  </a:lnTo>
                  <a:lnTo>
                    <a:pt x="1291007" y="51654"/>
                  </a:lnTo>
                  <a:lnTo>
                    <a:pt x="1229337" y="58008"/>
                  </a:lnTo>
                  <a:lnTo>
                    <a:pt x="1168767" y="64691"/>
                  </a:lnTo>
                  <a:lnTo>
                    <a:pt x="1109330" y="71698"/>
                  </a:lnTo>
                  <a:lnTo>
                    <a:pt x="1051060" y="79022"/>
                  </a:lnTo>
                  <a:lnTo>
                    <a:pt x="993991" y="86657"/>
                  </a:lnTo>
                  <a:lnTo>
                    <a:pt x="938154" y="94596"/>
                  </a:lnTo>
                  <a:lnTo>
                    <a:pt x="883584" y="102834"/>
                  </a:lnTo>
                  <a:lnTo>
                    <a:pt x="830313" y="111363"/>
                  </a:lnTo>
                  <a:lnTo>
                    <a:pt x="778375" y="120178"/>
                  </a:lnTo>
                  <a:lnTo>
                    <a:pt x="727803" y="129271"/>
                  </a:lnTo>
                  <a:lnTo>
                    <a:pt x="678630" y="138638"/>
                  </a:lnTo>
                  <a:lnTo>
                    <a:pt x="630890" y="148271"/>
                  </a:lnTo>
                  <a:lnTo>
                    <a:pt x="584615" y="158164"/>
                  </a:lnTo>
                  <a:lnTo>
                    <a:pt x="539839" y="168311"/>
                  </a:lnTo>
                  <a:lnTo>
                    <a:pt x="496595" y="178706"/>
                  </a:lnTo>
                  <a:lnTo>
                    <a:pt x="454916" y="189342"/>
                  </a:lnTo>
                  <a:lnTo>
                    <a:pt x="414835" y="200212"/>
                  </a:lnTo>
                  <a:lnTo>
                    <a:pt x="376386" y="211311"/>
                  </a:lnTo>
                  <a:lnTo>
                    <a:pt x="339602" y="222633"/>
                  </a:lnTo>
                  <a:lnTo>
                    <a:pt x="271160" y="245916"/>
                  </a:lnTo>
                  <a:lnTo>
                    <a:pt x="209776" y="270013"/>
                  </a:lnTo>
                  <a:lnTo>
                    <a:pt x="155714" y="294872"/>
                  </a:lnTo>
                  <a:lnTo>
                    <a:pt x="109241" y="320443"/>
                  </a:lnTo>
                  <a:lnTo>
                    <a:pt x="70622" y="346675"/>
                  </a:lnTo>
                  <a:lnTo>
                    <a:pt x="40123" y="373517"/>
                  </a:lnTo>
                  <a:lnTo>
                    <a:pt x="10180" y="414814"/>
                  </a:lnTo>
                  <a:lnTo>
                    <a:pt x="0" y="457200"/>
                  </a:lnTo>
                  <a:lnTo>
                    <a:pt x="1142" y="471439"/>
                  </a:lnTo>
                  <a:lnTo>
                    <a:pt x="18009" y="513480"/>
                  </a:lnTo>
                  <a:lnTo>
                    <a:pt x="54341" y="554377"/>
                  </a:lnTo>
                  <a:lnTo>
                    <a:pt x="88934" y="580920"/>
                  </a:lnTo>
                  <a:lnTo>
                    <a:pt x="131513" y="606827"/>
                  </a:lnTo>
                  <a:lnTo>
                    <a:pt x="181813" y="632048"/>
                  </a:lnTo>
                  <a:lnTo>
                    <a:pt x="239569" y="656533"/>
                  </a:lnTo>
                  <a:lnTo>
                    <a:pt x="304515" y="680229"/>
                  </a:lnTo>
                  <a:lnTo>
                    <a:pt x="376386" y="703088"/>
                  </a:lnTo>
                  <a:lnTo>
                    <a:pt x="414835" y="714187"/>
                  </a:lnTo>
                  <a:lnTo>
                    <a:pt x="454916" y="725057"/>
                  </a:lnTo>
                  <a:lnTo>
                    <a:pt x="496595" y="735693"/>
                  </a:lnTo>
                  <a:lnTo>
                    <a:pt x="539839" y="746088"/>
                  </a:lnTo>
                  <a:lnTo>
                    <a:pt x="584615" y="756235"/>
                  </a:lnTo>
                  <a:lnTo>
                    <a:pt x="630890" y="766128"/>
                  </a:lnTo>
                  <a:lnTo>
                    <a:pt x="678630" y="775761"/>
                  </a:lnTo>
                  <a:lnTo>
                    <a:pt x="727803" y="785128"/>
                  </a:lnTo>
                  <a:lnTo>
                    <a:pt x="778375" y="794221"/>
                  </a:lnTo>
                  <a:lnTo>
                    <a:pt x="830313" y="803036"/>
                  </a:lnTo>
                  <a:lnTo>
                    <a:pt x="883584" y="811565"/>
                  </a:lnTo>
                  <a:lnTo>
                    <a:pt x="938154" y="819803"/>
                  </a:lnTo>
                  <a:lnTo>
                    <a:pt x="993991" y="827742"/>
                  </a:lnTo>
                  <a:lnTo>
                    <a:pt x="1051060" y="835377"/>
                  </a:lnTo>
                  <a:lnTo>
                    <a:pt x="1109330" y="842701"/>
                  </a:lnTo>
                  <a:lnTo>
                    <a:pt x="1168767" y="849708"/>
                  </a:lnTo>
                  <a:lnTo>
                    <a:pt x="1229337" y="856391"/>
                  </a:lnTo>
                  <a:lnTo>
                    <a:pt x="1291007" y="862745"/>
                  </a:lnTo>
                  <a:lnTo>
                    <a:pt x="1353745" y="868763"/>
                  </a:lnTo>
                  <a:lnTo>
                    <a:pt x="1417517" y="874438"/>
                  </a:lnTo>
                  <a:lnTo>
                    <a:pt x="1482289" y="879765"/>
                  </a:lnTo>
                  <a:lnTo>
                    <a:pt x="1548029" y="884737"/>
                  </a:lnTo>
                  <a:lnTo>
                    <a:pt x="1614704" y="889347"/>
                  </a:lnTo>
                  <a:lnTo>
                    <a:pt x="1682280" y="893589"/>
                  </a:lnTo>
                  <a:lnTo>
                    <a:pt x="1750723" y="897458"/>
                  </a:lnTo>
                  <a:lnTo>
                    <a:pt x="1820002" y="900946"/>
                  </a:lnTo>
                  <a:lnTo>
                    <a:pt x="1890082" y="904048"/>
                  </a:lnTo>
                  <a:lnTo>
                    <a:pt x="1960931" y="906756"/>
                  </a:lnTo>
                  <a:lnTo>
                    <a:pt x="2032514" y="909065"/>
                  </a:lnTo>
                  <a:lnTo>
                    <a:pt x="2104800" y="910969"/>
                  </a:lnTo>
                  <a:lnTo>
                    <a:pt x="2177755" y="912460"/>
                  </a:lnTo>
                  <a:lnTo>
                    <a:pt x="2251345" y="913533"/>
                  </a:lnTo>
                  <a:lnTo>
                    <a:pt x="2325538" y="914182"/>
                  </a:lnTo>
                  <a:lnTo>
                    <a:pt x="2400300" y="914400"/>
                  </a:lnTo>
                  <a:lnTo>
                    <a:pt x="2475061" y="914182"/>
                  </a:lnTo>
                  <a:lnTo>
                    <a:pt x="2549254" y="913533"/>
                  </a:lnTo>
                  <a:lnTo>
                    <a:pt x="2622844" y="912460"/>
                  </a:lnTo>
                  <a:lnTo>
                    <a:pt x="2695799" y="910969"/>
                  </a:lnTo>
                  <a:lnTo>
                    <a:pt x="2768085" y="909065"/>
                  </a:lnTo>
                  <a:lnTo>
                    <a:pt x="2839668" y="906756"/>
                  </a:lnTo>
                  <a:lnTo>
                    <a:pt x="2910517" y="904048"/>
                  </a:lnTo>
                  <a:lnTo>
                    <a:pt x="2980597" y="900946"/>
                  </a:lnTo>
                  <a:lnTo>
                    <a:pt x="3049876" y="897458"/>
                  </a:lnTo>
                  <a:lnTo>
                    <a:pt x="3118319" y="893589"/>
                  </a:lnTo>
                  <a:lnTo>
                    <a:pt x="3185895" y="889347"/>
                  </a:lnTo>
                  <a:lnTo>
                    <a:pt x="3252570" y="884737"/>
                  </a:lnTo>
                  <a:lnTo>
                    <a:pt x="3318310" y="879765"/>
                  </a:lnTo>
                  <a:lnTo>
                    <a:pt x="3383082" y="874438"/>
                  </a:lnTo>
                  <a:lnTo>
                    <a:pt x="3446854" y="868763"/>
                  </a:lnTo>
                  <a:lnTo>
                    <a:pt x="3509592" y="862745"/>
                  </a:lnTo>
                  <a:lnTo>
                    <a:pt x="3571262" y="856391"/>
                  </a:lnTo>
                  <a:lnTo>
                    <a:pt x="3631832" y="849708"/>
                  </a:lnTo>
                  <a:lnTo>
                    <a:pt x="3691269" y="842701"/>
                  </a:lnTo>
                  <a:lnTo>
                    <a:pt x="3749539" y="835377"/>
                  </a:lnTo>
                  <a:lnTo>
                    <a:pt x="3806608" y="827742"/>
                  </a:lnTo>
                  <a:lnTo>
                    <a:pt x="3862445" y="819803"/>
                  </a:lnTo>
                  <a:lnTo>
                    <a:pt x="3917015" y="811565"/>
                  </a:lnTo>
                  <a:lnTo>
                    <a:pt x="3970286" y="803036"/>
                  </a:lnTo>
                  <a:lnTo>
                    <a:pt x="4022224" y="794221"/>
                  </a:lnTo>
                  <a:lnTo>
                    <a:pt x="4072796" y="785128"/>
                  </a:lnTo>
                  <a:lnTo>
                    <a:pt x="4121969" y="775761"/>
                  </a:lnTo>
                  <a:lnTo>
                    <a:pt x="4169709" y="766128"/>
                  </a:lnTo>
                  <a:lnTo>
                    <a:pt x="4215984" y="756235"/>
                  </a:lnTo>
                  <a:lnTo>
                    <a:pt x="4260760" y="746088"/>
                  </a:lnTo>
                  <a:lnTo>
                    <a:pt x="4304004" y="735693"/>
                  </a:lnTo>
                  <a:lnTo>
                    <a:pt x="4345683" y="725057"/>
                  </a:lnTo>
                  <a:lnTo>
                    <a:pt x="4385764" y="714187"/>
                  </a:lnTo>
                  <a:lnTo>
                    <a:pt x="4424213" y="703088"/>
                  </a:lnTo>
                  <a:lnTo>
                    <a:pt x="4460997" y="691766"/>
                  </a:lnTo>
                  <a:lnTo>
                    <a:pt x="4529439" y="668483"/>
                  </a:lnTo>
                  <a:lnTo>
                    <a:pt x="4590823" y="644386"/>
                  </a:lnTo>
                  <a:lnTo>
                    <a:pt x="4644885" y="619527"/>
                  </a:lnTo>
                  <a:lnTo>
                    <a:pt x="4691358" y="593956"/>
                  </a:lnTo>
                  <a:lnTo>
                    <a:pt x="4729977" y="567724"/>
                  </a:lnTo>
                  <a:lnTo>
                    <a:pt x="4760476" y="540882"/>
                  </a:lnTo>
                  <a:lnTo>
                    <a:pt x="4790419" y="499585"/>
                  </a:lnTo>
                  <a:lnTo>
                    <a:pt x="4800599" y="457200"/>
                  </a:lnTo>
                  <a:lnTo>
                    <a:pt x="4799457" y="442960"/>
                  </a:lnTo>
                  <a:lnTo>
                    <a:pt x="4782590" y="400919"/>
                  </a:lnTo>
                  <a:lnTo>
                    <a:pt x="4746258" y="360022"/>
                  </a:lnTo>
                  <a:lnTo>
                    <a:pt x="4711665" y="333479"/>
                  </a:lnTo>
                  <a:lnTo>
                    <a:pt x="4669086" y="307572"/>
                  </a:lnTo>
                  <a:lnTo>
                    <a:pt x="4618786" y="282351"/>
                  </a:lnTo>
                  <a:lnTo>
                    <a:pt x="4561030" y="257866"/>
                  </a:lnTo>
                  <a:lnTo>
                    <a:pt x="4496084" y="234170"/>
                  </a:lnTo>
                  <a:lnTo>
                    <a:pt x="4424213" y="211311"/>
                  </a:lnTo>
                  <a:lnTo>
                    <a:pt x="4385764" y="200212"/>
                  </a:lnTo>
                  <a:lnTo>
                    <a:pt x="4345683" y="189342"/>
                  </a:lnTo>
                  <a:lnTo>
                    <a:pt x="4304004" y="178706"/>
                  </a:lnTo>
                  <a:lnTo>
                    <a:pt x="4260760" y="168311"/>
                  </a:lnTo>
                  <a:lnTo>
                    <a:pt x="4215984" y="158164"/>
                  </a:lnTo>
                  <a:lnTo>
                    <a:pt x="4169709" y="148271"/>
                  </a:lnTo>
                  <a:lnTo>
                    <a:pt x="4121969" y="138638"/>
                  </a:lnTo>
                  <a:lnTo>
                    <a:pt x="4072796" y="129271"/>
                  </a:lnTo>
                  <a:lnTo>
                    <a:pt x="4022224" y="120178"/>
                  </a:lnTo>
                  <a:lnTo>
                    <a:pt x="3970286" y="111363"/>
                  </a:lnTo>
                  <a:lnTo>
                    <a:pt x="3917015" y="102834"/>
                  </a:lnTo>
                  <a:lnTo>
                    <a:pt x="3862445" y="94596"/>
                  </a:lnTo>
                  <a:lnTo>
                    <a:pt x="3806608" y="86657"/>
                  </a:lnTo>
                  <a:lnTo>
                    <a:pt x="3749539" y="79022"/>
                  </a:lnTo>
                  <a:lnTo>
                    <a:pt x="3691269" y="71698"/>
                  </a:lnTo>
                  <a:lnTo>
                    <a:pt x="3631832" y="64691"/>
                  </a:lnTo>
                  <a:lnTo>
                    <a:pt x="3571262" y="58008"/>
                  </a:lnTo>
                  <a:lnTo>
                    <a:pt x="3509592" y="51654"/>
                  </a:lnTo>
                  <a:lnTo>
                    <a:pt x="3446854" y="45636"/>
                  </a:lnTo>
                  <a:lnTo>
                    <a:pt x="3383082" y="39961"/>
                  </a:lnTo>
                  <a:lnTo>
                    <a:pt x="3318310" y="34634"/>
                  </a:lnTo>
                  <a:lnTo>
                    <a:pt x="3252570" y="29662"/>
                  </a:lnTo>
                  <a:lnTo>
                    <a:pt x="3185895" y="25052"/>
                  </a:lnTo>
                  <a:lnTo>
                    <a:pt x="3118319" y="20810"/>
                  </a:lnTo>
                  <a:lnTo>
                    <a:pt x="3049876" y="16941"/>
                  </a:lnTo>
                  <a:lnTo>
                    <a:pt x="2980597" y="13453"/>
                  </a:lnTo>
                  <a:lnTo>
                    <a:pt x="2910517" y="10351"/>
                  </a:lnTo>
                  <a:lnTo>
                    <a:pt x="2839668" y="7643"/>
                  </a:lnTo>
                  <a:lnTo>
                    <a:pt x="2768085" y="5334"/>
                  </a:lnTo>
                  <a:lnTo>
                    <a:pt x="2695799" y="3430"/>
                  </a:lnTo>
                  <a:lnTo>
                    <a:pt x="2622844" y="1939"/>
                  </a:lnTo>
                  <a:lnTo>
                    <a:pt x="2549254" y="866"/>
                  </a:lnTo>
                  <a:lnTo>
                    <a:pt x="2475061" y="217"/>
                  </a:lnTo>
                  <a:lnTo>
                    <a:pt x="2400300" y="0"/>
                  </a:lnTo>
                  <a:close/>
                </a:path>
              </a:pathLst>
            </a:custGeom>
            <a:solidFill>
              <a:srgbClr val="DF977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845310" y="3493770"/>
              <a:ext cx="4800600" cy="914400"/>
            </a:xfrm>
            <a:custGeom>
              <a:avLst/>
              <a:gdLst/>
              <a:ahLst/>
              <a:cxnLst/>
              <a:rect l="l" t="t" r="r" b="b"/>
              <a:pathLst>
                <a:path w="4800600" h="914400">
                  <a:moveTo>
                    <a:pt x="0" y="457200"/>
                  </a:moveTo>
                  <a:lnTo>
                    <a:pt x="10180" y="414814"/>
                  </a:lnTo>
                  <a:lnTo>
                    <a:pt x="40123" y="373517"/>
                  </a:lnTo>
                  <a:lnTo>
                    <a:pt x="70622" y="346675"/>
                  </a:lnTo>
                  <a:lnTo>
                    <a:pt x="109241" y="320443"/>
                  </a:lnTo>
                  <a:lnTo>
                    <a:pt x="155714" y="294872"/>
                  </a:lnTo>
                  <a:lnTo>
                    <a:pt x="209776" y="270013"/>
                  </a:lnTo>
                  <a:lnTo>
                    <a:pt x="271160" y="245916"/>
                  </a:lnTo>
                  <a:lnTo>
                    <a:pt x="339602" y="222633"/>
                  </a:lnTo>
                  <a:lnTo>
                    <a:pt x="376386" y="211311"/>
                  </a:lnTo>
                  <a:lnTo>
                    <a:pt x="414835" y="200212"/>
                  </a:lnTo>
                  <a:lnTo>
                    <a:pt x="454916" y="189342"/>
                  </a:lnTo>
                  <a:lnTo>
                    <a:pt x="496595" y="178706"/>
                  </a:lnTo>
                  <a:lnTo>
                    <a:pt x="539839" y="168311"/>
                  </a:lnTo>
                  <a:lnTo>
                    <a:pt x="584615" y="158164"/>
                  </a:lnTo>
                  <a:lnTo>
                    <a:pt x="630890" y="148271"/>
                  </a:lnTo>
                  <a:lnTo>
                    <a:pt x="678630" y="138638"/>
                  </a:lnTo>
                  <a:lnTo>
                    <a:pt x="727803" y="129271"/>
                  </a:lnTo>
                  <a:lnTo>
                    <a:pt x="778375" y="120178"/>
                  </a:lnTo>
                  <a:lnTo>
                    <a:pt x="830313" y="111363"/>
                  </a:lnTo>
                  <a:lnTo>
                    <a:pt x="883584" y="102834"/>
                  </a:lnTo>
                  <a:lnTo>
                    <a:pt x="938154" y="94596"/>
                  </a:lnTo>
                  <a:lnTo>
                    <a:pt x="993991" y="86657"/>
                  </a:lnTo>
                  <a:lnTo>
                    <a:pt x="1051060" y="79022"/>
                  </a:lnTo>
                  <a:lnTo>
                    <a:pt x="1109330" y="71698"/>
                  </a:lnTo>
                  <a:lnTo>
                    <a:pt x="1168767" y="64691"/>
                  </a:lnTo>
                  <a:lnTo>
                    <a:pt x="1229337" y="58008"/>
                  </a:lnTo>
                  <a:lnTo>
                    <a:pt x="1291007" y="51654"/>
                  </a:lnTo>
                  <a:lnTo>
                    <a:pt x="1353745" y="45636"/>
                  </a:lnTo>
                  <a:lnTo>
                    <a:pt x="1417517" y="39961"/>
                  </a:lnTo>
                  <a:lnTo>
                    <a:pt x="1482289" y="34634"/>
                  </a:lnTo>
                  <a:lnTo>
                    <a:pt x="1548029" y="29662"/>
                  </a:lnTo>
                  <a:lnTo>
                    <a:pt x="1614704" y="25052"/>
                  </a:lnTo>
                  <a:lnTo>
                    <a:pt x="1682280" y="20810"/>
                  </a:lnTo>
                  <a:lnTo>
                    <a:pt x="1750723" y="16941"/>
                  </a:lnTo>
                  <a:lnTo>
                    <a:pt x="1820002" y="13453"/>
                  </a:lnTo>
                  <a:lnTo>
                    <a:pt x="1890082" y="10351"/>
                  </a:lnTo>
                  <a:lnTo>
                    <a:pt x="1960931" y="7643"/>
                  </a:lnTo>
                  <a:lnTo>
                    <a:pt x="2032514" y="5334"/>
                  </a:lnTo>
                  <a:lnTo>
                    <a:pt x="2104800" y="3430"/>
                  </a:lnTo>
                  <a:lnTo>
                    <a:pt x="2177755" y="1939"/>
                  </a:lnTo>
                  <a:lnTo>
                    <a:pt x="2251345" y="866"/>
                  </a:lnTo>
                  <a:lnTo>
                    <a:pt x="2325538" y="217"/>
                  </a:lnTo>
                  <a:lnTo>
                    <a:pt x="2400300" y="0"/>
                  </a:lnTo>
                  <a:lnTo>
                    <a:pt x="2475061" y="217"/>
                  </a:lnTo>
                  <a:lnTo>
                    <a:pt x="2549254" y="866"/>
                  </a:lnTo>
                  <a:lnTo>
                    <a:pt x="2622844" y="1939"/>
                  </a:lnTo>
                  <a:lnTo>
                    <a:pt x="2695799" y="3430"/>
                  </a:lnTo>
                  <a:lnTo>
                    <a:pt x="2768085" y="5334"/>
                  </a:lnTo>
                  <a:lnTo>
                    <a:pt x="2839668" y="7643"/>
                  </a:lnTo>
                  <a:lnTo>
                    <a:pt x="2910517" y="10351"/>
                  </a:lnTo>
                  <a:lnTo>
                    <a:pt x="2980597" y="13453"/>
                  </a:lnTo>
                  <a:lnTo>
                    <a:pt x="3049876" y="16941"/>
                  </a:lnTo>
                  <a:lnTo>
                    <a:pt x="3118319" y="20810"/>
                  </a:lnTo>
                  <a:lnTo>
                    <a:pt x="3185895" y="25052"/>
                  </a:lnTo>
                  <a:lnTo>
                    <a:pt x="3252570" y="29662"/>
                  </a:lnTo>
                  <a:lnTo>
                    <a:pt x="3318310" y="34634"/>
                  </a:lnTo>
                  <a:lnTo>
                    <a:pt x="3383082" y="39961"/>
                  </a:lnTo>
                  <a:lnTo>
                    <a:pt x="3446854" y="45636"/>
                  </a:lnTo>
                  <a:lnTo>
                    <a:pt x="3509592" y="51654"/>
                  </a:lnTo>
                  <a:lnTo>
                    <a:pt x="3571262" y="58008"/>
                  </a:lnTo>
                  <a:lnTo>
                    <a:pt x="3631832" y="64691"/>
                  </a:lnTo>
                  <a:lnTo>
                    <a:pt x="3691269" y="71698"/>
                  </a:lnTo>
                  <a:lnTo>
                    <a:pt x="3749539" y="79022"/>
                  </a:lnTo>
                  <a:lnTo>
                    <a:pt x="3806608" y="86657"/>
                  </a:lnTo>
                  <a:lnTo>
                    <a:pt x="3862445" y="94596"/>
                  </a:lnTo>
                  <a:lnTo>
                    <a:pt x="3917015" y="102834"/>
                  </a:lnTo>
                  <a:lnTo>
                    <a:pt x="3970286" y="111363"/>
                  </a:lnTo>
                  <a:lnTo>
                    <a:pt x="4022224" y="120178"/>
                  </a:lnTo>
                  <a:lnTo>
                    <a:pt x="4072796" y="129271"/>
                  </a:lnTo>
                  <a:lnTo>
                    <a:pt x="4121969" y="138638"/>
                  </a:lnTo>
                  <a:lnTo>
                    <a:pt x="4169709" y="148271"/>
                  </a:lnTo>
                  <a:lnTo>
                    <a:pt x="4215984" y="158164"/>
                  </a:lnTo>
                  <a:lnTo>
                    <a:pt x="4260760" y="168311"/>
                  </a:lnTo>
                  <a:lnTo>
                    <a:pt x="4304004" y="178706"/>
                  </a:lnTo>
                  <a:lnTo>
                    <a:pt x="4345683" y="189342"/>
                  </a:lnTo>
                  <a:lnTo>
                    <a:pt x="4385764" y="200212"/>
                  </a:lnTo>
                  <a:lnTo>
                    <a:pt x="4424213" y="211311"/>
                  </a:lnTo>
                  <a:lnTo>
                    <a:pt x="4460997" y="222633"/>
                  </a:lnTo>
                  <a:lnTo>
                    <a:pt x="4529439" y="245916"/>
                  </a:lnTo>
                  <a:lnTo>
                    <a:pt x="4590823" y="270013"/>
                  </a:lnTo>
                  <a:lnTo>
                    <a:pt x="4644885" y="294872"/>
                  </a:lnTo>
                  <a:lnTo>
                    <a:pt x="4691358" y="320443"/>
                  </a:lnTo>
                  <a:lnTo>
                    <a:pt x="4729977" y="346675"/>
                  </a:lnTo>
                  <a:lnTo>
                    <a:pt x="4760476" y="373517"/>
                  </a:lnTo>
                  <a:lnTo>
                    <a:pt x="4790419" y="414814"/>
                  </a:lnTo>
                  <a:lnTo>
                    <a:pt x="4800599" y="457200"/>
                  </a:lnTo>
                  <a:lnTo>
                    <a:pt x="4799457" y="471439"/>
                  </a:lnTo>
                  <a:lnTo>
                    <a:pt x="4782590" y="513480"/>
                  </a:lnTo>
                  <a:lnTo>
                    <a:pt x="4746258" y="554377"/>
                  </a:lnTo>
                  <a:lnTo>
                    <a:pt x="4711665" y="580920"/>
                  </a:lnTo>
                  <a:lnTo>
                    <a:pt x="4669086" y="606827"/>
                  </a:lnTo>
                  <a:lnTo>
                    <a:pt x="4618786" y="632048"/>
                  </a:lnTo>
                  <a:lnTo>
                    <a:pt x="4561030" y="656533"/>
                  </a:lnTo>
                  <a:lnTo>
                    <a:pt x="4496084" y="680229"/>
                  </a:lnTo>
                  <a:lnTo>
                    <a:pt x="4424213" y="703088"/>
                  </a:lnTo>
                  <a:lnTo>
                    <a:pt x="4385764" y="714187"/>
                  </a:lnTo>
                  <a:lnTo>
                    <a:pt x="4345683" y="725057"/>
                  </a:lnTo>
                  <a:lnTo>
                    <a:pt x="4304004" y="735693"/>
                  </a:lnTo>
                  <a:lnTo>
                    <a:pt x="4260760" y="746088"/>
                  </a:lnTo>
                  <a:lnTo>
                    <a:pt x="4215984" y="756235"/>
                  </a:lnTo>
                  <a:lnTo>
                    <a:pt x="4169709" y="766128"/>
                  </a:lnTo>
                  <a:lnTo>
                    <a:pt x="4121969" y="775761"/>
                  </a:lnTo>
                  <a:lnTo>
                    <a:pt x="4072796" y="785128"/>
                  </a:lnTo>
                  <a:lnTo>
                    <a:pt x="4022224" y="794221"/>
                  </a:lnTo>
                  <a:lnTo>
                    <a:pt x="3970286" y="803036"/>
                  </a:lnTo>
                  <a:lnTo>
                    <a:pt x="3917015" y="811565"/>
                  </a:lnTo>
                  <a:lnTo>
                    <a:pt x="3862445" y="819803"/>
                  </a:lnTo>
                  <a:lnTo>
                    <a:pt x="3806608" y="827742"/>
                  </a:lnTo>
                  <a:lnTo>
                    <a:pt x="3749539" y="835377"/>
                  </a:lnTo>
                  <a:lnTo>
                    <a:pt x="3691269" y="842701"/>
                  </a:lnTo>
                  <a:lnTo>
                    <a:pt x="3631832" y="849708"/>
                  </a:lnTo>
                  <a:lnTo>
                    <a:pt x="3571262" y="856391"/>
                  </a:lnTo>
                  <a:lnTo>
                    <a:pt x="3509592" y="862745"/>
                  </a:lnTo>
                  <a:lnTo>
                    <a:pt x="3446854" y="868763"/>
                  </a:lnTo>
                  <a:lnTo>
                    <a:pt x="3383082" y="874438"/>
                  </a:lnTo>
                  <a:lnTo>
                    <a:pt x="3318310" y="879765"/>
                  </a:lnTo>
                  <a:lnTo>
                    <a:pt x="3252570" y="884737"/>
                  </a:lnTo>
                  <a:lnTo>
                    <a:pt x="3185895" y="889347"/>
                  </a:lnTo>
                  <a:lnTo>
                    <a:pt x="3118319" y="893589"/>
                  </a:lnTo>
                  <a:lnTo>
                    <a:pt x="3049876" y="897458"/>
                  </a:lnTo>
                  <a:lnTo>
                    <a:pt x="2980597" y="900946"/>
                  </a:lnTo>
                  <a:lnTo>
                    <a:pt x="2910517" y="904048"/>
                  </a:lnTo>
                  <a:lnTo>
                    <a:pt x="2839668" y="906756"/>
                  </a:lnTo>
                  <a:lnTo>
                    <a:pt x="2768085" y="909065"/>
                  </a:lnTo>
                  <a:lnTo>
                    <a:pt x="2695799" y="910969"/>
                  </a:lnTo>
                  <a:lnTo>
                    <a:pt x="2622844" y="912460"/>
                  </a:lnTo>
                  <a:lnTo>
                    <a:pt x="2549254" y="913533"/>
                  </a:lnTo>
                  <a:lnTo>
                    <a:pt x="2475061" y="914182"/>
                  </a:lnTo>
                  <a:lnTo>
                    <a:pt x="2400300" y="914400"/>
                  </a:lnTo>
                  <a:lnTo>
                    <a:pt x="2325538" y="914182"/>
                  </a:lnTo>
                  <a:lnTo>
                    <a:pt x="2251345" y="913533"/>
                  </a:lnTo>
                  <a:lnTo>
                    <a:pt x="2177755" y="912460"/>
                  </a:lnTo>
                  <a:lnTo>
                    <a:pt x="2104800" y="910969"/>
                  </a:lnTo>
                  <a:lnTo>
                    <a:pt x="2032514" y="909065"/>
                  </a:lnTo>
                  <a:lnTo>
                    <a:pt x="1960931" y="906756"/>
                  </a:lnTo>
                  <a:lnTo>
                    <a:pt x="1890082" y="904048"/>
                  </a:lnTo>
                  <a:lnTo>
                    <a:pt x="1820002" y="900946"/>
                  </a:lnTo>
                  <a:lnTo>
                    <a:pt x="1750723" y="897458"/>
                  </a:lnTo>
                  <a:lnTo>
                    <a:pt x="1682280" y="893589"/>
                  </a:lnTo>
                  <a:lnTo>
                    <a:pt x="1614704" y="889347"/>
                  </a:lnTo>
                  <a:lnTo>
                    <a:pt x="1548029" y="884737"/>
                  </a:lnTo>
                  <a:lnTo>
                    <a:pt x="1482289" y="879765"/>
                  </a:lnTo>
                  <a:lnTo>
                    <a:pt x="1417517" y="874438"/>
                  </a:lnTo>
                  <a:lnTo>
                    <a:pt x="1353745" y="868763"/>
                  </a:lnTo>
                  <a:lnTo>
                    <a:pt x="1291007" y="862745"/>
                  </a:lnTo>
                  <a:lnTo>
                    <a:pt x="1229337" y="856391"/>
                  </a:lnTo>
                  <a:lnTo>
                    <a:pt x="1168767" y="849708"/>
                  </a:lnTo>
                  <a:lnTo>
                    <a:pt x="1109330" y="842701"/>
                  </a:lnTo>
                  <a:lnTo>
                    <a:pt x="1051060" y="835377"/>
                  </a:lnTo>
                  <a:lnTo>
                    <a:pt x="993991" y="827742"/>
                  </a:lnTo>
                  <a:lnTo>
                    <a:pt x="938154" y="819803"/>
                  </a:lnTo>
                  <a:lnTo>
                    <a:pt x="883584" y="811565"/>
                  </a:lnTo>
                  <a:lnTo>
                    <a:pt x="830313" y="803036"/>
                  </a:lnTo>
                  <a:lnTo>
                    <a:pt x="778375" y="794221"/>
                  </a:lnTo>
                  <a:lnTo>
                    <a:pt x="727803" y="785128"/>
                  </a:lnTo>
                  <a:lnTo>
                    <a:pt x="678630" y="775761"/>
                  </a:lnTo>
                  <a:lnTo>
                    <a:pt x="630890" y="766128"/>
                  </a:lnTo>
                  <a:lnTo>
                    <a:pt x="584615" y="756235"/>
                  </a:lnTo>
                  <a:lnTo>
                    <a:pt x="539839" y="746088"/>
                  </a:lnTo>
                  <a:lnTo>
                    <a:pt x="496595" y="735693"/>
                  </a:lnTo>
                  <a:lnTo>
                    <a:pt x="454916" y="725057"/>
                  </a:lnTo>
                  <a:lnTo>
                    <a:pt x="414835" y="714187"/>
                  </a:lnTo>
                  <a:lnTo>
                    <a:pt x="376386" y="703088"/>
                  </a:lnTo>
                  <a:lnTo>
                    <a:pt x="339602" y="691766"/>
                  </a:lnTo>
                  <a:lnTo>
                    <a:pt x="271160" y="668483"/>
                  </a:lnTo>
                  <a:lnTo>
                    <a:pt x="209776" y="644386"/>
                  </a:lnTo>
                  <a:lnTo>
                    <a:pt x="155714" y="619527"/>
                  </a:lnTo>
                  <a:lnTo>
                    <a:pt x="109241" y="593956"/>
                  </a:lnTo>
                  <a:lnTo>
                    <a:pt x="70622" y="567724"/>
                  </a:lnTo>
                  <a:lnTo>
                    <a:pt x="40123" y="540882"/>
                  </a:lnTo>
                  <a:lnTo>
                    <a:pt x="10180" y="499585"/>
                  </a:lnTo>
                  <a:lnTo>
                    <a:pt x="0" y="457200"/>
                  </a:lnTo>
                  <a:close/>
                </a:path>
              </a:pathLst>
            </a:custGeom>
            <a:ln w="38100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816778" y="2340610"/>
            <a:ext cx="2023533" cy="56254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indent="663396">
              <a:spcBef>
                <a:spcPts val="67"/>
              </a:spcBef>
            </a:pPr>
            <a:r>
              <a:rPr sz="1200" spc="-7" dirty="0">
                <a:solidFill>
                  <a:srgbClr val="FFFFFF"/>
                </a:solidFill>
                <a:latin typeface="Carlito"/>
                <a:cs typeface="Carlito"/>
              </a:rPr>
              <a:t>PEMOHON </a:t>
            </a: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(GUBERNUR,</a:t>
            </a:r>
            <a:r>
              <a:rPr sz="1200" spc="-27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Carlito"/>
                <a:cs typeface="Carlito"/>
              </a:rPr>
              <a:t>BUPATI/WALIKOTA,</a:t>
            </a:r>
            <a:endParaRPr sz="1200">
              <a:latin typeface="Carlito"/>
              <a:cs typeface="Carlito"/>
            </a:endParaRPr>
          </a:p>
          <a:p>
            <a:pPr marL="414464"/>
            <a:r>
              <a:rPr sz="1200" spc="-53" dirty="0">
                <a:solidFill>
                  <a:srgbClr val="FFFFFF"/>
                </a:solidFill>
                <a:latin typeface="Carlito"/>
                <a:cs typeface="Carlito"/>
              </a:rPr>
              <a:t>ATAU</a:t>
            </a:r>
            <a:r>
              <a:rPr sz="1200" spc="-17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KETUA</a:t>
            </a:r>
            <a:r>
              <a:rPr sz="1200" spc="-27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spc="-13" dirty="0">
                <a:solidFill>
                  <a:srgbClr val="FFFFFF"/>
                </a:solidFill>
                <a:latin typeface="Carlito"/>
                <a:cs typeface="Carlito"/>
              </a:rPr>
              <a:t>DPRD)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69846" y="1333246"/>
            <a:ext cx="2913380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b="1" dirty="0">
                <a:latin typeface="Carlito"/>
                <a:cs typeface="Carlito"/>
              </a:rPr>
              <a:t>PERMOHONAN</a:t>
            </a:r>
            <a:r>
              <a:rPr b="1" spc="-10" dirty="0">
                <a:latin typeface="Carlito"/>
                <a:cs typeface="Carlito"/>
              </a:rPr>
              <a:t> </a:t>
            </a:r>
            <a:r>
              <a:rPr b="1" spc="-7" dirty="0">
                <a:latin typeface="Carlito"/>
                <a:cs typeface="Carlito"/>
              </a:rPr>
              <a:t>HARMONISASI</a:t>
            </a:r>
            <a:endParaRPr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17509" y="2600749"/>
            <a:ext cx="1382183" cy="122343"/>
            <a:chOff x="6926262" y="3901122"/>
            <a:chExt cx="2073275" cy="183515"/>
          </a:xfrm>
        </p:grpSpPr>
        <p:sp>
          <p:nvSpPr>
            <p:cNvPr id="14" name="object 14"/>
            <p:cNvSpPr/>
            <p:nvPr/>
          </p:nvSpPr>
          <p:spPr>
            <a:xfrm>
              <a:off x="6934200" y="3909059"/>
              <a:ext cx="2057400" cy="167640"/>
            </a:xfrm>
            <a:custGeom>
              <a:avLst/>
              <a:gdLst/>
              <a:ahLst/>
              <a:cxnLst/>
              <a:rect l="l" t="t" r="r" b="b"/>
              <a:pathLst>
                <a:path w="2057400" h="167639">
                  <a:moveTo>
                    <a:pt x="1973579" y="0"/>
                  </a:moveTo>
                  <a:lnTo>
                    <a:pt x="1973579" y="41910"/>
                  </a:lnTo>
                  <a:lnTo>
                    <a:pt x="0" y="41910"/>
                  </a:lnTo>
                  <a:lnTo>
                    <a:pt x="0" y="125729"/>
                  </a:lnTo>
                  <a:lnTo>
                    <a:pt x="1973579" y="125729"/>
                  </a:lnTo>
                  <a:lnTo>
                    <a:pt x="1973579" y="167639"/>
                  </a:lnTo>
                  <a:lnTo>
                    <a:pt x="2057400" y="83819"/>
                  </a:lnTo>
                  <a:lnTo>
                    <a:pt x="1973579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6934200" y="3909059"/>
              <a:ext cx="2057400" cy="167640"/>
            </a:xfrm>
            <a:custGeom>
              <a:avLst/>
              <a:gdLst/>
              <a:ahLst/>
              <a:cxnLst/>
              <a:rect l="l" t="t" r="r" b="b"/>
              <a:pathLst>
                <a:path w="2057400" h="167639">
                  <a:moveTo>
                    <a:pt x="0" y="41910"/>
                  </a:moveTo>
                  <a:lnTo>
                    <a:pt x="1973579" y="41910"/>
                  </a:lnTo>
                  <a:lnTo>
                    <a:pt x="1973579" y="0"/>
                  </a:lnTo>
                  <a:lnTo>
                    <a:pt x="2057400" y="83819"/>
                  </a:lnTo>
                  <a:lnTo>
                    <a:pt x="1973579" y="167639"/>
                  </a:lnTo>
                  <a:lnTo>
                    <a:pt x="1973579" y="125729"/>
                  </a:lnTo>
                  <a:lnTo>
                    <a:pt x="0" y="125729"/>
                  </a:lnTo>
                  <a:lnTo>
                    <a:pt x="0" y="41910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769528" y="2120645"/>
            <a:ext cx="891117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>
              <a:spcBef>
                <a:spcPts val="67"/>
              </a:spcBef>
            </a:pPr>
            <a:r>
              <a:rPr sz="1200" b="1" i="1" dirty="0">
                <a:solidFill>
                  <a:srgbClr val="8E4220"/>
                </a:solidFill>
                <a:latin typeface="Carlito"/>
                <a:cs typeface="Carlito"/>
              </a:rPr>
              <a:t>Elektronik</a:t>
            </a:r>
            <a:r>
              <a:rPr sz="1200" b="1" i="1" spc="-43" dirty="0">
                <a:solidFill>
                  <a:srgbClr val="8E4220"/>
                </a:solidFill>
                <a:latin typeface="Carlito"/>
                <a:cs typeface="Carlito"/>
              </a:rPr>
              <a:t> </a:t>
            </a:r>
            <a:r>
              <a:rPr sz="1200" b="1" i="1" spc="-17" dirty="0">
                <a:solidFill>
                  <a:srgbClr val="8E4220"/>
                </a:solidFill>
                <a:latin typeface="Carlito"/>
                <a:cs typeface="Carlito"/>
              </a:rPr>
              <a:t>&amp;/ </a:t>
            </a:r>
            <a:r>
              <a:rPr sz="1200" b="1" i="1" spc="-7" dirty="0">
                <a:solidFill>
                  <a:srgbClr val="8E4220"/>
                </a:solidFill>
                <a:latin typeface="Carlito"/>
                <a:cs typeface="Carlito"/>
              </a:rPr>
              <a:t>nonelektronik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57053" y="2316480"/>
            <a:ext cx="3225800" cy="635000"/>
            <a:chOff x="9085580" y="3474720"/>
            <a:chExt cx="4838700" cy="952500"/>
          </a:xfrm>
        </p:grpSpPr>
        <p:sp>
          <p:nvSpPr>
            <p:cNvPr id="18" name="object 18"/>
            <p:cNvSpPr/>
            <p:nvPr/>
          </p:nvSpPr>
          <p:spPr>
            <a:xfrm>
              <a:off x="9104630" y="3493770"/>
              <a:ext cx="4800600" cy="914400"/>
            </a:xfrm>
            <a:custGeom>
              <a:avLst/>
              <a:gdLst/>
              <a:ahLst/>
              <a:cxnLst/>
              <a:rect l="l" t="t" r="r" b="b"/>
              <a:pathLst>
                <a:path w="4800600" h="914400">
                  <a:moveTo>
                    <a:pt x="2400300" y="0"/>
                  </a:moveTo>
                  <a:lnTo>
                    <a:pt x="2325538" y="217"/>
                  </a:lnTo>
                  <a:lnTo>
                    <a:pt x="2251345" y="866"/>
                  </a:lnTo>
                  <a:lnTo>
                    <a:pt x="2177755" y="1939"/>
                  </a:lnTo>
                  <a:lnTo>
                    <a:pt x="2104800" y="3430"/>
                  </a:lnTo>
                  <a:lnTo>
                    <a:pt x="2032514" y="5334"/>
                  </a:lnTo>
                  <a:lnTo>
                    <a:pt x="1960931" y="7643"/>
                  </a:lnTo>
                  <a:lnTo>
                    <a:pt x="1890082" y="10351"/>
                  </a:lnTo>
                  <a:lnTo>
                    <a:pt x="1820002" y="13453"/>
                  </a:lnTo>
                  <a:lnTo>
                    <a:pt x="1750723" y="16941"/>
                  </a:lnTo>
                  <a:lnTo>
                    <a:pt x="1682280" y="20810"/>
                  </a:lnTo>
                  <a:lnTo>
                    <a:pt x="1614704" y="25052"/>
                  </a:lnTo>
                  <a:lnTo>
                    <a:pt x="1548029" y="29662"/>
                  </a:lnTo>
                  <a:lnTo>
                    <a:pt x="1482289" y="34634"/>
                  </a:lnTo>
                  <a:lnTo>
                    <a:pt x="1417517" y="39961"/>
                  </a:lnTo>
                  <a:lnTo>
                    <a:pt x="1353745" y="45636"/>
                  </a:lnTo>
                  <a:lnTo>
                    <a:pt x="1291007" y="51654"/>
                  </a:lnTo>
                  <a:lnTo>
                    <a:pt x="1229337" y="58008"/>
                  </a:lnTo>
                  <a:lnTo>
                    <a:pt x="1168767" y="64691"/>
                  </a:lnTo>
                  <a:lnTo>
                    <a:pt x="1109330" y="71698"/>
                  </a:lnTo>
                  <a:lnTo>
                    <a:pt x="1051060" y="79022"/>
                  </a:lnTo>
                  <a:lnTo>
                    <a:pt x="993991" y="86657"/>
                  </a:lnTo>
                  <a:lnTo>
                    <a:pt x="938154" y="94596"/>
                  </a:lnTo>
                  <a:lnTo>
                    <a:pt x="883584" y="102834"/>
                  </a:lnTo>
                  <a:lnTo>
                    <a:pt x="830313" y="111363"/>
                  </a:lnTo>
                  <a:lnTo>
                    <a:pt x="778375" y="120178"/>
                  </a:lnTo>
                  <a:lnTo>
                    <a:pt x="727803" y="129271"/>
                  </a:lnTo>
                  <a:lnTo>
                    <a:pt x="678630" y="138638"/>
                  </a:lnTo>
                  <a:lnTo>
                    <a:pt x="630890" y="148271"/>
                  </a:lnTo>
                  <a:lnTo>
                    <a:pt x="584615" y="158164"/>
                  </a:lnTo>
                  <a:lnTo>
                    <a:pt x="539839" y="168311"/>
                  </a:lnTo>
                  <a:lnTo>
                    <a:pt x="496595" y="178706"/>
                  </a:lnTo>
                  <a:lnTo>
                    <a:pt x="454916" y="189342"/>
                  </a:lnTo>
                  <a:lnTo>
                    <a:pt x="414835" y="200212"/>
                  </a:lnTo>
                  <a:lnTo>
                    <a:pt x="376386" y="211311"/>
                  </a:lnTo>
                  <a:lnTo>
                    <a:pt x="339602" y="222633"/>
                  </a:lnTo>
                  <a:lnTo>
                    <a:pt x="271160" y="245916"/>
                  </a:lnTo>
                  <a:lnTo>
                    <a:pt x="209776" y="270013"/>
                  </a:lnTo>
                  <a:lnTo>
                    <a:pt x="155714" y="294872"/>
                  </a:lnTo>
                  <a:lnTo>
                    <a:pt x="109241" y="320443"/>
                  </a:lnTo>
                  <a:lnTo>
                    <a:pt x="70622" y="346675"/>
                  </a:lnTo>
                  <a:lnTo>
                    <a:pt x="40123" y="373517"/>
                  </a:lnTo>
                  <a:lnTo>
                    <a:pt x="10180" y="414814"/>
                  </a:lnTo>
                  <a:lnTo>
                    <a:pt x="0" y="457200"/>
                  </a:lnTo>
                  <a:lnTo>
                    <a:pt x="1142" y="471439"/>
                  </a:lnTo>
                  <a:lnTo>
                    <a:pt x="18009" y="513480"/>
                  </a:lnTo>
                  <a:lnTo>
                    <a:pt x="54341" y="554377"/>
                  </a:lnTo>
                  <a:lnTo>
                    <a:pt x="88934" y="580920"/>
                  </a:lnTo>
                  <a:lnTo>
                    <a:pt x="131513" y="606827"/>
                  </a:lnTo>
                  <a:lnTo>
                    <a:pt x="181813" y="632048"/>
                  </a:lnTo>
                  <a:lnTo>
                    <a:pt x="239569" y="656533"/>
                  </a:lnTo>
                  <a:lnTo>
                    <a:pt x="304515" y="680229"/>
                  </a:lnTo>
                  <a:lnTo>
                    <a:pt x="376386" y="703088"/>
                  </a:lnTo>
                  <a:lnTo>
                    <a:pt x="414835" y="714187"/>
                  </a:lnTo>
                  <a:lnTo>
                    <a:pt x="454916" y="725057"/>
                  </a:lnTo>
                  <a:lnTo>
                    <a:pt x="496595" y="735693"/>
                  </a:lnTo>
                  <a:lnTo>
                    <a:pt x="539839" y="746088"/>
                  </a:lnTo>
                  <a:lnTo>
                    <a:pt x="584615" y="756235"/>
                  </a:lnTo>
                  <a:lnTo>
                    <a:pt x="630890" y="766128"/>
                  </a:lnTo>
                  <a:lnTo>
                    <a:pt x="678630" y="775761"/>
                  </a:lnTo>
                  <a:lnTo>
                    <a:pt x="727803" y="785128"/>
                  </a:lnTo>
                  <a:lnTo>
                    <a:pt x="778375" y="794221"/>
                  </a:lnTo>
                  <a:lnTo>
                    <a:pt x="830313" y="803036"/>
                  </a:lnTo>
                  <a:lnTo>
                    <a:pt x="883584" y="811565"/>
                  </a:lnTo>
                  <a:lnTo>
                    <a:pt x="938154" y="819803"/>
                  </a:lnTo>
                  <a:lnTo>
                    <a:pt x="993991" y="827742"/>
                  </a:lnTo>
                  <a:lnTo>
                    <a:pt x="1051060" y="835377"/>
                  </a:lnTo>
                  <a:lnTo>
                    <a:pt x="1109330" y="842701"/>
                  </a:lnTo>
                  <a:lnTo>
                    <a:pt x="1168767" y="849708"/>
                  </a:lnTo>
                  <a:lnTo>
                    <a:pt x="1229337" y="856391"/>
                  </a:lnTo>
                  <a:lnTo>
                    <a:pt x="1291007" y="862745"/>
                  </a:lnTo>
                  <a:lnTo>
                    <a:pt x="1353745" y="868763"/>
                  </a:lnTo>
                  <a:lnTo>
                    <a:pt x="1417517" y="874438"/>
                  </a:lnTo>
                  <a:lnTo>
                    <a:pt x="1482289" y="879765"/>
                  </a:lnTo>
                  <a:lnTo>
                    <a:pt x="1548029" y="884737"/>
                  </a:lnTo>
                  <a:lnTo>
                    <a:pt x="1614704" y="889347"/>
                  </a:lnTo>
                  <a:lnTo>
                    <a:pt x="1682280" y="893589"/>
                  </a:lnTo>
                  <a:lnTo>
                    <a:pt x="1750723" y="897458"/>
                  </a:lnTo>
                  <a:lnTo>
                    <a:pt x="1820002" y="900946"/>
                  </a:lnTo>
                  <a:lnTo>
                    <a:pt x="1890082" y="904048"/>
                  </a:lnTo>
                  <a:lnTo>
                    <a:pt x="1960931" y="906756"/>
                  </a:lnTo>
                  <a:lnTo>
                    <a:pt x="2032514" y="909065"/>
                  </a:lnTo>
                  <a:lnTo>
                    <a:pt x="2104800" y="910969"/>
                  </a:lnTo>
                  <a:lnTo>
                    <a:pt x="2177755" y="912460"/>
                  </a:lnTo>
                  <a:lnTo>
                    <a:pt x="2251345" y="913533"/>
                  </a:lnTo>
                  <a:lnTo>
                    <a:pt x="2325538" y="914182"/>
                  </a:lnTo>
                  <a:lnTo>
                    <a:pt x="2400300" y="914400"/>
                  </a:lnTo>
                  <a:lnTo>
                    <a:pt x="2475061" y="914182"/>
                  </a:lnTo>
                  <a:lnTo>
                    <a:pt x="2549254" y="913533"/>
                  </a:lnTo>
                  <a:lnTo>
                    <a:pt x="2622844" y="912460"/>
                  </a:lnTo>
                  <a:lnTo>
                    <a:pt x="2695799" y="910969"/>
                  </a:lnTo>
                  <a:lnTo>
                    <a:pt x="2768085" y="909065"/>
                  </a:lnTo>
                  <a:lnTo>
                    <a:pt x="2839668" y="906756"/>
                  </a:lnTo>
                  <a:lnTo>
                    <a:pt x="2910517" y="904048"/>
                  </a:lnTo>
                  <a:lnTo>
                    <a:pt x="2980597" y="900946"/>
                  </a:lnTo>
                  <a:lnTo>
                    <a:pt x="3049876" y="897458"/>
                  </a:lnTo>
                  <a:lnTo>
                    <a:pt x="3118319" y="893589"/>
                  </a:lnTo>
                  <a:lnTo>
                    <a:pt x="3185895" y="889347"/>
                  </a:lnTo>
                  <a:lnTo>
                    <a:pt x="3252570" y="884737"/>
                  </a:lnTo>
                  <a:lnTo>
                    <a:pt x="3318310" y="879765"/>
                  </a:lnTo>
                  <a:lnTo>
                    <a:pt x="3383082" y="874438"/>
                  </a:lnTo>
                  <a:lnTo>
                    <a:pt x="3446854" y="868763"/>
                  </a:lnTo>
                  <a:lnTo>
                    <a:pt x="3509592" y="862745"/>
                  </a:lnTo>
                  <a:lnTo>
                    <a:pt x="3571262" y="856391"/>
                  </a:lnTo>
                  <a:lnTo>
                    <a:pt x="3631832" y="849708"/>
                  </a:lnTo>
                  <a:lnTo>
                    <a:pt x="3691269" y="842701"/>
                  </a:lnTo>
                  <a:lnTo>
                    <a:pt x="3749539" y="835377"/>
                  </a:lnTo>
                  <a:lnTo>
                    <a:pt x="3806608" y="827742"/>
                  </a:lnTo>
                  <a:lnTo>
                    <a:pt x="3862445" y="819803"/>
                  </a:lnTo>
                  <a:lnTo>
                    <a:pt x="3917015" y="811565"/>
                  </a:lnTo>
                  <a:lnTo>
                    <a:pt x="3970286" y="803036"/>
                  </a:lnTo>
                  <a:lnTo>
                    <a:pt x="4022224" y="794221"/>
                  </a:lnTo>
                  <a:lnTo>
                    <a:pt x="4072796" y="785128"/>
                  </a:lnTo>
                  <a:lnTo>
                    <a:pt x="4121969" y="775761"/>
                  </a:lnTo>
                  <a:lnTo>
                    <a:pt x="4169709" y="766128"/>
                  </a:lnTo>
                  <a:lnTo>
                    <a:pt x="4215984" y="756235"/>
                  </a:lnTo>
                  <a:lnTo>
                    <a:pt x="4260760" y="746088"/>
                  </a:lnTo>
                  <a:lnTo>
                    <a:pt x="4304004" y="735693"/>
                  </a:lnTo>
                  <a:lnTo>
                    <a:pt x="4345683" y="725057"/>
                  </a:lnTo>
                  <a:lnTo>
                    <a:pt x="4385764" y="714187"/>
                  </a:lnTo>
                  <a:lnTo>
                    <a:pt x="4424213" y="703088"/>
                  </a:lnTo>
                  <a:lnTo>
                    <a:pt x="4460997" y="691766"/>
                  </a:lnTo>
                  <a:lnTo>
                    <a:pt x="4529439" y="668483"/>
                  </a:lnTo>
                  <a:lnTo>
                    <a:pt x="4590823" y="644386"/>
                  </a:lnTo>
                  <a:lnTo>
                    <a:pt x="4644885" y="619527"/>
                  </a:lnTo>
                  <a:lnTo>
                    <a:pt x="4691358" y="593956"/>
                  </a:lnTo>
                  <a:lnTo>
                    <a:pt x="4729977" y="567724"/>
                  </a:lnTo>
                  <a:lnTo>
                    <a:pt x="4760476" y="540882"/>
                  </a:lnTo>
                  <a:lnTo>
                    <a:pt x="4790419" y="499585"/>
                  </a:lnTo>
                  <a:lnTo>
                    <a:pt x="4800600" y="457200"/>
                  </a:lnTo>
                  <a:lnTo>
                    <a:pt x="4799457" y="442960"/>
                  </a:lnTo>
                  <a:lnTo>
                    <a:pt x="4782590" y="400919"/>
                  </a:lnTo>
                  <a:lnTo>
                    <a:pt x="4746258" y="360022"/>
                  </a:lnTo>
                  <a:lnTo>
                    <a:pt x="4711665" y="333479"/>
                  </a:lnTo>
                  <a:lnTo>
                    <a:pt x="4669086" y="307572"/>
                  </a:lnTo>
                  <a:lnTo>
                    <a:pt x="4618786" y="282351"/>
                  </a:lnTo>
                  <a:lnTo>
                    <a:pt x="4561030" y="257866"/>
                  </a:lnTo>
                  <a:lnTo>
                    <a:pt x="4496084" y="234170"/>
                  </a:lnTo>
                  <a:lnTo>
                    <a:pt x="4424213" y="211311"/>
                  </a:lnTo>
                  <a:lnTo>
                    <a:pt x="4385764" y="200212"/>
                  </a:lnTo>
                  <a:lnTo>
                    <a:pt x="4345683" y="189342"/>
                  </a:lnTo>
                  <a:lnTo>
                    <a:pt x="4304004" y="178706"/>
                  </a:lnTo>
                  <a:lnTo>
                    <a:pt x="4260760" y="168311"/>
                  </a:lnTo>
                  <a:lnTo>
                    <a:pt x="4215984" y="158164"/>
                  </a:lnTo>
                  <a:lnTo>
                    <a:pt x="4169709" y="148271"/>
                  </a:lnTo>
                  <a:lnTo>
                    <a:pt x="4121969" y="138638"/>
                  </a:lnTo>
                  <a:lnTo>
                    <a:pt x="4072796" y="129271"/>
                  </a:lnTo>
                  <a:lnTo>
                    <a:pt x="4022224" y="120178"/>
                  </a:lnTo>
                  <a:lnTo>
                    <a:pt x="3970286" y="111363"/>
                  </a:lnTo>
                  <a:lnTo>
                    <a:pt x="3917015" y="102834"/>
                  </a:lnTo>
                  <a:lnTo>
                    <a:pt x="3862445" y="94596"/>
                  </a:lnTo>
                  <a:lnTo>
                    <a:pt x="3806608" y="86657"/>
                  </a:lnTo>
                  <a:lnTo>
                    <a:pt x="3749539" y="79022"/>
                  </a:lnTo>
                  <a:lnTo>
                    <a:pt x="3691269" y="71698"/>
                  </a:lnTo>
                  <a:lnTo>
                    <a:pt x="3631832" y="64691"/>
                  </a:lnTo>
                  <a:lnTo>
                    <a:pt x="3571262" y="58008"/>
                  </a:lnTo>
                  <a:lnTo>
                    <a:pt x="3509592" y="51654"/>
                  </a:lnTo>
                  <a:lnTo>
                    <a:pt x="3446854" y="45636"/>
                  </a:lnTo>
                  <a:lnTo>
                    <a:pt x="3383082" y="39961"/>
                  </a:lnTo>
                  <a:lnTo>
                    <a:pt x="3318310" y="34634"/>
                  </a:lnTo>
                  <a:lnTo>
                    <a:pt x="3252570" y="29662"/>
                  </a:lnTo>
                  <a:lnTo>
                    <a:pt x="3185895" y="25052"/>
                  </a:lnTo>
                  <a:lnTo>
                    <a:pt x="3118319" y="20810"/>
                  </a:lnTo>
                  <a:lnTo>
                    <a:pt x="3049876" y="16941"/>
                  </a:lnTo>
                  <a:lnTo>
                    <a:pt x="2980597" y="13453"/>
                  </a:lnTo>
                  <a:lnTo>
                    <a:pt x="2910517" y="10351"/>
                  </a:lnTo>
                  <a:lnTo>
                    <a:pt x="2839668" y="7643"/>
                  </a:lnTo>
                  <a:lnTo>
                    <a:pt x="2768085" y="5334"/>
                  </a:lnTo>
                  <a:lnTo>
                    <a:pt x="2695799" y="3430"/>
                  </a:lnTo>
                  <a:lnTo>
                    <a:pt x="2622844" y="1939"/>
                  </a:lnTo>
                  <a:lnTo>
                    <a:pt x="2549254" y="866"/>
                  </a:lnTo>
                  <a:lnTo>
                    <a:pt x="2475061" y="217"/>
                  </a:lnTo>
                  <a:lnTo>
                    <a:pt x="24003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104630" y="3493770"/>
              <a:ext cx="4800600" cy="914400"/>
            </a:xfrm>
            <a:custGeom>
              <a:avLst/>
              <a:gdLst/>
              <a:ahLst/>
              <a:cxnLst/>
              <a:rect l="l" t="t" r="r" b="b"/>
              <a:pathLst>
                <a:path w="4800600" h="914400">
                  <a:moveTo>
                    <a:pt x="0" y="457200"/>
                  </a:moveTo>
                  <a:lnTo>
                    <a:pt x="10180" y="414814"/>
                  </a:lnTo>
                  <a:lnTo>
                    <a:pt x="40123" y="373517"/>
                  </a:lnTo>
                  <a:lnTo>
                    <a:pt x="70622" y="346675"/>
                  </a:lnTo>
                  <a:lnTo>
                    <a:pt x="109241" y="320443"/>
                  </a:lnTo>
                  <a:lnTo>
                    <a:pt x="155714" y="294872"/>
                  </a:lnTo>
                  <a:lnTo>
                    <a:pt x="209776" y="270013"/>
                  </a:lnTo>
                  <a:lnTo>
                    <a:pt x="271160" y="245916"/>
                  </a:lnTo>
                  <a:lnTo>
                    <a:pt x="339602" y="222633"/>
                  </a:lnTo>
                  <a:lnTo>
                    <a:pt x="376386" y="211311"/>
                  </a:lnTo>
                  <a:lnTo>
                    <a:pt x="414835" y="200212"/>
                  </a:lnTo>
                  <a:lnTo>
                    <a:pt x="454916" y="189342"/>
                  </a:lnTo>
                  <a:lnTo>
                    <a:pt x="496595" y="178706"/>
                  </a:lnTo>
                  <a:lnTo>
                    <a:pt x="539839" y="168311"/>
                  </a:lnTo>
                  <a:lnTo>
                    <a:pt x="584615" y="158164"/>
                  </a:lnTo>
                  <a:lnTo>
                    <a:pt x="630890" y="148271"/>
                  </a:lnTo>
                  <a:lnTo>
                    <a:pt x="678630" y="138638"/>
                  </a:lnTo>
                  <a:lnTo>
                    <a:pt x="727803" y="129271"/>
                  </a:lnTo>
                  <a:lnTo>
                    <a:pt x="778375" y="120178"/>
                  </a:lnTo>
                  <a:lnTo>
                    <a:pt x="830313" y="111363"/>
                  </a:lnTo>
                  <a:lnTo>
                    <a:pt x="883584" y="102834"/>
                  </a:lnTo>
                  <a:lnTo>
                    <a:pt x="938154" y="94596"/>
                  </a:lnTo>
                  <a:lnTo>
                    <a:pt x="993991" y="86657"/>
                  </a:lnTo>
                  <a:lnTo>
                    <a:pt x="1051060" y="79022"/>
                  </a:lnTo>
                  <a:lnTo>
                    <a:pt x="1109330" y="71698"/>
                  </a:lnTo>
                  <a:lnTo>
                    <a:pt x="1168767" y="64691"/>
                  </a:lnTo>
                  <a:lnTo>
                    <a:pt x="1229337" y="58008"/>
                  </a:lnTo>
                  <a:lnTo>
                    <a:pt x="1291007" y="51654"/>
                  </a:lnTo>
                  <a:lnTo>
                    <a:pt x="1353745" y="45636"/>
                  </a:lnTo>
                  <a:lnTo>
                    <a:pt x="1417517" y="39961"/>
                  </a:lnTo>
                  <a:lnTo>
                    <a:pt x="1482289" y="34634"/>
                  </a:lnTo>
                  <a:lnTo>
                    <a:pt x="1548029" y="29662"/>
                  </a:lnTo>
                  <a:lnTo>
                    <a:pt x="1614704" y="25052"/>
                  </a:lnTo>
                  <a:lnTo>
                    <a:pt x="1682280" y="20810"/>
                  </a:lnTo>
                  <a:lnTo>
                    <a:pt x="1750723" y="16941"/>
                  </a:lnTo>
                  <a:lnTo>
                    <a:pt x="1820002" y="13453"/>
                  </a:lnTo>
                  <a:lnTo>
                    <a:pt x="1890082" y="10351"/>
                  </a:lnTo>
                  <a:lnTo>
                    <a:pt x="1960931" y="7643"/>
                  </a:lnTo>
                  <a:lnTo>
                    <a:pt x="2032514" y="5334"/>
                  </a:lnTo>
                  <a:lnTo>
                    <a:pt x="2104800" y="3430"/>
                  </a:lnTo>
                  <a:lnTo>
                    <a:pt x="2177755" y="1939"/>
                  </a:lnTo>
                  <a:lnTo>
                    <a:pt x="2251345" y="866"/>
                  </a:lnTo>
                  <a:lnTo>
                    <a:pt x="2325538" y="217"/>
                  </a:lnTo>
                  <a:lnTo>
                    <a:pt x="2400300" y="0"/>
                  </a:lnTo>
                  <a:lnTo>
                    <a:pt x="2475061" y="217"/>
                  </a:lnTo>
                  <a:lnTo>
                    <a:pt x="2549254" y="866"/>
                  </a:lnTo>
                  <a:lnTo>
                    <a:pt x="2622844" y="1939"/>
                  </a:lnTo>
                  <a:lnTo>
                    <a:pt x="2695799" y="3430"/>
                  </a:lnTo>
                  <a:lnTo>
                    <a:pt x="2768085" y="5334"/>
                  </a:lnTo>
                  <a:lnTo>
                    <a:pt x="2839668" y="7643"/>
                  </a:lnTo>
                  <a:lnTo>
                    <a:pt x="2910517" y="10351"/>
                  </a:lnTo>
                  <a:lnTo>
                    <a:pt x="2980597" y="13453"/>
                  </a:lnTo>
                  <a:lnTo>
                    <a:pt x="3049876" y="16941"/>
                  </a:lnTo>
                  <a:lnTo>
                    <a:pt x="3118319" y="20810"/>
                  </a:lnTo>
                  <a:lnTo>
                    <a:pt x="3185895" y="25052"/>
                  </a:lnTo>
                  <a:lnTo>
                    <a:pt x="3252570" y="29662"/>
                  </a:lnTo>
                  <a:lnTo>
                    <a:pt x="3318310" y="34634"/>
                  </a:lnTo>
                  <a:lnTo>
                    <a:pt x="3383082" y="39961"/>
                  </a:lnTo>
                  <a:lnTo>
                    <a:pt x="3446854" y="45636"/>
                  </a:lnTo>
                  <a:lnTo>
                    <a:pt x="3509592" y="51654"/>
                  </a:lnTo>
                  <a:lnTo>
                    <a:pt x="3571262" y="58008"/>
                  </a:lnTo>
                  <a:lnTo>
                    <a:pt x="3631832" y="64691"/>
                  </a:lnTo>
                  <a:lnTo>
                    <a:pt x="3691269" y="71698"/>
                  </a:lnTo>
                  <a:lnTo>
                    <a:pt x="3749539" y="79022"/>
                  </a:lnTo>
                  <a:lnTo>
                    <a:pt x="3806608" y="86657"/>
                  </a:lnTo>
                  <a:lnTo>
                    <a:pt x="3862445" y="94596"/>
                  </a:lnTo>
                  <a:lnTo>
                    <a:pt x="3917015" y="102834"/>
                  </a:lnTo>
                  <a:lnTo>
                    <a:pt x="3970286" y="111363"/>
                  </a:lnTo>
                  <a:lnTo>
                    <a:pt x="4022224" y="120178"/>
                  </a:lnTo>
                  <a:lnTo>
                    <a:pt x="4072796" y="129271"/>
                  </a:lnTo>
                  <a:lnTo>
                    <a:pt x="4121969" y="138638"/>
                  </a:lnTo>
                  <a:lnTo>
                    <a:pt x="4169709" y="148271"/>
                  </a:lnTo>
                  <a:lnTo>
                    <a:pt x="4215984" y="158164"/>
                  </a:lnTo>
                  <a:lnTo>
                    <a:pt x="4260760" y="168311"/>
                  </a:lnTo>
                  <a:lnTo>
                    <a:pt x="4304004" y="178706"/>
                  </a:lnTo>
                  <a:lnTo>
                    <a:pt x="4345683" y="189342"/>
                  </a:lnTo>
                  <a:lnTo>
                    <a:pt x="4385764" y="200212"/>
                  </a:lnTo>
                  <a:lnTo>
                    <a:pt x="4424213" y="211311"/>
                  </a:lnTo>
                  <a:lnTo>
                    <a:pt x="4460997" y="222633"/>
                  </a:lnTo>
                  <a:lnTo>
                    <a:pt x="4529439" y="245916"/>
                  </a:lnTo>
                  <a:lnTo>
                    <a:pt x="4590823" y="270013"/>
                  </a:lnTo>
                  <a:lnTo>
                    <a:pt x="4644885" y="294872"/>
                  </a:lnTo>
                  <a:lnTo>
                    <a:pt x="4691358" y="320443"/>
                  </a:lnTo>
                  <a:lnTo>
                    <a:pt x="4729977" y="346675"/>
                  </a:lnTo>
                  <a:lnTo>
                    <a:pt x="4760476" y="373517"/>
                  </a:lnTo>
                  <a:lnTo>
                    <a:pt x="4790419" y="414814"/>
                  </a:lnTo>
                  <a:lnTo>
                    <a:pt x="4800600" y="457200"/>
                  </a:lnTo>
                  <a:lnTo>
                    <a:pt x="4799457" y="471439"/>
                  </a:lnTo>
                  <a:lnTo>
                    <a:pt x="4782590" y="513480"/>
                  </a:lnTo>
                  <a:lnTo>
                    <a:pt x="4746258" y="554377"/>
                  </a:lnTo>
                  <a:lnTo>
                    <a:pt x="4711665" y="580920"/>
                  </a:lnTo>
                  <a:lnTo>
                    <a:pt x="4669086" y="606827"/>
                  </a:lnTo>
                  <a:lnTo>
                    <a:pt x="4618786" y="632048"/>
                  </a:lnTo>
                  <a:lnTo>
                    <a:pt x="4561030" y="656533"/>
                  </a:lnTo>
                  <a:lnTo>
                    <a:pt x="4496084" y="680229"/>
                  </a:lnTo>
                  <a:lnTo>
                    <a:pt x="4424213" y="703088"/>
                  </a:lnTo>
                  <a:lnTo>
                    <a:pt x="4385764" y="714187"/>
                  </a:lnTo>
                  <a:lnTo>
                    <a:pt x="4345683" y="725057"/>
                  </a:lnTo>
                  <a:lnTo>
                    <a:pt x="4304004" y="735693"/>
                  </a:lnTo>
                  <a:lnTo>
                    <a:pt x="4260760" y="746088"/>
                  </a:lnTo>
                  <a:lnTo>
                    <a:pt x="4215984" y="756235"/>
                  </a:lnTo>
                  <a:lnTo>
                    <a:pt x="4169709" y="766128"/>
                  </a:lnTo>
                  <a:lnTo>
                    <a:pt x="4121969" y="775761"/>
                  </a:lnTo>
                  <a:lnTo>
                    <a:pt x="4072796" y="785128"/>
                  </a:lnTo>
                  <a:lnTo>
                    <a:pt x="4022224" y="794221"/>
                  </a:lnTo>
                  <a:lnTo>
                    <a:pt x="3970286" y="803036"/>
                  </a:lnTo>
                  <a:lnTo>
                    <a:pt x="3917015" y="811565"/>
                  </a:lnTo>
                  <a:lnTo>
                    <a:pt x="3862445" y="819803"/>
                  </a:lnTo>
                  <a:lnTo>
                    <a:pt x="3806608" y="827742"/>
                  </a:lnTo>
                  <a:lnTo>
                    <a:pt x="3749539" y="835377"/>
                  </a:lnTo>
                  <a:lnTo>
                    <a:pt x="3691269" y="842701"/>
                  </a:lnTo>
                  <a:lnTo>
                    <a:pt x="3631832" y="849708"/>
                  </a:lnTo>
                  <a:lnTo>
                    <a:pt x="3571262" y="856391"/>
                  </a:lnTo>
                  <a:lnTo>
                    <a:pt x="3509592" y="862745"/>
                  </a:lnTo>
                  <a:lnTo>
                    <a:pt x="3446854" y="868763"/>
                  </a:lnTo>
                  <a:lnTo>
                    <a:pt x="3383082" y="874438"/>
                  </a:lnTo>
                  <a:lnTo>
                    <a:pt x="3318310" y="879765"/>
                  </a:lnTo>
                  <a:lnTo>
                    <a:pt x="3252570" y="884737"/>
                  </a:lnTo>
                  <a:lnTo>
                    <a:pt x="3185895" y="889347"/>
                  </a:lnTo>
                  <a:lnTo>
                    <a:pt x="3118319" y="893589"/>
                  </a:lnTo>
                  <a:lnTo>
                    <a:pt x="3049876" y="897458"/>
                  </a:lnTo>
                  <a:lnTo>
                    <a:pt x="2980597" y="900946"/>
                  </a:lnTo>
                  <a:lnTo>
                    <a:pt x="2910517" y="904048"/>
                  </a:lnTo>
                  <a:lnTo>
                    <a:pt x="2839668" y="906756"/>
                  </a:lnTo>
                  <a:lnTo>
                    <a:pt x="2768085" y="909065"/>
                  </a:lnTo>
                  <a:lnTo>
                    <a:pt x="2695799" y="910969"/>
                  </a:lnTo>
                  <a:lnTo>
                    <a:pt x="2622844" y="912460"/>
                  </a:lnTo>
                  <a:lnTo>
                    <a:pt x="2549254" y="913533"/>
                  </a:lnTo>
                  <a:lnTo>
                    <a:pt x="2475061" y="914182"/>
                  </a:lnTo>
                  <a:lnTo>
                    <a:pt x="2400300" y="914400"/>
                  </a:lnTo>
                  <a:lnTo>
                    <a:pt x="2325538" y="914182"/>
                  </a:lnTo>
                  <a:lnTo>
                    <a:pt x="2251345" y="913533"/>
                  </a:lnTo>
                  <a:lnTo>
                    <a:pt x="2177755" y="912460"/>
                  </a:lnTo>
                  <a:lnTo>
                    <a:pt x="2104800" y="910969"/>
                  </a:lnTo>
                  <a:lnTo>
                    <a:pt x="2032514" y="909065"/>
                  </a:lnTo>
                  <a:lnTo>
                    <a:pt x="1960931" y="906756"/>
                  </a:lnTo>
                  <a:lnTo>
                    <a:pt x="1890082" y="904048"/>
                  </a:lnTo>
                  <a:lnTo>
                    <a:pt x="1820002" y="900946"/>
                  </a:lnTo>
                  <a:lnTo>
                    <a:pt x="1750723" y="897458"/>
                  </a:lnTo>
                  <a:lnTo>
                    <a:pt x="1682280" y="893589"/>
                  </a:lnTo>
                  <a:lnTo>
                    <a:pt x="1614704" y="889347"/>
                  </a:lnTo>
                  <a:lnTo>
                    <a:pt x="1548029" y="884737"/>
                  </a:lnTo>
                  <a:lnTo>
                    <a:pt x="1482289" y="879765"/>
                  </a:lnTo>
                  <a:lnTo>
                    <a:pt x="1417517" y="874438"/>
                  </a:lnTo>
                  <a:lnTo>
                    <a:pt x="1353745" y="868763"/>
                  </a:lnTo>
                  <a:lnTo>
                    <a:pt x="1291007" y="862745"/>
                  </a:lnTo>
                  <a:lnTo>
                    <a:pt x="1229337" y="856391"/>
                  </a:lnTo>
                  <a:lnTo>
                    <a:pt x="1168767" y="849708"/>
                  </a:lnTo>
                  <a:lnTo>
                    <a:pt x="1109330" y="842701"/>
                  </a:lnTo>
                  <a:lnTo>
                    <a:pt x="1051060" y="835377"/>
                  </a:lnTo>
                  <a:lnTo>
                    <a:pt x="993991" y="827742"/>
                  </a:lnTo>
                  <a:lnTo>
                    <a:pt x="938154" y="819803"/>
                  </a:lnTo>
                  <a:lnTo>
                    <a:pt x="883584" y="811565"/>
                  </a:lnTo>
                  <a:lnTo>
                    <a:pt x="830313" y="803036"/>
                  </a:lnTo>
                  <a:lnTo>
                    <a:pt x="778375" y="794221"/>
                  </a:lnTo>
                  <a:lnTo>
                    <a:pt x="727803" y="785128"/>
                  </a:lnTo>
                  <a:lnTo>
                    <a:pt x="678630" y="775761"/>
                  </a:lnTo>
                  <a:lnTo>
                    <a:pt x="630890" y="766128"/>
                  </a:lnTo>
                  <a:lnTo>
                    <a:pt x="584615" y="756235"/>
                  </a:lnTo>
                  <a:lnTo>
                    <a:pt x="539839" y="746088"/>
                  </a:lnTo>
                  <a:lnTo>
                    <a:pt x="496595" y="735693"/>
                  </a:lnTo>
                  <a:lnTo>
                    <a:pt x="454916" y="725057"/>
                  </a:lnTo>
                  <a:lnTo>
                    <a:pt x="414835" y="714187"/>
                  </a:lnTo>
                  <a:lnTo>
                    <a:pt x="376386" y="703088"/>
                  </a:lnTo>
                  <a:lnTo>
                    <a:pt x="339602" y="691766"/>
                  </a:lnTo>
                  <a:lnTo>
                    <a:pt x="271160" y="668483"/>
                  </a:lnTo>
                  <a:lnTo>
                    <a:pt x="209776" y="644386"/>
                  </a:lnTo>
                  <a:lnTo>
                    <a:pt x="155714" y="619527"/>
                  </a:lnTo>
                  <a:lnTo>
                    <a:pt x="109241" y="593956"/>
                  </a:lnTo>
                  <a:lnTo>
                    <a:pt x="70622" y="567724"/>
                  </a:lnTo>
                  <a:lnTo>
                    <a:pt x="40123" y="540882"/>
                  </a:lnTo>
                  <a:lnTo>
                    <a:pt x="10180" y="499585"/>
                  </a:lnTo>
                  <a:lnTo>
                    <a:pt x="0" y="457200"/>
                  </a:lnTo>
                  <a:close/>
                </a:path>
              </a:pathLst>
            </a:custGeom>
            <a:ln w="38100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324767" y="2523489"/>
            <a:ext cx="688763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00" spc="-7" dirty="0">
                <a:solidFill>
                  <a:srgbClr val="FFFFFF"/>
                </a:solidFill>
                <a:latin typeface="Carlito"/>
                <a:cs typeface="Carlito"/>
              </a:rPr>
              <a:t>KAKANWIL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16780" y="2860886"/>
            <a:ext cx="1195493" cy="849121"/>
          </a:xfrm>
          <a:prstGeom prst="rect">
            <a:avLst/>
          </a:prstGeom>
          <a:solidFill>
            <a:srgbClr val="DFE3DB"/>
          </a:solidFill>
          <a:ln w="28575">
            <a:solidFill>
              <a:srgbClr val="5F3403"/>
            </a:solidFill>
          </a:ln>
        </p:spPr>
        <p:txBody>
          <a:bodyPr vert="horz" wrap="square" lIns="0" tIns="28363" rIns="0" bIns="0" rtlCol="0">
            <a:spAutoFit/>
          </a:bodyPr>
          <a:lstStyle/>
          <a:p>
            <a:pPr marL="73240" marR="71546" indent="2117" algn="ctr">
              <a:spcBef>
                <a:spcPts val="223"/>
              </a:spcBef>
            </a:pPr>
            <a:r>
              <a:rPr sz="1333" b="1" dirty="0">
                <a:latin typeface="Carlito"/>
                <a:cs typeface="Carlito"/>
              </a:rPr>
              <a:t>Paling</a:t>
            </a:r>
            <a:r>
              <a:rPr sz="1333" b="1" spc="-63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lambat </a:t>
            </a:r>
            <a:r>
              <a:rPr sz="1333" b="1" dirty="0">
                <a:latin typeface="Carlito"/>
                <a:cs typeface="Carlito"/>
              </a:rPr>
              <a:t>diterima</a:t>
            </a:r>
            <a:r>
              <a:rPr sz="1333" b="1" spc="-4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tgl</a:t>
            </a:r>
            <a:r>
              <a:rPr sz="1333" b="1" spc="-23" dirty="0">
                <a:latin typeface="Carlito"/>
                <a:cs typeface="Carlito"/>
              </a:rPr>
              <a:t> </a:t>
            </a:r>
            <a:r>
              <a:rPr sz="1333" b="1" spc="-17" dirty="0">
                <a:latin typeface="Carlito"/>
                <a:cs typeface="Carlito"/>
              </a:rPr>
              <a:t>15 </a:t>
            </a:r>
            <a:r>
              <a:rPr sz="1333" b="1" spc="-7" dirty="0">
                <a:latin typeface="Carlito"/>
                <a:cs typeface="Carlito"/>
              </a:rPr>
              <a:t>Desember </a:t>
            </a:r>
            <a:r>
              <a:rPr sz="1333" b="1" spc="-17" dirty="0">
                <a:latin typeface="Carlito"/>
                <a:cs typeface="Carlito"/>
              </a:rPr>
              <a:t>Tahun</a:t>
            </a:r>
            <a:r>
              <a:rPr sz="1333" b="1" spc="-60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berjalan</a:t>
            </a:r>
            <a:endParaRPr sz="1333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422015" y="3322108"/>
            <a:ext cx="1206076" cy="1683597"/>
            <a:chOff x="5133022" y="4983162"/>
            <a:chExt cx="1809114" cy="2525395"/>
          </a:xfrm>
        </p:grpSpPr>
        <p:sp>
          <p:nvSpPr>
            <p:cNvPr id="23" name="object 23"/>
            <p:cNvSpPr/>
            <p:nvPr/>
          </p:nvSpPr>
          <p:spPr>
            <a:xfrm>
              <a:off x="5140959" y="5988303"/>
              <a:ext cx="1793239" cy="1512570"/>
            </a:xfrm>
            <a:custGeom>
              <a:avLst/>
              <a:gdLst/>
              <a:ahLst/>
              <a:cxnLst/>
              <a:rect l="l" t="t" r="r" b="b"/>
              <a:pathLst>
                <a:path w="1793240" h="1512570">
                  <a:moveTo>
                    <a:pt x="0" y="0"/>
                  </a:moveTo>
                  <a:lnTo>
                    <a:pt x="0" y="448437"/>
                  </a:lnTo>
                  <a:lnTo>
                    <a:pt x="1375" y="487540"/>
                  </a:lnTo>
                  <a:lnTo>
                    <a:pt x="5478" y="526399"/>
                  </a:lnTo>
                  <a:lnTo>
                    <a:pt x="12271" y="564976"/>
                  </a:lnTo>
                  <a:lnTo>
                    <a:pt x="21717" y="603232"/>
                  </a:lnTo>
                  <a:lnTo>
                    <a:pt x="33780" y="641132"/>
                  </a:lnTo>
                  <a:lnTo>
                    <a:pt x="48422" y="678637"/>
                  </a:lnTo>
                  <a:lnTo>
                    <a:pt x="65607" y="715709"/>
                  </a:lnTo>
                  <a:lnTo>
                    <a:pt x="85297" y="752313"/>
                  </a:lnTo>
                  <a:lnTo>
                    <a:pt x="107456" y="788409"/>
                  </a:lnTo>
                  <a:lnTo>
                    <a:pt x="132047" y="823960"/>
                  </a:lnTo>
                  <a:lnTo>
                    <a:pt x="159033" y="858929"/>
                  </a:lnTo>
                  <a:lnTo>
                    <a:pt x="188378" y="893279"/>
                  </a:lnTo>
                  <a:lnTo>
                    <a:pt x="220043" y="926972"/>
                  </a:lnTo>
                  <a:lnTo>
                    <a:pt x="253993" y="959971"/>
                  </a:lnTo>
                  <a:lnTo>
                    <a:pt x="290190" y="992238"/>
                  </a:lnTo>
                  <a:lnTo>
                    <a:pt x="328597" y="1023736"/>
                  </a:lnTo>
                  <a:lnTo>
                    <a:pt x="369178" y="1054427"/>
                  </a:lnTo>
                  <a:lnTo>
                    <a:pt x="411896" y="1084273"/>
                  </a:lnTo>
                  <a:lnTo>
                    <a:pt x="456714" y="1113238"/>
                  </a:lnTo>
                  <a:lnTo>
                    <a:pt x="503595" y="1141284"/>
                  </a:lnTo>
                  <a:lnTo>
                    <a:pt x="552501" y="1168374"/>
                  </a:lnTo>
                  <a:lnTo>
                    <a:pt x="603397" y="1194469"/>
                  </a:lnTo>
                  <a:lnTo>
                    <a:pt x="656245" y="1219533"/>
                  </a:lnTo>
                  <a:lnTo>
                    <a:pt x="711009" y="1243527"/>
                  </a:lnTo>
                  <a:lnTo>
                    <a:pt x="767651" y="1266416"/>
                  </a:lnTo>
                  <a:lnTo>
                    <a:pt x="826135" y="1288161"/>
                  </a:lnTo>
                  <a:lnTo>
                    <a:pt x="826135" y="1512316"/>
                  </a:lnTo>
                  <a:lnTo>
                    <a:pt x="1793239" y="1221486"/>
                  </a:lnTo>
                  <a:lnTo>
                    <a:pt x="826135" y="615696"/>
                  </a:lnTo>
                  <a:lnTo>
                    <a:pt x="826135" y="839851"/>
                  </a:lnTo>
                  <a:lnTo>
                    <a:pt x="767651" y="818106"/>
                  </a:lnTo>
                  <a:lnTo>
                    <a:pt x="711009" y="795217"/>
                  </a:lnTo>
                  <a:lnTo>
                    <a:pt x="656245" y="771222"/>
                  </a:lnTo>
                  <a:lnTo>
                    <a:pt x="603397" y="746158"/>
                  </a:lnTo>
                  <a:lnTo>
                    <a:pt x="552501" y="720063"/>
                  </a:lnTo>
                  <a:lnTo>
                    <a:pt x="503595" y="692973"/>
                  </a:lnTo>
                  <a:lnTo>
                    <a:pt x="456714" y="664926"/>
                  </a:lnTo>
                  <a:lnTo>
                    <a:pt x="411896" y="635960"/>
                  </a:lnTo>
                  <a:lnTo>
                    <a:pt x="369178" y="606111"/>
                  </a:lnTo>
                  <a:lnTo>
                    <a:pt x="328597" y="575419"/>
                  </a:lnTo>
                  <a:lnTo>
                    <a:pt x="290190" y="543919"/>
                  </a:lnTo>
                  <a:lnTo>
                    <a:pt x="253993" y="511649"/>
                  </a:lnTo>
                  <a:lnTo>
                    <a:pt x="220043" y="478647"/>
                  </a:lnTo>
                  <a:lnTo>
                    <a:pt x="188378" y="444950"/>
                  </a:lnTo>
                  <a:lnTo>
                    <a:pt x="159033" y="410595"/>
                  </a:lnTo>
                  <a:lnTo>
                    <a:pt x="132047" y="375620"/>
                  </a:lnTo>
                  <a:lnTo>
                    <a:pt x="107456" y="340063"/>
                  </a:lnTo>
                  <a:lnTo>
                    <a:pt x="85297" y="303960"/>
                  </a:lnTo>
                  <a:lnTo>
                    <a:pt x="65607" y="267350"/>
                  </a:lnTo>
                  <a:lnTo>
                    <a:pt x="48422" y="230269"/>
                  </a:lnTo>
                  <a:lnTo>
                    <a:pt x="33780" y="192755"/>
                  </a:lnTo>
                  <a:lnTo>
                    <a:pt x="21717" y="154846"/>
                  </a:lnTo>
                  <a:lnTo>
                    <a:pt x="12271" y="116578"/>
                  </a:lnTo>
                  <a:lnTo>
                    <a:pt x="5478" y="77989"/>
                  </a:lnTo>
                  <a:lnTo>
                    <a:pt x="1375" y="39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5140753" y="4991100"/>
              <a:ext cx="1793875" cy="1221740"/>
            </a:xfrm>
            <a:custGeom>
              <a:avLst/>
              <a:gdLst/>
              <a:ahLst/>
              <a:cxnLst/>
              <a:rect l="l" t="t" r="r" b="b"/>
              <a:pathLst>
                <a:path w="1793875" h="1221739">
                  <a:moveTo>
                    <a:pt x="1793446" y="0"/>
                  </a:moveTo>
                  <a:lnTo>
                    <a:pt x="1742605" y="398"/>
                  </a:lnTo>
                  <a:lnTo>
                    <a:pt x="1691832" y="1595"/>
                  </a:lnTo>
                  <a:lnTo>
                    <a:pt x="1641156" y="3589"/>
                  </a:lnTo>
                  <a:lnTo>
                    <a:pt x="1590611" y="6381"/>
                  </a:lnTo>
                  <a:lnTo>
                    <a:pt x="1540226" y="9971"/>
                  </a:lnTo>
                  <a:lnTo>
                    <a:pt x="1490033" y="14358"/>
                  </a:lnTo>
                  <a:lnTo>
                    <a:pt x="1440063" y="19544"/>
                  </a:lnTo>
                  <a:lnTo>
                    <a:pt x="1390348" y="25526"/>
                  </a:lnTo>
                  <a:lnTo>
                    <a:pt x="1327936" y="34181"/>
                  </a:lnTo>
                  <a:lnTo>
                    <a:pt x="1266581" y="43978"/>
                  </a:lnTo>
                  <a:lnTo>
                    <a:pt x="1206313" y="54891"/>
                  </a:lnTo>
                  <a:lnTo>
                    <a:pt x="1147160" y="66896"/>
                  </a:lnTo>
                  <a:lnTo>
                    <a:pt x="1089149" y="79966"/>
                  </a:lnTo>
                  <a:lnTo>
                    <a:pt x="1032310" y="94077"/>
                  </a:lnTo>
                  <a:lnTo>
                    <a:pt x="976671" y="109204"/>
                  </a:lnTo>
                  <a:lnTo>
                    <a:pt x="922260" y="125320"/>
                  </a:lnTo>
                  <a:lnTo>
                    <a:pt x="869106" y="142401"/>
                  </a:lnTo>
                  <a:lnTo>
                    <a:pt x="817238" y="160421"/>
                  </a:lnTo>
                  <a:lnTo>
                    <a:pt x="766683" y="179356"/>
                  </a:lnTo>
                  <a:lnTo>
                    <a:pt x="717471" y="199179"/>
                  </a:lnTo>
                  <a:lnTo>
                    <a:pt x="669629" y="219866"/>
                  </a:lnTo>
                  <a:lnTo>
                    <a:pt x="623186" y="241391"/>
                  </a:lnTo>
                  <a:lnTo>
                    <a:pt x="578171" y="263729"/>
                  </a:lnTo>
                  <a:lnTo>
                    <a:pt x="534612" y="286855"/>
                  </a:lnTo>
                  <a:lnTo>
                    <a:pt x="492537" y="310743"/>
                  </a:lnTo>
                  <a:lnTo>
                    <a:pt x="451976" y="335368"/>
                  </a:lnTo>
                  <a:lnTo>
                    <a:pt x="412956" y="360704"/>
                  </a:lnTo>
                  <a:lnTo>
                    <a:pt x="375506" y="386727"/>
                  </a:lnTo>
                  <a:lnTo>
                    <a:pt x="339654" y="413411"/>
                  </a:lnTo>
                  <a:lnTo>
                    <a:pt x="305429" y="440731"/>
                  </a:lnTo>
                  <a:lnTo>
                    <a:pt x="272859" y="468661"/>
                  </a:lnTo>
                  <a:lnTo>
                    <a:pt x="241973" y="497177"/>
                  </a:lnTo>
                  <a:lnTo>
                    <a:pt x="212799" y="526252"/>
                  </a:lnTo>
                  <a:lnTo>
                    <a:pt x="185365" y="555862"/>
                  </a:lnTo>
                  <a:lnTo>
                    <a:pt x="159701" y="585981"/>
                  </a:lnTo>
                  <a:lnTo>
                    <a:pt x="135834" y="616585"/>
                  </a:lnTo>
                  <a:lnTo>
                    <a:pt x="93607" y="679142"/>
                  </a:lnTo>
                  <a:lnTo>
                    <a:pt x="58912" y="743331"/>
                  </a:lnTo>
                  <a:lnTo>
                    <a:pt x="31976" y="808951"/>
                  </a:lnTo>
                  <a:lnTo>
                    <a:pt x="13026" y="875797"/>
                  </a:lnTo>
                  <a:lnTo>
                    <a:pt x="2292" y="943669"/>
                  </a:lnTo>
                  <a:lnTo>
                    <a:pt x="0" y="1012364"/>
                  </a:lnTo>
                  <a:lnTo>
                    <a:pt x="2090" y="1046956"/>
                  </a:lnTo>
                  <a:lnTo>
                    <a:pt x="12888" y="1116505"/>
                  </a:lnTo>
                  <a:lnTo>
                    <a:pt x="32697" y="1186370"/>
                  </a:lnTo>
                  <a:lnTo>
                    <a:pt x="46053" y="1221359"/>
                  </a:lnTo>
                  <a:lnTo>
                    <a:pt x="60367" y="1189264"/>
                  </a:lnTo>
                  <a:lnTo>
                    <a:pt x="76474" y="1157634"/>
                  </a:lnTo>
                  <a:lnTo>
                    <a:pt x="113922" y="1095826"/>
                  </a:lnTo>
                  <a:lnTo>
                    <a:pt x="158122" y="1036058"/>
                  </a:lnTo>
                  <a:lnTo>
                    <a:pt x="208798" y="978452"/>
                  </a:lnTo>
                  <a:lnTo>
                    <a:pt x="236478" y="950498"/>
                  </a:lnTo>
                  <a:lnTo>
                    <a:pt x="265673" y="923130"/>
                  </a:lnTo>
                  <a:lnTo>
                    <a:pt x="296349" y="896364"/>
                  </a:lnTo>
                  <a:lnTo>
                    <a:pt x="328471" y="870214"/>
                  </a:lnTo>
                  <a:lnTo>
                    <a:pt x="362005" y="844697"/>
                  </a:lnTo>
                  <a:lnTo>
                    <a:pt x="396916" y="819827"/>
                  </a:lnTo>
                  <a:lnTo>
                    <a:pt x="433170" y="795619"/>
                  </a:lnTo>
                  <a:lnTo>
                    <a:pt x="470732" y="772090"/>
                  </a:lnTo>
                  <a:lnTo>
                    <a:pt x="509567" y="749254"/>
                  </a:lnTo>
                  <a:lnTo>
                    <a:pt x="549642" y="727126"/>
                  </a:lnTo>
                  <a:lnTo>
                    <a:pt x="590922" y="705722"/>
                  </a:lnTo>
                  <a:lnTo>
                    <a:pt x="633372" y="685057"/>
                  </a:lnTo>
                  <a:lnTo>
                    <a:pt x="676957" y="665146"/>
                  </a:lnTo>
                  <a:lnTo>
                    <a:pt x="721643" y="646005"/>
                  </a:lnTo>
                  <a:lnTo>
                    <a:pt x="767396" y="627649"/>
                  </a:lnTo>
                  <a:lnTo>
                    <a:pt x="814181" y="610092"/>
                  </a:lnTo>
                  <a:lnTo>
                    <a:pt x="861964" y="593351"/>
                  </a:lnTo>
                  <a:lnTo>
                    <a:pt x="910709" y="577441"/>
                  </a:lnTo>
                  <a:lnTo>
                    <a:pt x="960383" y="562377"/>
                  </a:lnTo>
                  <a:lnTo>
                    <a:pt x="1010951" y="548174"/>
                  </a:lnTo>
                  <a:lnTo>
                    <a:pt x="1062379" y="534847"/>
                  </a:lnTo>
                  <a:lnTo>
                    <a:pt x="1114632" y="522412"/>
                  </a:lnTo>
                  <a:lnTo>
                    <a:pt x="1167675" y="510884"/>
                  </a:lnTo>
                  <a:lnTo>
                    <a:pt x="1221474" y="500279"/>
                  </a:lnTo>
                  <a:lnTo>
                    <a:pt x="1275994" y="490611"/>
                  </a:lnTo>
                  <a:lnTo>
                    <a:pt x="1331201" y="481896"/>
                  </a:lnTo>
                  <a:lnTo>
                    <a:pt x="1387061" y="474149"/>
                  </a:lnTo>
                  <a:lnTo>
                    <a:pt x="1443538" y="467385"/>
                  </a:lnTo>
                  <a:lnTo>
                    <a:pt x="1500599" y="461620"/>
                  </a:lnTo>
                  <a:lnTo>
                    <a:pt x="1558209" y="456869"/>
                  </a:lnTo>
                  <a:lnTo>
                    <a:pt x="1616333" y="453147"/>
                  </a:lnTo>
                  <a:lnTo>
                    <a:pt x="1674937" y="450470"/>
                  </a:lnTo>
                  <a:lnTo>
                    <a:pt x="1733986" y="448852"/>
                  </a:lnTo>
                  <a:lnTo>
                    <a:pt x="1793446" y="448310"/>
                  </a:lnTo>
                  <a:lnTo>
                    <a:pt x="1793446" y="0"/>
                  </a:lnTo>
                  <a:close/>
                </a:path>
              </a:pathLst>
            </a:custGeom>
            <a:solidFill>
              <a:srgbClr val="B7690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5140959" y="4991100"/>
              <a:ext cx="1793239" cy="2509520"/>
            </a:xfrm>
            <a:custGeom>
              <a:avLst/>
              <a:gdLst/>
              <a:ahLst/>
              <a:cxnLst/>
              <a:rect l="l" t="t" r="r" b="b"/>
              <a:pathLst>
                <a:path w="1793240" h="2509520">
                  <a:moveTo>
                    <a:pt x="0" y="997203"/>
                  </a:moveTo>
                  <a:lnTo>
                    <a:pt x="1375" y="1036321"/>
                  </a:lnTo>
                  <a:lnTo>
                    <a:pt x="5478" y="1075193"/>
                  </a:lnTo>
                  <a:lnTo>
                    <a:pt x="12271" y="1113782"/>
                  </a:lnTo>
                  <a:lnTo>
                    <a:pt x="21717" y="1152050"/>
                  </a:lnTo>
                  <a:lnTo>
                    <a:pt x="33780" y="1189959"/>
                  </a:lnTo>
                  <a:lnTo>
                    <a:pt x="48422" y="1227473"/>
                  </a:lnTo>
                  <a:lnTo>
                    <a:pt x="65607" y="1264554"/>
                  </a:lnTo>
                  <a:lnTo>
                    <a:pt x="85297" y="1301164"/>
                  </a:lnTo>
                  <a:lnTo>
                    <a:pt x="107456" y="1337267"/>
                  </a:lnTo>
                  <a:lnTo>
                    <a:pt x="132047" y="1372824"/>
                  </a:lnTo>
                  <a:lnTo>
                    <a:pt x="159033" y="1407799"/>
                  </a:lnTo>
                  <a:lnTo>
                    <a:pt x="188378" y="1442154"/>
                  </a:lnTo>
                  <a:lnTo>
                    <a:pt x="220043" y="1475851"/>
                  </a:lnTo>
                  <a:lnTo>
                    <a:pt x="253993" y="1508853"/>
                  </a:lnTo>
                  <a:lnTo>
                    <a:pt x="290190" y="1541123"/>
                  </a:lnTo>
                  <a:lnTo>
                    <a:pt x="328597" y="1572623"/>
                  </a:lnTo>
                  <a:lnTo>
                    <a:pt x="369178" y="1603315"/>
                  </a:lnTo>
                  <a:lnTo>
                    <a:pt x="411896" y="1633164"/>
                  </a:lnTo>
                  <a:lnTo>
                    <a:pt x="456714" y="1662130"/>
                  </a:lnTo>
                  <a:lnTo>
                    <a:pt x="503595" y="1690177"/>
                  </a:lnTo>
                  <a:lnTo>
                    <a:pt x="552501" y="1717267"/>
                  </a:lnTo>
                  <a:lnTo>
                    <a:pt x="603397" y="1743362"/>
                  </a:lnTo>
                  <a:lnTo>
                    <a:pt x="656245" y="1768426"/>
                  </a:lnTo>
                  <a:lnTo>
                    <a:pt x="711009" y="1792421"/>
                  </a:lnTo>
                  <a:lnTo>
                    <a:pt x="767651" y="1815310"/>
                  </a:lnTo>
                  <a:lnTo>
                    <a:pt x="826135" y="1837054"/>
                  </a:lnTo>
                  <a:lnTo>
                    <a:pt x="826135" y="1612900"/>
                  </a:lnTo>
                  <a:lnTo>
                    <a:pt x="1793239" y="2218690"/>
                  </a:lnTo>
                  <a:lnTo>
                    <a:pt x="826135" y="2509520"/>
                  </a:lnTo>
                  <a:lnTo>
                    <a:pt x="826135" y="2285365"/>
                  </a:lnTo>
                  <a:lnTo>
                    <a:pt x="767651" y="2263620"/>
                  </a:lnTo>
                  <a:lnTo>
                    <a:pt x="711009" y="2240731"/>
                  </a:lnTo>
                  <a:lnTo>
                    <a:pt x="656245" y="2216737"/>
                  </a:lnTo>
                  <a:lnTo>
                    <a:pt x="603397" y="2191673"/>
                  </a:lnTo>
                  <a:lnTo>
                    <a:pt x="552501" y="2165578"/>
                  </a:lnTo>
                  <a:lnTo>
                    <a:pt x="503595" y="2138488"/>
                  </a:lnTo>
                  <a:lnTo>
                    <a:pt x="456714" y="2110442"/>
                  </a:lnTo>
                  <a:lnTo>
                    <a:pt x="411896" y="2081477"/>
                  </a:lnTo>
                  <a:lnTo>
                    <a:pt x="369178" y="2051631"/>
                  </a:lnTo>
                  <a:lnTo>
                    <a:pt x="328597" y="2020940"/>
                  </a:lnTo>
                  <a:lnTo>
                    <a:pt x="290190" y="1989442"/>
                  </a:lnTo>
                  <a:lnTo>
                    <a:pt x="253993" y="1957175"/>
                  </a:lnTo>
                  <a:lnTo>
                    <a:pt x="220043" y="1924176"/>
                  </a:lnTo>
                  <a:lnTo>
                    <a:pt x="188378" y="1890483"/>
                  </a:lnTo>
                  <a:lnTo>
                    <a:pt x="159033" y="1856133"/>
                  </a:lnTo>
                  <a:lnTo>
                    <a:pt x="132047" y="1821164"/>
                  </a:lnTo>
                  <a:lnTo>
                    <a:pt x="107456" y="1785613"/>
                  </a:lnTo>
                  <a:lnTo>
                    <a:pt x="85297" y="1749517"/>
                  </a:lnTo>
                  <a:lnTo>
                    <a:pt x="65607" y="1712913"/>
                  </a:lnTo>
                  <a:lnTo>
                    <a:pt x="48422" y="1675841"/>
                  </a:lnTo>
                  <a:lnTo>
                    <a:pt x="33780" y="1638336"/>
                  </a:lnTo>
                  <a:lnTo>
                    <a:pt x="21717" y="1600436"/>
                  </a:lnTo>
                  <a:lnTo>
                    <a:pt x="12271" y="1562180"/>
                  </a:lnTo>
                  <a:lnTo>
                    <a:pt x="5478" y="1523603"/>
                  </a:lnTo>
                  <a:lnTo>
                    <a:pt x="1375" y="1484744"/>
                  </a:lnTo>
                  <a:lnTo>
                    <a:pt x="0" y="1445640"/>
                  </a:lnTo>
                  <a:lnTo>
                    <a:pt x="0" y="997203"/>
                  </a:lnTo>
                  <a:lnTo>
                    <a:pt x="4137" y="928937"/>
                  </a:lnTo>
                  <a:lnTo>
                    <a:pt x="16370" y="861903"/>
                  </a:lnTo>
                  <a:lnTo>
                    <a:pt x="36433" y="796252"/>
                  </a:lnTo>
                  <a:lnTo>
                    <a:pt x="64058" y="732131"/>
                  </a:lnTo>
                  <a:lnTo>
                    <a:pt x="98978" y="669689"/>
                  </a:lnTo>
                  <a:lnTo>
                    <a:pt x="140926" y="609076"/>
                  </a:lnTo>
                  <a:lnTo>
                    <a:pt x="189634" y="550438"/>
                  </a:lnTo>
                  <a:lnTo>
                    <a:pt x="216441" y="521907"/>
                  </a:lnTo>
                  <a:lnTo>
                    <a:pt x="244837" y="493926"/>
                  </a:lnTo>
                  <a:lnTo>
                    <a:pt x="274789" y="466513"/>
                  </a:lnTo>
                  <a:lnTo>
                    <a:pt x="306265" y="439687"/>
                  </a:lnTo>
                  <a:lnTo>
                    <a:pt x="339231" y="413467"/>
                  </a:lnTo>
                  <a:lnTo>
                    <a:pt x="373654" y="387871"/>
                  </a:lnTo>
                  <a:lnTo>
                    <a:pt x="409499" y="362918"/>
                  </a:lnTo>
                  <a:lnTo>
                    <a:pt x="446734" y="338626"/>
                  </a:lnTo>
                  <a:lnTo>
                    <a:pt x="485325" y="315013"/>
                  </a:lnTo>
                  <a:lnTo>
                    <a:pt x="525240" y="292099"/>
                  </a:lnTo>
                  <a:lnTo>
                    <a:pt x="566444" y="269903"/>
                  </a:lnTo>
                  <a:lnTo>
                    <a:pt x="608903" y="248442"/>
                  </a:lnTo>
                  <a:lnTo>
                    <a:pt x="652586" y="227735"/>
                  </a:lnTo>
                  <a:lnTo>
                    <a:pt x="697458" y="207800"/>
                  </a:lnTo>
                  <a:lnTo>
                    <a:pt x="743486" y="188657"/>
                  </a:lnTo>
                  <a:lnTo>
                    <a:pt x="790637" y="170324"/>
                  </a:lnTo>
                  <a:lnTo>
                    <a:pt x="838876" y="152820"/>
                  </a:lnTo>
                  <a:lnTo>
                    <a:pt x="888172" y="136162"/>
                  </a:lnTo>
                  <a:lnTo>
                    <a:pt x="938490" y="120370"/>
                  </a:lnTo>
                  <a:lnTo>
                    <a:pt x="989796" y="105463"/>
                  </a:lnTo>
                  <a:lnTo>
                    <a:pt x="1042059" y="91458"/>
                  </a:lnTo>
                  <a:lnTo>
                    <a:pt x="1095244" y="78374"/>
                  </a:lnTo>
                  <a:lnTo>
                    <a:pt x="1149317" y="66231"/>
                  </a:lnTo>
                  <a:lnTo>
                    <a:pt x="1204246" y="55046"/>
                  </a:lnTo>
                  <a:lnTo>
                    <a:pt x="1259997" y="44838"/>
                  </a:lnTo>
                  <a:lnTo>
                    <a:pt x="1316537" y="35625"/>
                  </a:lnTo>
                  <a:lnTo>
                    <a:pt x="1373832" y="27427"/>
                  </a:lnTo>
                  <a:lnTo>
                    <a:pt x="1431849" y="20262"/>
                  </a:lnTo>
                  <a:lnTo>
                    <a:pt x="1490554" y="14148"/>
                  </a:lnTo>
                  <a:lnTo>
                    <a:pt x="1549914" y="9104"/>
                  </a:lnTo>
                  <a:lnTo>
                    <a:pt x="1609897" y="5149"/>
                  </a:lnTo>
                  <a:lnTo>
                    <a:pt x="1670467" y="2300"/>
                  </a:lnTo>
                  <a:lnTo>
                    <a:pt x="1731593" y="578"/>
                  </a:lnTo>
                  <a:lnTo>
                    <a:pt x="1793239" y="0"/>
                  </a:lnTo>
                  <a:lnTo>
                    <a:pt x="1793239" y="448310"/>
                  </a:lnTo>
                  <a:lnTo>
                    <a:pt x="1733780" y="448852"/>
                  </a:lnTo>
                  <a:lnTo>
                    <a:pt x="1674731" y="450470"/>
                  </a:lnTo>
                  <a:lnTo>
                    <a:pt x="1616127" y="453147"/>
                  </a:lnTo>
                  <a:lnTo>
                    <a:pt x="1558003" y="456869"/>
                  </a:lnTo>
                  <a:lnTo>
                    <a:pt x="1500393" y="461620"/>
                  </a:lnTo>
                  <a:lnTo>
                    <a:pt x="1443332" y="467385"/>
                  </a:lnTo>
                  <a:lnTo>
                    <a:pt x="1386855" y="474149"/>
                  </a:lnTo>
                  <a:lnTo>
                    <a:pt x="1330995" y="481896"/>
                  </a:lnTo>
                  <a:lnTo>
                    <a:pt x="1275788" y="490611"/>
                  </a:lnTo>
                  <a:lnTo>
                    <a:pt x="1221268" y="500279"/>
                  </a:lnTo>
                  <a:lnTo>
                    <a:pt x="1167469" y="510884"/>
                  </a:lnTo>
                  <a:lnTo>
                    <a:pt x="1114426" y="522412"/>
                  </a:lnTo>
                  <a:lnTo>
                    <a:pt x="1062173" y="534847"/>
                  </a:lnTo>
                  <a:lnTo>
                    <a:pt x="1010745" y="548174"/>
                  </a:lnTo>
                  <a:lnTo>
                    <a:pt x="960177" y="562377"/>
                  </a:lnTo>
                  <a:lnTo>
                    <a:pt x="910503" y="577441"/>
                  </a:lnTo>
                  <a:lnTo>
                    <a:pt x="861758" y="593351"/>
                  </a:lnTo>
                  <a:lnTo>
                    <a:pt x="813975" y="610092"/>
                  </a:lnTo>
                  <a:lnTo>
                    <a:pt x="767190" y="627649"/>
                  </a:lnTo>
                  <a:lnTo>
                    <a:pt x="721437" y="646005"/>
                  </a:lnTo>
                  <a:lnTo>
                    <a:pt x="676751" y="665146"/>
                  </a:lnTo>
                  <a:lnTo>
                    <a:pt x="633165" y="685057"/>
                  </a:lnTo>
                  <a:lnTo>
                    <a:pt x="590716" y="705722"/>
                  </a:lnTo>
                  <a:lnTo>
                    <a:pt x="549436" y="727126"/>
                  </a:lnTo>
                  <a:lnTo>
                    <a:pt x="509361" y="749254"/>
                  </a:lnTo>
                  <a:lnTo>
                    <a:pt x="470526" y="772090"/>
                  </a:lnTo>
                  <a:lnTo>
                    <a:pt x="432964" y="795619"/>
                  </a:lnTo>
                  <a:lnTo>
                    <a:pt x="396710" y="819827"/>
                  </a:lnTo>
                  <a:lnTo>
                    <a:pt x="361799" y="844697"/>
                  </a:lnTo>
                  <a:lnTo>
                    <a:pt x="328265" y="870214"/>
                  </a:lnTo>
                  <a:lnTo>
                    <a:pt x="296143" y="896364"/>
                  </a:lnTo>
                  <a:lnTo>
                    <a:pt x="265467" y="923130"/>
                  </a:lnTo>
                  <a:lnTo>
                    <a:pt x="236272" y="950498"/>
                  </a:lnTo>
                  <a:lnTo>
                    <a:pt x="208592" y="978452"/>
                  </a:lnTo>
                  <a:lnTo>
                    <a:pt x="182462" y="1006977"/>
                  </a:lnTo>
                  <a:lnTo>
                    <a:pt x="134990" y="1065679"/>
                  </a:lnTo>
                  <a:lnTo>
                    <a:pt x="94131" y="1126482"/>
                  </a:lnTo>
                  <a:lnTo>
                    <a:pt x="60161" y="1189264"/>
                  </a:lnTo>
                  <a:lnTo>
                    <a:pt x="45847" y="1221359"/>
                  </a:lnTo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707255" y="4385522"/>
            <a:ext cx="5564717" cy="1543050"/>
            <a:chOff x="7060882" y="6578282"/>
            <a:chExt cx="8347075" cy="2314575"/>
          </a:xfrm>
        </p:grpSpPr>
        <p:sp>
          <p:nvSpPr>
            <p:cNvPr id="27" name="object 27"/>
            <p:cNvSpPr/>
            <p:nvPr/>
          </p:nvSpPr>
          <p:spPr>
            <a:xfrm>
              <a:off x="7075169" y="6592569"/>
              <a:ext cx="8318500" cy="2286000"/>
            </a:xfrm>
            <a:custGeom>
              <a:avLst/>
              <a:gdLst/>
              <a:ahLst/>
              <a:cxnLst/>
              <a:rect l="l" t="t" r="r" b="b"/>
              <a:pathLst>
                <a:path w="8318500" h="2286000">
                  <a:moveTo>
                    <a:pt x="8318499" y="0"/>
                  </a:moveTo>
                  <a:lnTo>
                    <a:pt x="0" y="0"/>
                  </a:lnTo>
                  <a:lnTo>
                    <a:pt x="0" y="2285999"/>
                  </a:lnTo>
                  <a:lnTo>
                    <a:pt x="8318499" y="2285999"/>
                  </a:lnTo>
                  <a:lnTo>
                    <a:pt x="831849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7075169" y="6592569"/>
              <a:ext cx="8318500" cy="2286000"/>
            </a:xfrm>
            <a:custGeom>
              <a:avLst/>
              <a:gdLst/>
              <a:ahLst/>
              <a:cxnLst/>
              <a:rect l="l" t="t" r="r" b="b"/>
              <a:pathLst>
                <a:path w="8318500" h="2286000">
                  <a:moveTo>
                    <a:pt x="0" y="2285999"/>
                  </a:moveTo>
                  <a:lnTo>
                    <a:pt x="8318499" y="2285999"/>
                  </a:lnTo>
                  <a:lnTo>
                    <a:pt x="8318499" y="0"/>
                  </a:lnTo>
                  <a:lnTo>
                    <a:pt x="0" y="0"/>
                  </a:lnTo>
                  <a:lnTo>
                    <a:pt x="0" y="2285999"/>
                  </a:lnTo>
                  <a:close/>
                </a:path>
              </a:pathLst>
            </a:custGeom>
            <a:ln w="285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723803" y="4634230"/>
            <a:ext cx="3487420" cy="21367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>
              <a:spcBef>
                <a:spcPts val="67"/>
              </a:spcBef>
              <a:tabLst>
                <a:tab pos="1430938" algn="l"/>
                <a:tab pos="2855103" algn="l"/>
              </a:tabLst>
            </a:pPr>
            <a:r>
              <a:rPr sz="1333" b="1" spc="-7" dirty="0">
                <a:latin typeface="Bookman Uralic"/>
                <a:cs typeface="Bookman Uralic"/>
              </a:rPr>
              <a:t>permohonan</a:t>
            </a:r>
            <a:r>
              <a:rPr sz="1333" b="1" dirty="0">
                <a:latin typeface="Bookman Uralic"/>
                <a:cs typeface="Bookman Uralic"/>
              </a:rPr>
              <a:t>	</a:t>
            </a:r>
            <a:r>
              <a:rPr sz="1333" b="1" spc="-7" dirty="0">
                <a:latin typeface="Bookman Uralic"/>
                <a:cs typeface="Bookman Uralic"/>
              </a:rPr>
              <a:t>Harmonisasi</a:t>
            </a:r>
            <a:r>
              <a:rPr sz="1333" b="1" dirty="0">
                <a:latin typeface="Bookman Uralic"/>
                <a:cs typeface="Bookman Uralic"/>
              </a:rPr>
              <a:t>	</a:t>
            </a:r>
            <a:r>
              <a:rPr sz="1333" b="1" spc="-7" dirty="0">
                <a:latin typeface="Bookman Uralic"/>
                <a:cs typeface="Bookman Uralic"/>
              </a:rPr>
              <a:t>kepada</a:t>
            </a:r>
            <a:endParaRPr sz="1333">
              <a:latin typeface="Bookman Uralic"/>
              <a:cs typeface="Bookman Ural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77994" y="4430860"/>
            <a:ext cx="1628987" cy="63070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>
              <a:spcBef>
                <a:spcPts val="67"/>
              </a:spcBef>
            </a:pPr>
            <a:r>
              <a:rPr sz="1333" b="1" dirty="0">
                <a:latin typeface="Bookman Uralic"/>
                <a:cs typeface="Bookman Uralic"/>
              </a:rPr>
              <a:t>Kakanwil</a:t>
            </a:r>
            <a:r>
              <a:rPr sz="1333" b="1" spc="-70" dirty="0">
                <a:latin typeface="Bookman Uralic"/>
                <a:cs typeface="Bookman Uralic"/>
              </a:rPr>
              <a:t> </a:t>
            </a:r>
            <a:r>
              <a:rPr sz="1333" b="1" spc="-7" dirty="0">
                <a:latin typeface="Bookman Uralic"/>
                <a:cs typeface="Bookman Uralic"/>
              </a:rPr>
              <a:t>dapat:</a:t>
            </a:r>
            <a:endParaRPr sz="1333">
              <a:latin typeface="Bookman Uralic"/>
              <a:cs typeface="Bookman Uralic"/>
            </a:endParaRPr>
          </a:p>
          <a:p>
            <a:pPr marL="228188" marR="3387" indent="-228611">
              <a:lnSpc>
                <a:spcPts val="1573"/>
              </a:lnSpc>
              <a:spcBef>
                <a:spcPts val="77"/>
              </a:spcBef>
            </a:pPr>
            <a:r>
              <a:rPr sz="1333" b="1" dirty="0">
                <a:latin typeface="Bookman Uralic"/>
                <a:cs typeface="Bookman Uralic"/>
              </a:rPr>
              <a:t>1.</a:t>
            </a:r>
            <a:r>
              <a:rPr sz="1333" b="1" spc="10" dirty="0">
                <a:latin typeface="Bookman Uralic"/>
                <a:cs typeface="Bookman Uralic"/>
              </a:rPr>
              <a:t> </a:t>
            </a:r>
            <a:r>
              <a:rPr sz="1333" b="1" spc="-7" dirty="0">
                <a:latin typeface="Bookman Uralic"/>
                <a:cs typeface="Bookman Uralic"/>
              </a:rPr>
              <a:t>mengembalikan Pemrakarsa;</a:t>
            </a:r>
            <a:endParaRPr sz="1333">
              <a:latin typeface="Bookman Uralic"/>
              <a:cs typeface="Bookman Ural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77994" y="5040629"/>
            <a:ext cx="5433060" cy="83253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27341" marR="5080" indent="-227765">
              <a:lnSpc>
                <a:spcPts val="1573"/>
              </a:lnSpc>
              <a:spcBef>
                <a:spcPts val="140"/>
              </a:spcBef>
              <a:buAutoNum type="arabicPeriod" startAt="2"/>
              <a:tabLst>
                <a:tab pos="228188" algn="l"/>
                <a:tab pos="1432632" algn="l"/>
                <a:tab pos="2739950" algn="l"/>
                <a:tab pos="4042189" algn="l"/>
                <a:tab pos="4789409" algn="l"/>
              </a:tabLst>
            </a:pPr>
            <a:r>
              <a:rPr sz="1333" b="1" spc="-7" dirty="0">
                <a:latin typeface="Bookman Uralic"/>
                <a:cs typeface="Bookman Uralic"/>
              </a:rPr>
              <a:t>memproses</a:t>
            </a:r>
            <a:r>
              <a:rPr sz="1333" b="1" dirty="0">
                <a:latin typeface="Bookman Uralic"/>
                <a:cs typeface="Bookman Uralic"/>
              </a:rPr>
              <a:t>	</a:t>
            </a:r>
            <a:r>
              <a:rPr sz="1333" b="1" spc="-7" dirty="0">
                <a:latin typeface="Bookman Uralic"/>
                <a:cs typeface="Bookman Uralic"/>
              </a:rPr>
              <a:t>permohonan</a:t>
            </a:r>
            <a:r>
              <a:rPr sz="1333" b="1" dirty="0">
                <a:latin typeface="Bookman Uralic"/>
                <a:cs typeface="Bookman Uralic"/>
              </a:rPr>
              <a:t>	</a:t>
            </a:r>
            <a:r>
              <a:rPr sz="1333" b="1" spc="-7" dirty="0">
                <a:latin typeface="Bookman Uralic"/>
                <a:cs typeface="Bookman Uralic"/>
              </a:rPr>
              <a:t>Harmonisasi</a:t>
            </a:r>
            <a:r>
              <a:rPr sz="1333" b="1" dirty="0">
                <a:latin typeface="Bookman Uralic"/>
                <a:cs typeface="Bookman Uralic"/>
              </a:rPr>
              <a:t>	</a:t>
            </a:r>
            <a:r>
              <a:rPr sz="1333" b="1" spc="-7" dirty="0">
                <a:latin typeface="Bookman Uralic"/>
                <a:cs typeface="Bookman Uralic"/>
              </a:rPr>
              <a:t>sesuai</a:t>
            </a:r>
            <a:r>
              <a:rPr sz="1333" b="1" dirty="0">
                <a:latin typeface="Bookman Uralic"/>
                <a:cs typeface="Bookman Uralic"/>
              </a:rPr>
              <a:t>	</a:t>
            </a:r>
            <a:r>
              <a:rPr sz="1333" b="1" spc="-7" dirty="0">
                <a:latin typeface="Bookman Uralic"/>
                <a:cs typeface="Bookman Uralic"/>
              </a:rPr>
              <a:t>dengan 	</a:t>
            </a:r>
            <a:r>
              <a:rPr sz="1333" b="1" dirty="0">
                <a:latin typeface="Bookman Uralic"/>
                <a:cs typeface="Bookman Uralic"/>
              </a:rPr>
              <a:t>ketentuan</a:t>
            </a:r>
            <a:r>
              <a:rPr sz="1333" b="1" spc="-63" dirty="0">
                <a:latin typeface="Bookman Uralic"/>
                <a:cs typeface="Bookman Uralic"/>
              </a:rPr>
              <a:t> </a:t>
            </a:r>
            <a:r>
              <a:rPr sz="1333" b="1" dirty="0">
                <a:latin typeface="Bookman Uralic"/>
                <a:cs typeface="Bookman Uralic"/>
              </a:rPr>
              <a:t>Peraturan</a:t>
            </a:r>
            <a:r>
              <a:rPr sz="1333" b="1" spc="-50" dirty="0">
                <a:latin typeface="Bookman Uralic"/>
                <a:cs typeface="Bookman Uralic"/>
              </a:rPr>
              <a:t> </a:t>
            </a:r>
            <a:r>
              <a:rPr sz="1333" b="1" spc="-17" dirty="0">
                <a:latin typeface="Bookman Uralic"/>
                <a:cs typeface="Bookman Uralic"/>
              </a:rPr>
              <a:t>Perundang-</a:t>
            </a:r>
            <a:r>
              <a:rPr sz="1333" b="1" dirty="0">
                <a:latin typeface="Bookman Uralic"/>
                <a:cs typeface="Bookman Uralic"/>
              </a:rPr>
              <a:t>undangan;</a:t>
            </a:r>
            <a:r>
              <a:rPr sz="1333" b="1" spc="-47" dirty="0">
                <a:latin typeface="Bookman Uralic"/>
                <a:cs typeface="Bookman Uralic"/>
              </a:rPr>
              <a:t> </a:t>
            </a:r>
            <a:r>
              <a:rPr sz="1333" b="1" spc="-13" dirty="0">
                <a:latin typeface="Bookman Uralic"/>
                <a:cs typeface="Bookman Uralic"/>
              </a:rPr>
              <a:t>atau</a:t>
            </a:r>
            <a:endParaRPr sz="1333">
              <a:latin typeface="Bookman Uralic"/>
              <a:cs typeface="Bookman Uralic"/>
            </a:endParaRPr>
          </a:p>
          <a:p>
            <a:pPr marL="227341" indent="-227341">
              <a:lnSpc>
                <a:spcPts val="1567"/>
              </a:lnSpc>
              <a:buAutoNum type="arabicPeriod" startAt="2"/>
              <a:tabLst>
                <a:tab pos="227341" algn="l"/>
                <a:tab pos="1833972" algn="l"/>
                <a:tab pos="3092181" algn="l"/>
                <a:tab pos="4344040" algn="l"/>
                <a:tab pos="4906255" algn="l"/>
              </a:tabLst>
            </a:pPr>
            <a:r>
              <a:rPr sz="1333" b="1" spc="-7" dirty="0">
                <a:latin typeface="Bookman Uralic"/>
                <a:cs typeface="Bookman Uralic"/>
              </a:rPr>
              <a:t>menindaklanjuti</a:t>
            </a:r>
            <a:r>
              <a:rPr sz="1333" b="1" dirty="0">
                <a:latin typeface="Bookman Uralic"/>
                <a:cs typeface="Bookman Uralic"/>
              </a:rPr>
              <a:t>	</a:t>
            </a:r>
            <a:r>
              <a:rPr sz="1333" b="1" spc="-7" dirty="0">
                <a:latin typeface="Bookman Uralic"/>
                <a:cs typeface="Bookman Uralic"/>
              </a:rPr>
              <a:t>permohonan</a:t>
            </a:r>
            <a:r>
              <a:rPr sz="1333" b="1" dirty="0">
                <a:latin typeface="Bookman Uralic"/>
                <a:cs typeface="Bookman Uralic"/>
              </a:rPr>
              <a:t>	</a:t>
            </a:r>
            <a:r>
              <a:rPr sz="1333" b="1" spc="-7" dirty="0">
                <a:latin typeface="Bookman Uralic"/>
                <a:cs typeface="Bookman Uralic"/>
              </a:rPr>
              <a:t>Harmonisasi</a:t>
            </a:r>
            <a:r>
              <a:rPr sz="1333" b="1" dirty="0">
                <a:latin typeface="Bookman Uralic"/>
                <a:cs typeface="Bookman Uralic"/>
              </a:rPr>
              <a:t>	</a:t>
            </a:r>
            <a:r>
              <a:rPr sz="1333" b="1" spc="-13" dirty="0">
                <a:latin typeface="Bookman Uralic"/>
                <a:cs typeface="Bookman Uralic"/>
              </a:rPr>
              <a:t>pada</a:t>
            </a:r>
            <a:r>
              <a:rPr sz="1333" b="1" dirty="0">
                <a:latin typeface="Bookman Uralic"/>
                <a:cs typeface="Bookman Uralic"/>
              </a:rPr>
              <a:t>	</a:t>
            </a:r>
            <a:r>
              <a:rPr sz="1333" b="1" spc="-7" dirty="0">
                <a:latin typeface="Bookman Uralic"/>
                <a:cs typeface="Bookman Uralic"/>
              </a:rPr>
              <a:t>tahun</a:t>
            </a:r>
            <a:endParaRPr sz="1333">
              <a:latin typeface="Bookman Uralic"/>
              <a:cs typeface="Bookman Uralic"/>
            </a:endParaRPr>
          </a:p>
          <a:p>
            <a:pPr marL="228188">
              <a:lnSpc>
                <a:spcPts val="1587"/>
              </a:lnSpc>
            </a:pPr>
            <a:r>
              <a:rPr sz="1333" b="1" spc="-7" dirty="0">
                <a:latin typeface="Bookman Uralic"/>
                <a:cs typeface="Bookman Uralic"/>
              </a:rPr>
              <a:t>berikutnya.</a:t>
            </a:r>
            <a:endParaRPr sz="1333">
              <a:latin typeface="Bookman Uralic"/>
              <a:cs typeface="Bookman Ural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14219" y="3751580"/>
            <a:ext cx="1320800" cy="413361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</p:spPr>
        <p:txBody>
          <a:bodyPr vert="horz" wrap="square" lIns="0" tIns="43603" rIns="0" bIns="0" rtlCol="0">
            <a:spAutoFit/>
          </a:bodyPr>
          <a:lstStyle/>
          <a:p>
            <a:pPr marL="450449" marR="121926" indent="-323443">
              <a:spcBef>
                <a:spcPts val="343"/>
              </a:spcBef>
            </a:pPr>
            <a:r>
              <a:rPr sz="1200" dirty="0">
                <a:solidFill>
                  <a:srgbClr val="FF0000"/>
                </a:solidFill>
                <a:latin typeface="Carlito"/>
                <a:cs typeface="Carlito"/>
              </a:rPr>
              <a:t>Jika</a:t>
            </a:r>
            <a:r>
              <a:rPr sz="1200" spc="-43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FF0000"/>
                </a:solidFill>
                <a:latin typeface="Carlito"/>
                <a:cs typeface="Carlito"/>
              </a:rPr>
              <a:t>lewat</a:t>
            </a:r>
            <a:r>
              <a:rPr sz="1200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FF0000"/>
                </a:solidFill>
                <a:latin typeface="Carlito"/>
                <a:cs typeface="Carlito"/>
              </a:rPr>
              <a:t>dari</a:t>
            </a:r>
            <a:r>
              <a:rPr sz="1200" spc="-27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200" spc="-17" dirty="0">
                <a:solidFill>
                  <a:srgbClr val="FF0000"/>
                </a:solidFill>
                <a:latin typeface="Carlito"/>
                <a:cs typeface="Carlito"/>
              </a:rPr>
              <a:t>tgl </a:t>
            </a:r>
            <a:r>
              <a:rPr sz="1200" dirty="0">
                <a:solidFill>
                  <a:srgbClr val="FF0000"/>
                </a:solidFill>
                <a:latin typeface="Carlito"/>
                <a:cs typeface="Carlito"/>
              </a:rPr>
              <a:t>15</a:t>
            </a:r>
            <a:r>
              <a:rPr sz="1200" spc="-13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200" spc="-17" dirty="0">
                <a:solidFill>
                  <a:srgbClr val="FF0000"/>
                </a:solidFill>
                <a:latin typeface="Carlito"/>
                <a:cs typeface="Carlito"/>
              </a:rPr>
              <a:t>Des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4647" y="1738207"/>
            <a:ext cx="3021753" cy="0"/>
          </a:xfrm>
          <a:custGeom>
            <a:avLst/>
            <a:gdLst/>
            <a:ahLst/>
            <a:cxnLst/>
            <a:rect l="l" t="t" r="r" b="b"/>
            <a:pathLst>
              <a:path w="4532630">
                <a:moveTo>
                  <a:pt x="0" y="0"/>
                </a:moveTo>
                <a:lnTo>
                  <a:pt x="453263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6138333"/>
            <a:ext cx="12192000" cy="719667"/>
          </a:xfrm>
          <a:custGeom>
            <a:avLst/>
            <a:gdLst/>
            <a:ahLst/>
            <a:cxnLst/>
            <a:rect l="l" t="t" r="r" b="b"/>
            <a:pathLst>
              <a:path w="18288000" h="1079500">
                <a:moveTo>
                  <a:pt x="18288000" y="0"/>
                </a:moveTo>
                <a:lnTo>
                  <a:pt x="0" y="0"/>
                </a:lnTo>
                <a:lnTo>
                  <a:pt x="0" y="1079500"/>
                </a:lnTo>
                <a:lnTo>
                  <a:pt x="18288000" y="10795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1173480"/>
            <a:ext cx="12192000" cy="143933"/>
          </a:xfrm>
          <a:custGeom>
            <a:avLst/>
            <a:gdLst/>
            <a:ahLst/>
            <a:cxnLst/>
            <a:rect l="l" t="t" r="r" b="b"/>
            <a:pathLst>
              <a:path w="18288000" h="215900">
                <a:moveTo>
                  <a:pt x="18288000" y="0"/>
                </a:moveTo>
                <a:lnTo>
                  <a:pt x="0" y="0"/>
                </a:lnTo>
                <a:lnTo>
                  <a:pt x="0" y="215900"/>
                </a:lnTo>
                <a:lnTo>
                  <a:pt x="18288000" y="2159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800" y="-471370"/>
            <a:ext cx="7010400" cy="2313283"/>
          </a:xfrm>
          <a:prstGeom prst="rect">
            <a:avLst/>
          </a:prstGeom>
        </p:spPr>
        <p:txBody>
          <a:bodyPr vert="horz" wrap="square" lIns="0" tIns="949791" rIns="0" bIns="0" rtlCol="0" anchor="ctr">
            <a:spAutoFit/>
          </a:bodyPr>
          <a:lstStyle/>
          <a:p>
            <a:pPr marL="1725170">
              <a:lnSpc>
                <a:spcPct val="100000"/>
              </a:lnSpc>
              <a:spcBef>
                <a:spcPts val="67"/>
              </a:spcBef>
            </a:pPr>
            <a:r>
              <a:rPr spc="-47" dirty="0"/>
              <a:t>PERSYARATAN</a:t>
            </a:r>
            <a:r>
              <a:rPr spc="-53" dirty="0"/>
              <a:t> </a:t>
            </a:r>
            <a:r>
              <a:rPr spc="-7" dirty="0"/>
              <a:t>HARMONISASI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245909" y="2001309"/>
            <a:ext cx="467783" cy="3922183"/>
            <a:chOff x="4868862" y="3001962"/>
            <a:chExt cx="701675" cy="5883275"/>
          </a:xfrm>
        </p:grpSpPr>
        <p:sp>
          <p:nvSpPr>
            <p:cNvPr id="7" name="object 7"/>
            <p:cNvSpPr/>
            <p:nvPr/>
          </p:nvSpPr>
          <p:spPr>
            <a:xfrm>
              <a:off x="4876800" y="3009900"/>
              <a:ext cx="685800" cy="5867400"/>
            </a:xfrm>
            <a:custGeom>
              <a:avLst/>
              <a:gdLst/>
              <a:ahLst/>
              <a:cxnLst/>
              <a:rect l="l" t="t" r="r" b="b"/>
              <a:pathLst>
                <a:path w="685800" h="5867400">
                  <a:moveTo>
                    <a:pt x="685800" y="0"/>
                  </a:moveTo>
                  <a:lnTo>
                    <a:pt x="0" y="0"/>
                  </a:lnTo>
                  <a:lnTo>
                    <a:pt x="0" y="5867400"/>
                  </a:lnTo>
                  <a:lnTo>
                    <a:pt x="685800" y="58674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8" name="object 8"/>
            <p:cNvSpPr/>
            <p:nvPr/>
          </p:nvSpPr>
          <p:spPr>
            <a:xfrm>
              <a:off x="4876800" y="3009900"/>
              <a:ext cx="685800" cy="5867400"/>
            </a:xfrm>
            <a:custGeom>
              <a:avLst/>
              <a:gdLst/>
              <a:ahLst/>
              <a:cxnLst/>
              <a:rect l="l" t="t" r="r" b="b"/>
              <a:pathLst>
                <a:path w="685800" h="5867400">
                  <a:moveTo>
                    <a:pt x="0" y="5867400"/>
                  </a:moveTo>
                  <a:lnTo>
                    <a:pt x="685800" y="5867400"/>
                  </a:lnTo>
                  <a:lnTo>
                    <a:pt x="685800" y="0"/>
                  </a:lnTo>
                  <a:lnTo>
                    <a:pt x="0" y="0"/>
                  </a:lnTo>
                  <a:lnTo>
                    <a:pt x="0" y="5867400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28153" y="2389886"/>
            <a:ext cx="105410" cy="111654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indent="1693" algn="just">
              <a:spcBef>
                <a:spcPts val="67"/>
              </a:spcBef>
            </a:pPr>
            <a:r>
              <a:rPr sz="1200" spc="-33" dirty="0">
                <a:solidFill>
                  <a:srgbClr val="FFFFFF"/>
                </a:solidFill>
                <a:latin typeface="Carlito"/>
                <a:cs typeface="Carlito"/>
              </a:rPr>
              <a:t>B E R K A 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06140" y="3670088"/>
            <a:ext cx="147319" cy="185520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indent="25401" algn="just">
              <a:spcBef>
                <a:spcPts val="67"/>
              </a:spcBef>
            </a:pPr>
            <a:r>
              <a:rPr sz="1200" spc="-33" dirty="0">
                <a:solidFill>
                  <a:srgbClr val="FFFFFF"/>
                </a:solidFill>
                <a:latin typeface="Carlito"/>
                <a:cs typeface="Carlito"/>
              </a:rPr>
              <a:t>P E R M O H O N A N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0" y="1727200"/>
            <a:ext cx="7112000" cy="1646177"/>
          </a:xfrm>
          <a:prstGeom prst="rect">
            <a:avLst/>
          </a:prstGeom>
          <a:solidFill>
            <a:srgbClr val="92D050"/>
          </a:solidFill>
          <a:ln w="15875">
            <a:solidFill>
              <a:srgbClr val="5F3403"/>
            </a:solidFill>
          </a:ln>
        </p:spPr>
        <p:txBody>
          <a:bodyPr vert="horz" wrap="square" lIns="0" tIns="7197" rIns="0" bIns="0" rtlCol="0">
            <a:spAutoFit/>
          </a:bodyPr>
          <a:lstStyle/>
          <a:p>
            <a:pPr marL="61386">
              <a:lnSpc>
                <a:spcPts val="1433"/>
              </a:lnSpc>
              <a:spcBef>
                <a:spcPts val="57"/>
              </a:spcBef>
            </a:pPr>
            <a:r>
              <a:rPr sz="1200" dirty="0">
                <a:latin typeface="Bookman Uralic"/>
                <a:cs typeface="Bookman Uralic"/>
              </a:rPr>
              <a:t>Ranperda</a:t>
            </a:r>
            <a:r>
              <a:rPr sz="1200" spc="-27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yang</a:t>
            </a:r>
            <a:r>
              <a:rPr sz="1200" spc="-10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berasal</a:t>
            </a:r>
            <a:r>
              <a:rPr sz="1200" spc="-40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dari</a:t>
            </a:r>
            <a:r>
              <a:rPr sz="1200" spc="67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Pemerintah</a:t>
            </a:r>
            <a:r>
              <a:rPr sz="1200" spc="73" dirty="0">
                <a:latin typeface="Bookman Uralic"/>
                <a:cs typeface="Bookman Uralic"/>
              </a:rPr>
              <a:t> </a:t>
            </a:r>
            <a:r>
              <a:rPr sz="1200" spc="-7" dirty="0">
                <a:latin typeface="Bookman Uralic"/>
                <a:cs typeface="Bookman Uralic"/>
              </a:rPr>
              <a:t>Daerah</a:t>
            </a:r>
            <a:endParaRPr sz="1200">
              <a:latin typeface="Bookman Uralic"/>
              <a:cs typeface="Bookman Uralic"/>
            </a:endParaRPr>
          </a:p>
          <a:p>
            <a:pPr marL="298465" indent="-237079">
              <a:lnSpc>
                <a:spcPts val="1433"/>
              </a:lnSpc>
              <a:buAutoNum type="arabicPeriod"/>
              <a:tabLst>
                <a:tab pos="298465" algn="l"/>
              </a:tabLst>
            </a:pPr>
            <a:r>
              <a:rPr sz="1200" dirty="0">
                <a:latin typeface="Bookman Uralic"/>
                <a:cs typeface="Bookman Uralic"/>
              </a:rPr>
              <a:t>Naskah</a:t>
            </a:r>
            <a:r>
              <a:rPr sz="1200" spc="30" dirty="0">
                <a:latin typeface="Bookman Uralic"/>
                <a:cs typeface="Bookman Uralic"/>
              </a:rPr>
              <a:t> </a:t>
            </a:r>
            <a:r>
              <a:rPr sz="1200" spc="-7" dirty="0">
                <a:latin typeface="Bookman Uralic"/>
                <a:cs typeface="Bookman Uralic"/>
              </a:rPr>
              <a:t>Akademik</a:t>
            </a:r>
            <a:r>
              <a:rPr sz="1200" spc="-90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atau</a:t>
            </a:r>
            <a:r>
              <a:rPr sz="1200" spc="43" dirty="0">
                <a:latin typeface="Bookman Uralic"/>
                <a:cs typeface="Bookman Uralic"/>
              </a:rPr>
              <a:t> </a:t>
            </a:r>
            <a:r>
              <a:rPr sz="1200" spc="-7" dirty="0">
                <a:latin typeface="Bookman Uralic"/>
                <a:cs typeface="Bookman Uralic"/>
              </a:rPr>
              <a:t>penjelasan/keterangan;</a:t>
            </a:r>
            <a:endParaRPr sz="1200">
              <a:latin typeface="Bookman Uralic"/>
              <a:cs typeface="Bookman Uralic"/>
            </a:endParaRPr>
          </a:p>
          <a:p>
            <a:pPr marL="298465" indent="-237079">
              <a:buAutoNum type="arabicPeriod"/>
              <a:tabLst>
                <a:tab pos="298465" algn="l"/>
              </a:tabLst>
            </a:pPr>
            <a:r>
              <a:rPr sz="1200" dirty="0">
                <a:latin typeface="Bookman Uralic"/>
                <a:cs typeface="Bookman Uralic"/>
              </a:rPr>
              <a:t>Keputusan</a:t>
            </a:r>
            <a:r>
              <a:rPr sz="1200" spc="-50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Kepala</a:t>
            </a:r>
            <a:r>
              <a:rPr sz="1200" spc="-53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Daerah</a:t>
            </a:r>
            <a:r>
              <a:rPr sz="1200" spc="-60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tentang</a:t>
            </a:r>
            <a:r>
              <a:rPr sz="1200" spc="-27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Tim</a:t>
            </a:r>
            <a:r>
              <a:rPr sz="1200" spc="-50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Penyusun</a:t>
            </a:r>
            <a:r>
              <a:rPr sz="1200" spc="-60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Rancangan</a:t>
            </a:r>
            <a:r>
              <a:rPr sz="1200" spc="-27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Peraturan</a:t>
            </a:r>
            <a:r>
              <a:rPr sz="1200" spc="-57" dirty="0">
                <a:latin typeface="Bookman Uralic"/>
                <a:cs typeface="Bookman Uralic"/>
              </a:rPr>
              <a:t> </a:t>
            </a:r>
            <a:r>
              <a:rPr sz="1200" spc="-7" dirty="0">
                <a:latin typeface="Bookman Uralic"/>
                <a:cs typeface="Bookman Uralic"/>
              </a:rPr>
              <a:t>Daerah;</a:t>
            </a:r>
            <a:endParaRPr sz="1200">
              <a:latin typeface="Bookman Uralic"/>
              <a:cs typeface="Bookman Uralic"/>
            </a:endParaRPr>
          </a:p>
          <a:p>
            <a:pPr marL="298465" indent="-237079">
              <a:buAutoNum type="arabicPeriod"/>
              <a:tabLst>
                <a:tab pos="298465" algn="l"/>
              </a:tabLst>
            </a:pPr>
            <a:r>
              <a:rPr sz="1200" dirty="0">
                <a:latin typeface="Bookman Uralic"/>
                <a:cs typeface="Bookman Uralic"/>
              </a:rPr>
              <a:t>Raperda</a:t>
            </a:r>
            <a:r>
              <a:rPr sz="1200" spc="-47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yang</a:t>
            </a:r>
            <a:r>
              <a:rPr sz="1200" spc="-20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telah</a:t>
            </a:r>
            <a:r>
              <a:rPr sz="1200" spc="-27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mendapatkan</a:t>
            </a:r>
            <a:r>
              <a:rPr sz="1200" spc="-27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paraf</a:t>
            </a:r>
            <a:r>
              <a:rPr sz="1200" spc="-37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persetujuan</a:t>
            </a:r>
            <a:r>
              <a:rPr sz="1200" spc="-50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dari</a:t>
            </a:r>
            <a:r>
              <a:rPr sz="1200" spc="-33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Kepala</a:t>
            </a:r>
            <a:r>
              <a:rPr sz="1200" spc="-40" dirty="0">
                <a:latin typeface="Bookman Uralic"/>
                <a:cs typeface="Bookman Uralic"/>
              </a:rPr>
              <a:t> </a:t>
            </a:r>
            <a:r>
              <a:rPr sz="1200" spc="-7" dirty="0">
                <a:latin typeface="Bookman Uralic"/>
                <a:cs typeface="Bookman Uralic"/>
              </a:rPr>
              <a:t>Daerah;</a:t>
            </a:r>
            <a:endParaRPr sz="1200">
              <a:latin typeface="Bookman Uralic"/>
              <a:cs typeface="Bookman Uralic"/>
            </a:endParaRPr>
          </a:p>
          <a:p>
            <a:pPr marL="298465" marR="54189" indent="-237502">
              <a:lnSpc>
                <a:spcPts val="1427"/>
              </a:lnSpc>
              <a:spcBef>
                <a:spcPts val="73"/>
              </a:spcBef>
              <a:buAutoNum type="arabicPeriod"/>
              <a:tabLst>
                <a:tab pos="298465" algn="l"/>
              </a:tabLst>
            </a:pPr>
            <a:r>
              <a:rPr sz="1200" dirty="0">
                <a:latin typeface="Bookman Uralic"/>
                <a:cs typeface="Bookman Uralic"/>
              </a:rPr>
              <a:t>Keputusan</a:t>
            </a:r>
            <a:r>
              <a:rPr sz="1200" spc="33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DPRD</a:t>
            </a:r>
            <a:r>
              <a:rPr sz="1200" spc="27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tentang</a:t>
            </a:r>
            <a:r>
              <a:rPr sz="1200" spc="47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program</a:t>
            </a:r>
            <a:r>
              <a:rPr sz="1200" spc="33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pembentukan</a:t>
            </a:r>
            <a:r>
              <a:rPr sz="1200" spc="33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peraturan</a:t>
            </a:r>
            <a:r>
              <a:rPr sz="1200" spc="37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daerah,</a:t>
            </a:r>
            <a:r>
              <a:rPr sz="1200" spc="40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yang</a:t>
            </a:r>
            <a:r>
              <a:rPr sz="1200" spc="47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memuat</a:t>
            </a:r>
            <a:r>
              <a:rPr sz="1200" spc="40" dirty="0">
                <a:latin typeface="Bookman Uralic"/>
                <a:cs typeface="Bookman Uralic"/>
              </a:rPr>
              <a:t> </a:t>
            </a:r>
            <a:r>
              <a:rPr sz="1200" spc="-7" dirty="0">
                <a:latin typeface="Bookman Uralic"/>
                <a:cs typeface="Bookman Uralic"/>
              </a:rPr>
              <a:t>daftar </a:t>
            </a:r>
            <a:r>
              <a:rPr sz="1200" dirty="0">
                <a:latin typeface="Bookman Uralic"/>
                <a:cs typeface="Bookman Uralic"/>
              </a:rPr>
              <a:t>Raperda</a:t>
            </a:r>
            <a:r>
              <a:rPr sz="1200" spc="-50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dalam</a:t>
            </a:r>
            <a:r>
              <a:rPr sz="1200" spc="-20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propemperda.;</a:t>
            </a:r>
            <a:r>
              <a:rPr sz="1200" spc="-60" dirty="0">
                <a:latin typeface="Bookman Uralic"/>
                <a:cs typeface="Bookman Uralic"/>
              </a:rPr>
              <a:t> </a:t>
            </a:r>
            <a:r>
              <a:rPr sz="1200" spc="-17" dirty="0">
                <a:latin typeface="Bookman Uralic"/>
                <a:cs typeface="Bookman Uralic"/>
              </a:rPr>
              <a:t>dan</a:t>
            </a:r>
            <a:endParaRPr sz="1200">
              <a:latin typeface="Bookman Uralic"/>
              <a:cs typeface="Bookman Uralic"/>
            </a:endParaRPr>
          </a:p>
          <a:p>
            <a:pPr marL="298465" marR="53343" indent="-237502">
              <a:lnSpc>
                <a:spcPts val="1440"/>
              </a:lnSpc>
              <a:spcBef>
                <a:spcPts val="17"/>
              </a:spcBef>
              <a:buAutoNum type="arabicPeriod"/>
              <a:tabLst>
                <a:tab pos="298465" algn="l"/>
                <a:tab pos="1260326" algn="l"/>
                <a:tab pos="1980029" algn="l"/>
                <a:tab pos="2512186" algn="l"/>
                <a:tab pos="3612907" algn="l"/>
                <a:tab pos="4827088" algn="l"/>
                <a:tab pos="5626805" algn="l"/>
                <a:tab pos="5945167" algn="l"/>
                <a:tab pos="6426098" algn="l"/>
              </a:tabLst>
            </a:pPr>
            <a:r>
              <a:rPr sz="1200" spc="-7" dirty="0">
                <a:latin typeface="Bookman Uralic"/>
                <a:cs typeface="Bookman Uralic"/>
              </a:rPr>
              <a:t>Instrumen</a:t>
            </a:r>
            <a:r>
              <a:rPr sz="1200" dirty="0">
                <a:latin typeface="Bookman Uralic"/>
                <a:cs typeface="Bookman Uralic"/>
              </a:rPr>
              <a:t>	</a:t>
            </a:r>
            <a:r>
              <a:rPr sz="1200" spc="-7" dirty="0">
                <a:latin typeface="Bookman Uralic"/>
                <a:cs typeface="Bookman Uralic"/>
              </a:rPr>
              <a:t>hukum</a:t>
            </a:r>
            <a:r>
              <a:rPr sz="1200" dirty="0">
                <a:latin typeface="Bookman Uralic"/>
                <a:cs typeface="Bookman Uralic"/>
              </a:rPr>
              <a:t>	</a:t>
            </a:r>
            <a:r>
              <a:rPr sz="1200" spc="-13" dirty="0">
                <a:latin typeface="Bookman Uralic"/>
                <a:cs typeface="Bookman Uralic"/>
              </a:rPr>
              <a:t>yang</a:t>
            </a:r>
            <a:r>
              <a:rPr sz="1200" dirty="0">
                <a:latin typeface="Bookman Uralic"/>
                <a:cs typeface="Bookman Uralic"/>
              </a:rPr>
              <a:t>	</a:t>
            </a:r>
            <a:r>
              <a:rPr sz="1200" spc="-7" dirty="0">
                <a:latin typeface="Bookman Uralic"/>
                <a:cs typeface="Bookman Uralic"/>
              </a:rPr>
              <a:t>menyatakan</a:t>
            </a:r>
            <a:r>
              <a:rPr sz="1200" dirty="0">
                <a:latin typeface="Bookman Uralic"/>
                <a:cs typeface="Bookman Uralic"/>
              </a:rPr>
              <a:t>	</a:t>
            </a:r>
            <a:r>
              <a:rPr sz="1200" spc="-7" dirty="0">
                <a:latin typeface="Bookman Uralic"/>
                <a:cs typeface="Bookman Uralic"/>
              </a:rPr>
              <a:t>pembentukan</a:t>
            </a:r>
            <a:r>
              <a:rPr sz="1200" dirty="0">
                <a:latin typeface="Bookman Uralic"/>
                <a:cs typeface="Bookman Uralic"/>
              </a:rPr>
              <a:t>	</a:t>
            </a:r>
            <a:r>
              <a:rPr sz="1200" spc="-7" dirty="0">
                <a:latin typeface="Bookman Uralic"/>
                <a:cs typeface="Bookman Uralic"/>
              </a:rPr>
              <a:t>Raperda</a:t>
            </a:r>
            <a:r>
              <a:rPr sz="1200" dirty="0">
                <a:latin typeface="Bookman Uralic"/>
                <a:cs typeface="Bookman Uralic"/>
              </a:rPr>
              <a:t>	</a:t>
            </a:r>
            <a:r>
              <a:rPr sz="1200" spc="-17" dirty="0">
                <a:latin typeface="Bookman Uralic"/>
                <a:cs typeface="Bookman Uralic"/>
              </a:rPr>
              <a:t>di</a:t>
            </a:r>
            <a:r>
              <a:rPr sz="1200" dirty="0">
                <a:latin typeface="Bookman Uralic"/>
                <a:cs typeface="Bookman Uralic"/>
              </a:rPr>
              <a:t>	</a:t>
            </a:r>
            <a:r>
              <a:rPr sz="1200" spc="-13" dirty="0">
                <a:latin typeface="Bookman Uralic"/>
                <a:cs typeface="Bookman Uralic"/>
              </a:rPr>
              <a:t>luar</a:t>
            </a:r>
            <a:r>
              <a:rPr sz="1200" dirty="0">
                <a:latin typeface="Bookman Uralic"/>
                <a:cs typeface="Bookman Uralic"/>
              </a:rPr>
              <a:t>	</a:t>
            </a:r>
            <a:r>
              <a:rPr sz="1200" spc="-7" dirty="0">
                <a:latin typeface="Bookman Uralic"/>
                <a:cs typeface="Bookman Uralic"/>
              </a:rPr>
              <a:t>program </a:t>
            </a:r>
            <a:r>
              <a:rPr sz="1200" dirty="0">
                <a:latin typeface="Bookman Uralic"/>
                <a:cs typeface="Bookman Uralic"/>
              </a:rPr>
              <a:t>pembentukan</a:t>
            </a:r>
            <a:r>
              <a:rPr sz="1200" spc="-50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peraturan</a:t>
            </a:r>
            <a:r>
              <a:rPr sz="1200" spc="-53" dirty="0">
                <a:latin typeface="Bookman Uralic"/>
                <a:cs typeface="Bookman Uralic"/>
              </a:rPr>
              <a:t> </a:t>
            </a:r>
            <a:r>
              <a:rPr sz="1200" spc="-7" dirty="0">
                <a:latin typeface="Bookman Uralic"/>
                <a:cs typeface="Bookman Uralic"/>
              </a:rPr>
              <a:t>daerah.</a:t>
            </a:r>
            <a:endParaRPr sz="1200">
              <a:latin typeface="Bookman Uralic"/>
              <a:cs typeface="Bookman Uralic"/>
            </a:endParaRPr>
          </a:p>
          <a:p>
            <a:pPr marL="61386">
              <a:lnSpc>
                <a:spcPts val="1380"/>
              </a:lnSpc>
            </a:pPr>
            <a:r>
              <a:rPr sz="1200" dirty="0">
                <a:latin typeface="Bookman Uralic"/>
                <a:cs typeface="Bookman Uralic"/>
              </a:rPr>
              <a:t>(SOP</a:t>
            </a:r>
            <a:r>
              <a:rPr sz="1200" spc="-23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PPE.1259.PP.02</a:t>
            </a:r>
            <a:r>
              <a:rPr sz="1200" spc="-60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Tahun</a:t>
            </a:r>
            <a:r>
              <a:rPr sz="1200" spc="-7" dirty="0">
                <a:latin typeface="Bookman Uralic"/>
                <a:cs typeface="Bookman Uralic"/>
              </a:rPr>
              <a:t> 2024)</a:t>
            </a:r>
            <a:endParaRPr sz="1200">
              <a:latin typeface="Bookman Uralic"/>
              <a:cs typeface="Bookman Uralic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125" y="2499753"/>
            <a:ext cx="2373111" cy="248678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2191999" cy="109213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216400" y="3664373"/>
            <a:ext cx="7112000" cy="1196054"/>
          </a:xfrm>
          <a:prstGeom prst="rect">
            <a:avLst/>
          </a:prstGeom>
          <a:solidFill>
            <a:srgbClr val="FFC000"/>
          </a:solidFill>
          <a:ln w="15875">
            <a:solidFill>
              <a:srgbClr val="5F3403"/>
            </a:solidFill>
          </a:ln>
        </p:spPr>
        <p:txBody>
          <a:bodyPr vert="horz" wrap="square" lIns="0" tIns="102447" rIns="0" bIns="0" rtlCol="0">
            <a:spAutoFit/>
          </a:bodyPr>
          <a:lstStyle/>
          <a:p>
            <a:pPr marL="61386">
              <a:lnSpc>
                <a:spcPts val="1433"/>
              </a:lnSpc>
              <a:spcBef>
                <a:spcPts val="807"/>
              </a:spcBef>
            </a:pPr>
            <a:r>
              <a:rPr sz="1200" dirty="0">
                <a:latin typeface="Bookman Uralic"/>
                <a:cs typeface="Bookman Uralic"/>
              </a:rPr>
              <a:t>Ranperda</a:t>
            </a:r>
            <a:r>
              <a:rPr sz="1200" spc="-33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yang</a:t>
            </a:r>
            <a:r>
              <a:rPr sz="1200" spc="-17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berasal</a:t>
            </a:r>
            <a:r>
              <a:rPr sz="1200" spc="-43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dari</a:t>
            </a:r>
            <a:r>
              <a:rPr sz="1200" spc="60" dirty="0">
                <a:latin typeface="Bookman Uralic"/>
                <a:cs typeface="Bookman Uralic"/>
              </a:rPr>
              <a:t> </a:t>
            </a:r>
            <a:r>
              <a:rPr sz="1200" spc="-13" dirty="0">
                <a:latin typeface="Bookman Uralic"/>
                <a:cs typeface="Bookman Uralic"/>
              </a:rPr>
              <a:t>DPRD</a:t>
            </a:r>
            <a:endParaRPr sz="1200">
              <a:latin typeface="Bookman Uralic"/>
              <a:cs typeface="Bookman Uralic"/>
            </a:endParaRPr>
          </a:p>
          <a:p>
            <a:pPr marL="289998" indent="-228611">
              <a:lnSpc>
                <a:spcPts val="1433"/>
              </a:lnSpc>
              <a:buAutoNum type="arabicPeriod"/>
              <a:tabLst>
                <a:tab pos="289998" algn="l"/>
              </a:tabLst>
            </a:pPr>
            <a:r>
              <a:rPr sz="1200" dirty="0">
                <a:latin typeface="Bookman Uralic"/>
                <a:cs typeface="Bookman Uralic"/>
              </a:rPr>
              <a:t>Naskah</a:t>
            </a:r>
            <a:r>
              <a:rPr sz="1200" spc="-27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Akademik</a:t>
            </a:r>
            <a:r>
              <a:rPr sz="1200" spc="-70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atau</a:t>
            </a:r>
            <a:r>
              <a:rPr sz="1200" spc="-27" dirty="0">
                <a:latin typeface="Bookman Uralic"/>
                <a:cs typeface="Bookman Uralic"/>
              </a:rPr>
              <a:t> </a:t>
            </a:r>
            <a:r>
              <a:rPr sz="1200" spc="-7" dirty="0">
                <a:latin typeface="Bookman Uralic"/>
                <a:cs typeface="Bookman Uralic"/>
              </a:rPr>
              <a:t>penjelasan/keterangan;</a:t>
            </a:r>
            <a:endParaRPr sz="1200">
              <a:latin typeface="Bookman Uralic"/>
              <a:cs typeface="Bookman Uralic"/>
            </a:endParaRPr>
          </a:p>
          <a:p>
            <a:pPr marL="289998" indent="-228611">
              <a:buAutoNum type="arabicPeriod"/>
              <a:tabLst>
                <a:tab pos="289998" algn="l"/>
              </a:tabLst>
            </a:pPr>
            <a:r>
              <a:rPr sz="1200" dirty="0">
                <a:latin typeface="Bookman Uralic"/>
                <a:cs typeface="Bookman Uralic"/>
              </a:rPr>
              <a:t>Raperda</a:t>
            </a:r>
            <a:r>
              <a:rPr sz="1200" spc="-50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yang</a:t>
            </a:r>
            <a:r>
              <a:rPr sz="1200" spc="-20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telah</a:t>
            </a:r>
            <a:r>
              <a:rPr sz="1200" spc="-37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mendapatkan</a:t>
            </a:r>
            <a:r>
              <a:rPr sz="1200" spc="-30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paraf</a:t>
            </a:r>
            <a:r>
              <a:rPr sz="1200" spc="-37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persetujuan</a:t>
            </a:r>
            <a:r>
              <a:rPr sz="1200" spc="-53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ketua</a:t>
            </a:r>
            <a:r>
              <a:rPr sz="1200" spc="-30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DPRD;</a:t>
            </a:r>
            <a:r>
              <a:rPr sz="1200" spc="-47" dirty="0">
                <a:latin typeface="Bookman Uralic"/>
                <a:cs typeface="Bookman Uralic"/>
              </a:rPr>
              <a:t> </a:t>
            </a:r>
            <a:r>
              <a:rPr sz="1200" spc="-17" dirty="0">
                <a:latin typeface="Bookman Uralic"/>
                <a:cs typeface="Bookman Uralic"/>
              </a:rPr>
              <a:t>dan</a:t>
            </a:r>
            <a:endParaRPr sz="1200">
              <a:latin typeface="Bookman Uralic"/>
              <a:cs typeface="Bookman Uralic"/>
            </a:endParaRPr>
          </a:p>
          <a:p>
            <a:pPr marL="289998" marR="53766" indent="-229035">
              <a:spcBef>
                <a:spcPts val="13"/>
              </a:spcBef>
              <a:buAutoNum type="arabicPeriod"/>
              <a:tabLst>
                <a:tab pos="289998" algn="l"/>
                <a:tab pos="804797" algn="l"/>
                <a:tab pos="1720936" algn="l"/>
                <a:tab pos="2267910" algn="l"/>
                <a:tab pos="2691687" algn="l"/>
                <a:tab pos="3509609" algn="l"/>
                <a:tab pos="4234392" algn="l"/>
                <a:tab pos="5367712" algn="l"/>
                <a:tab pos="6304172" algn="l"/>
              </a:tabLst>
            </a:pPr>
            <a:r>
              <a:rPr sz="1200" spc="-7" dirty="0">
                <a:latin typeface="Bookman Uralic"/>
                <a:cs typeface="Bookman Uralic"/>
              </a:rPr>
              <a:t>Surat</a:t>
            </a:r>
            <a:r>
              <a:rPr sz="1200" dirty="0">
                <a:latin typeface="Bookman Uralic"/>
                <a:cs typeface="Bookman Uralic"/>
              </a:rPr>
              <a:t>	</a:t>
            </a:r>
            <a:r>
              <a:rPr sz="1200" spc="-7" dirty="0">
                <a:latin typeface="Bookman Uralic"/>
                <a:cs typeface="Bookman Uralic"/>
              </a:rPr>
              <a:t>Keputusan</a:t>
            </a:r>
            <a:r>
              <a:rPr sz="1200" dirty="0">
                <a:latin typeface="Bookman Uralic"/>
                <a:cs typeface="Bookman Uralic"/>
              </a:rPr>
              <a:t>	</a:t>
            </a:r>
            <a:r>
              <a:rPr sz="1200" spc="-13" dirty="0">
                <a:latin typeface="Bookman Uralic"/>
                <a:cs typeface="Bookman Uralic"/>
              </a:rPr>
              <a:t>DPRD</a:t>
            </a:r>
            <a:r>
              <a:rPr sz="1200" dirty="0">
                <a:latin typeface="Bookman Uralic"/>
                <a:cs typeface="Bookman Uralic"/>
              </a:rPr>
              <a:t>	</a:t>
            </a:r>
            <a:r>
              <a:rPr sz="1200" spc="-13" dirty="0">
                <a:latin typeface="Bookman Uralic"/>
                <a:cs typeface="Bookman Uralic"/>
              </a:rPr>
              <a:t>Prov</a:t>
            </a:r>
            <a:r>
              <a:rPr sz="1200" dirty="0">
                <a:latin typeface="Bookman Uralic"/>
                <a:cs typeface="Bookman Uralic"/>
              </a:rPr>
              <a:t>	</a:t>
            </a:r>
            <a:r>
              <a:rPr sz="1200" spc="-7" dirty="0">
                <a:latin typeface="Bookman Uralic"/>
                <a:cs typeface="Bookman Uralic"/>
              </a:rPr>
              <a:t>mengenai</a:t>
            </a:r>
            <a:r>
              <a:rPr sz="1200" dirty="0">
                <a:latin typeface="Bookman Uralic"/>
                <a:cs typeface="Bookman Uralic"/>
              </a:rPr>
              <a:t>	</a:t>
            </a:r>
            <a:r>
              <a:rPr sz="1200" spc="-7" dirty="0">
                <a:latin typeface="Bookman Uralic"/>
                <a:cs typeface="Bookman Uralic"/>
              </a:rPr>
              <a:t>program</a:t>
            </a:r>
            <a:r>
              <a:rPr sz="1200" dirty="0">
                <a:latin typeface="Bookman Uralic"/>
                <a:cs typeface="Bookman Uralic"/>
              </a:rPr>
              <a:t>	</a:t>
            </a:r>
            <a:r>
              <a:rPr sz="1200" spc="-7" dirty="0">
                <a:latin typeface="Bookman Uralic"/>
                <a:cs typeface="Bookman Uralic"/>
              </a:rPr>
              <a:t>pembentukan</a:t>
            </a:r>
            <a:r>
              <a:rPr sz="1200" dirty="0">
                <a:latin typeface="Bookman Uralic"/>
                <a:cs typeface="Bookman Uralic"/>
              </a:rPr>
              <a:t>	</a:t>
            </a:r>
            <a:r>
              <a:rPr sz="1200" spc="-7" dirty="0">
                <a:latin typeface="Bookman Uralic"/>
                <a:cs typeface="Bookman Uralic"/>
              </a:rPr>
              <a:t>Rancangan</a:t>
            </a:r>
            <a:r>
              <a:rPr sz="1200" dirty="0">
                <a:latin typeface="Bookman Uralic"/>
                <a:cs typeface="Bookman Uralic"/>
              </a:rPr>
              <a:t>	</a:t>
            </a:r>
            <a:r>
              <a:rPr sz="1200" spc="-7" dirty="0">
                <a:latin typeface="Bookman Uralic"/>
                <a:cs typeface="Bookman Uralic"/>
              </a:rPr>
              <a:t>peraturan </a:t>
            </a:r>
            <a:r>
              <a:rPr sz="1200" dirty="0">
                <a:latin typeface="Bookman Uralic"/>
                <a:cs typeface="Bookman Uralic"/>
              </a:rPr>
              <a:t>daerah,</a:t>
            </a:r>
            <a:r>
              <a:rPr sz="1200" spc="-40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yang</a:t>
            </a:r>
            <a:r>
              <a:rPr sz="1200" spc="-20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memuat</a:t>
            </a:r>
            <a:r>
              <a:rPr sz="1200" spc="-53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daftar</a:t>
            </a:r>
            <a:r>
              <a:rPr sz="1200" spc="-27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Raperda</a:t>
            </a:r>
            <a:r>
              <a:rPr sz="1200" spc="-40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dalam</a:t>
            </a:r>
            <a:r>
              <a:rPr sz="1200" spc="-40" dirty="0">
                <a:latin typeface="Bookman Uralic"/>
                <a:cs typeface="Bookman Uralic"/>
              </a:rPr>
              <a:t> </a:t>
            </a:r>
            <a:r>
              <a:rPr sz="1200" spc="-7" dirty="0">
                <a:latin typeface="Bookman Uralic"/>
                <a:cs typeface="Bookman Uralic"/>
              </a:rPr>
              <a:t>propemperda.</a:t>
            </a:r>
            <a:endParaRPr sz="1200">
              <a:latin typeface="Bookman Uralic"/>
              <a:cs typeface="Bookman Uralic"/>
            </a:endParaRPr>
          </a:p>
          <a:p>
            <a:pPr marL="61386">
              <a:lnSpc>
                <a:spcPts val="1427"/>
              </a:lnSpc>
            </a:pPr>
            <a:r>
              <a:rPr sz="1200" dirty="0">
                <a:latin typeface="Bookman Uralic"/>
                <a:cs typeface="Bookman Uralic"/>
              </a:rPr>
              <a:t>(SOP</a:t>
            </a:r>
            <a:r>
              <a:rPr sz="1200" spc="-27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PPE.1259.PP.02</a:t>
            </a:r>
            <a:r>
              <a:rPr sz="1200" spc="-63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Tahun</a:t>
            </a:r>
            <a:r>
              <a:rPr sz="1200" spc="-13" dirty="0">
                <a:latin typeface="Bookman Uralic"/>
                <a:cs typeface="Bookman Uralic"/>
              </a:rPr>
              <a:t> </a:t>
            </a:r>
            <a:r>
              <a:rPr sz="1200" spc="-7" dirty="0">
                <a:latin typeface="Bookman Uralic"/>
                <a:cs typeface="Bookman Uralic"/>
              </a:rPr>
              <a:t>2024)</a:t>
            </a:r>
            <a:endParaRPr sz="1200">
              <a:latin typeface="Bookman Uralic"/>
              <a:cs typeface="Bookman Ural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211109" y="5057775"/>
            <a:ext cx="7122583" cy="1002877"/>
            <a:chOff x="6316662" y="7586662"/>
            <a:chExt cx="10683875" cy="1504315"/>
          </a:xfrm>
        </p:grpSpPr>
        <p:sp>
          <p:nvSpPr>
            <p:cNvPr id="16" name="object 16"/>
            <p:cNvSpPr/>
            <p:nvPr/>
          </p:nvSpPr>
          <p:spPr>
            <a:xfrm>
              <a:off x="6324600" y="7594600"/>
              <a:ext cx="10668000" cy="1488440"/>
            </a:xfrm>
            <a:custGeom>
              <a:avLst/>
              <a:gdLst/>
              <a:ahLst/>
              <a:cxnLst/>
              <a:rect l="l" t="t" r="r" b="b"/>
              <a:pathLst>
                <a:path w="10668000" h="1488440">
                  <a:moveTo>
                    <a:pt x="10668000" y="0"/>
                  </a:moveTo>
                  <a:lnTo>
                    <a:pt x="0" y="0"/>
                  </a:lnTo>
                  <a:lnTo>
                    <a:pt x="0" y="1488440"/>
                  </a:lnTo>
                  <a:lnTo>
                    <a:pt x="10668000" y="1488440"/>
                  </a:lnTo>
                  <a:lnTo>
                    <a:pt x="106680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6324600" y="7594600"/>
              <a:ext cx="10668000" cy="1488440"/>
            </a:xfrm>
            <a:custGeom>
              <a:avLst/>
              <a:gdLst/>
              <a:ahLst/>
              <a:cxnLst/>
              <a:rect l="l" t="t" r="r" b="b"/>
              <a:pathLst>
                <a:path w="10668000" h="1488440">
                  <a:moveTo>
                    <a:pt x="0" y="1488440"/>
                  </a:moveTo>
                  <a:lnTo>
                    <a:pt x="10668000" y="1488440"/>
                  </a:lnTo>
                  <a:lnTo>
                    <a:pt x="10668000" y="0"/>
                  </a:lnTo>
                  <a:lnTo>
                    <a:pt x="0" y="0"/>
                  </a:lnTo>
                  <a:lnTo>
                    <a:pt x="0" y="1488440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277952" y="5087366"/>
            <a:ext cx="4423410" cy="36762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>
              <a:lnSpc>
                <a:spcPts val="1433"/>
              </a:lnSpc>
              <a:spcBef>
                <a:spcPts val="67"/>
              </a:spcBef>
            </a:pPr>
            <a:r>
              <a:rPr sz="1200" spc="-7" dirty="0">
                <a:latin typeface="Bookman Uralic"/>
                <a:cs typeface="Bookman Uralic"/>
              </a:rPr>
              <a:t>Raperkada</a:t>
            </a:r>
            <a:endParaRPr sz="1200">
              <a:latin typeface="Bookman Uralic"/>
              <a:cs typeface="Bookman Uralic"/>
            </a:endParaRPr>
          </a:p>
          <a:p>
            <a:pPr>
              <a:lnSpc>
                <a:spcPts val="1433"/>
              </a:lnSpc>
              <a:tabLst>
                <a:tab pos="228611" algn="l"/>
              </a:tabLst>
            </a:pPr>
            <a:r>
              <a:rPr sz="1200" spc="-17" dirty="0">
                <a:latin typeface="Bookman Uralic"/>
                <a:cs typeface="Bookman Uralic"/>
              </a:rPr>
              <a:t>1.</a:t>
            </a:r>
            <a:r>
              <a:rPr sz="1200" dirty="0">
                <a:latin typeface="Bookman Uralic"/>
                <a:cs typeface="Bookman Uralic"/>
              </a:rPr>
              <a:t>	</a:t>
            </a:r>
            <a:r>
              <a:rPr sz="1200" spc="-7" dirty="0">
                <a:latin typeface="Bookman Uralic"/>
                <a:cs typeface="Bookman Uralic"/>
              </a:rPr>
              <a:t>Penjelasan/keterangan</a:t>
            </a:r>
            <a:r>
              <a:rPr sz="1200" spc="-47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atas</a:t>
            </a:r>
            <a:r>
              <a:rPr sz="1200" spc="-7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Rancangan</a:t>
            </a:r>
            <a:r>
              <a:rPr sz="1200" spc="-7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Kepala</a:t>
            </a:r>
            <a:r>
              <a:rPr sz="1200" spc="-37" dirty="0">
                <a:latin typeface="Bookman Uralic"/>
                <a:cs typeface="Bookman Uralic"/>
              </a:rPr>
              <a:t> </a:t>
            </a:r>
            <a:r>
              <a:rPr sz="1200" spc="-7" dirty="0">
                <a:latin typeface="Bookman Uralic"/>
                <a:cs typeface="Bookman Uralic"/>
              </a:rPr>
              <a:t>Daerah;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77952" y="5453211"/>
            <a:ext cx="6998970" cy="54715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>
              <a:lnSpc>
                <a:spcPts val="1440"/>
              </a:lnSpc>
              <a:spcBef>
                <a:spcPts val="67"/>
              </a:spcBef>
              <a:tabLst>
                <a:tab pos="228611" algn="l"/>
                <a:tab pos="1200633" algn="l"/>
                <a:tab pos="1720513" algn="l"/>
                <a:tab pos="2255632" algn="l"/>
                <a:tab pos="3453303" algn="l"/>
                <a:tab pos="4005357" algn="l"/>
                <a:tab pos="5068823" algn="l"/>
                <a:tab pos="5995546" algn="l"/>
                <a:tab pos="6706782" algn="l"/>
              </a:tabLst>
            </a:pPr>
            <a:r>
              <a:rPr sz="1200" spc="-17" dirty="0">
                <a:latin typeface="Bookman Uralic"/>
                <a:cs typeface="Bookman Uralic"/>
              </a:rPr>
              <a:t>2.</a:t>
            </a:r>
            <a:r>
              <a:rPr sz="1200" dirty="0">
                <a:latin typeface="Bookman Uralic"/>
                <a:cs typeface="Bookman Uralic"/>
              </a:rPr>
              <a:t>	</a:t>
            </a:r>
            <a:r>
              <a:rPr sz="1200" spc="-7" dirty="0">
                <a:latin typeface="Bookman Uralic"/>
                <a:cs typeface="Bookman Uralic"/>
              </a:rPr>
              <a:t>Raperkada</a:t>
            </a:r>
            <a:r>
              <a:rPr sz="1200" dirty="0">
                <a:latin typeface="Bookman Uralic"/>
                <a:cs typeface="Bookman Uralic"/>
              </a:rPr>
              <a:t>	</a:t>
            </a:r>
            <a:r>
              <a:rPr sz="1200" spc="-13" dirty="0">
                <a:latin typeface="Bookman Uralic"/>
                <a:cs typeface="Bookman Uralic"/>
              </a:rPr>
              <a:t>yang</a:t>
            </a:r>
            <a:r>
              <a:rPr sz="1200" dirty="0">
                <a:latin typeface="Bookman Uralic"/>
                <a:cs typeface="Bookman Uralic"/>
              </a:rPr>
              <a:t>	</a:t>
            </a:r>
            <a:r>
              <a:rPr sz="1200" spc="-13" dirty="0">
                <a:latin typeface="Bookman Uralic"/>
                <a:cs typeface="Bookman Uralic"/>
              </a:rPr>
              <a:t>telah</a:t>
            </a:r>
            <a:r>
              <a:rPr sz="1200" dirty="0">
                <a:latin typeface="Bookman Uralic"/>
                <a:cs typeface="Bookman Uralic"/>
              </a:rPr>
              <a:t>	</a:t>
            </a:r>
            <a:r>
              <a:rPr sz="1200" spc="-7" dirty="0">
                <a:latin typeface="Bookman Uralic"/>
                <a:cs typeface="Bookman Uralic"/>
              </a:rPr>
              <a:t>mendapatkan</a:t>
            </a:r>
            <a:r>
              <a:rPr sz="1200" dirty="0">
                <a:latin typeface="Bookman Uralic"/>
                <a:cs typeface="Bookman Uralic"/>
              </a:rPr>
              <a:t>	</a:t>
            </a:r>
            <a:r>
              <a:rPr sz="1200" spc="-7" dirty="0">
                <a:latin typeface="Bookman Uralic"/>
                <a:cs typeface="Bookman Uralic"/>
              </a:rPr>
              <a:t>paraf</a:t>
            </a:r>
            <a:r>
              <a:rPr sz="1200" dirty="0">
                <a:latin typeface="Bookman Uralic"/>
                <a:cs typeface="Bookman Uralic"/>
              </a:rPr>
              <a:t>	</a:t>
            </a:r>
            <a:r>
              <a:rPr sz="1200" spc="-7" dirty="0">
                <a:latin typeface="Bookman Uralic"/>
                <a:cs typeface="Bookman Uralic"/>
              </a:rPr>
              <a:t>persetujuan</a:t>
            </a:r>
            <a:r>
              <a:rPr sz="1200" dirty="0">
                <a:latin typeface="Bookman Uralic"/>
                <a:cs typeface="Bookman Uralic"/>
              </a:rPr>
              <a:t>	</a:t>
            </a:r>
            <a:r>
              <a:rPr sz="1200" spc="-7" dirty="0">
                <a:latin typeface="Bookman Uralic"/>
                <a:cs typeface="Bookman Uralic"/>
              </a:rPr>
              <a:t>Sekretaris</a:t>
            </a:r>
            <a:r>
              <a:rPr sz="1200" dirty="0">
                <a:latin typeface="Bookman Uralic"/>
                <a:cs typeface="Bookman Uralic"/>
              </a:rPr>
              <a:t>	</a:t>
            </a:r>
            <a:r>
              <a:rPr sz="1200" spc="-7" dirty="0">
                <a:latin typeface="Bookman Uralic"/>
                <a:cs typeface="Bookman Uralic"/>
              </a:rPr>
              <a:t>Daerah</a:t>
            </a:r>
            <a:r>
              <a:rPr sz="1200" dirty="0">
                <a:latin typeface="Bookman Uralic"/>
                <a:cs typeface="Bookman Uralic"/>
              </a:rPr>
              <a:t>	</a:t>
            </a:r>
            <a:r>
              <a:rPr sz="1200" spc="-17" dirty="0">
                <a:latin typeface="Bookman Uralic"/>
                <a:cs typeface="Bookman Uralic"/>
              </a:rPr>
              <a:t>dan</a:t>
            </a:r>
            <a:endParaRPr sz="1200">
              <a:latin typeface="Bookman Uralic"/>
              <a:cs typeface="Bookman Uralic"/>
            </a:endParaRPr>
          </a:p>
          <a:p>
            <a:pPr marL="228611">
              <a:lnSpc>
                <a:spcPts val="1433"/>
              </a:lnSpc>
            </a:pPr>
            <a:r>
              <a:rPr sz="1200" spc="-7" dirty="0">
                <a:latin typeface="Bookman Uralic"/>
                <a:cs typeface="Bookman Uralic"/>
              </a:rPr>
              <a:t>Pemrakarsa.</a:t>
            </a:r>
            <a:endParaRPr sz="1200">
              <a:latin typeface="Bookman Uralic"/>
              <a:cs typeface="Bookman Uralic"/>
            </a:endParaRPr>
          </a:p>
          <a:p>
            <a:pPr>
              <a:lnSpc>
                <a:spcPts val="1433"/>
              </a:lnSpc>
            </a:pPr>
            <a:r>
              <a:rPr sz="1200" dirty="0">
                <a:latin typeface="Bookman Uralic"/>
                <a:cs typeface="Bookman Uralic"/>
              </a:rPr>
              <a:t>(Kepemenkumham</a:t>
            </a:r>
            <a:r>
              <a:rPr sz="1200" spc="-50" dirty="0">
                <a:latin typeface="Bookman Uralic"/>
                <a:cs typeface="Bookman Uralic"/>
              </a:rPr>
              <a:t> </a:t>
            </a:r>
            <a:r>
              <a:rPr sz="1200" spc="-7" dirty="0">
                <a:latin typeface="Bookman Uralic"/>
                <a:cs typeface="Bookman Uralic"/>
              </a:rPr>
              <a:t>M.HH-</a:t>
            </a:r>
            <a:r>
              <a:rPr sz="1200" dirty="0">
                <a:latin typeface="Bookman Uralic"/>
                <a:cs typeface="Bookman Uralic"/>
              </a:rPr>
              <a:t>01.PP.02.01</a:t>
            </a:r>
            <a:r>
              <a:rPr sz="1200" spc="-63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Tahun</a:t>
            </a:r>
            <a:r>
              <a:rPr sz="1200" spc="3" dirty="0">
                <a:latin typeface="Bookman Uralic"/>
                <a:cs typeface="Bookman Uralic"/>
              </a:rPr>
              <a:t> </a:t>
            </a:r>
            <a:r>
              <a:rPr sz="1200" spc="-7" dirty="0">
                <a:latin typeface="Bookman Uralic"/>
                <a:cs typeface="Bookman Uralic"/>
              </a:rPr>
              <a:t>2023)</a:t>
            </a:r>
            <a:endParaRPr sz="1200">
              <a:latin typeface="Bookman Uralic"/>
              <a:cs typeface="Bookman Uralic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696547" y="6267027"/>
            <a:ext cx="4394200" cy="360680"/>
            <a:chOff x="5544820" y="9400540"/>
            <a:chExt cx="6591300" cy="541020"/>
          </a:xfrm>
        </p:grpSpPr>
        <p:sp>
          <p:nvSpPr>
            <p:cNvPr id="21" name="object 21"/>
            <p:cNvSpPr/>
            <p:nvPr/>
          </p:nvSpPr>
          <p:spPr>
            <a:xfrm>
              <a:off x="5563870" y="9419590"/>
              <a:ext cx="6553200" cy="502920"/>
            </a:xfrm>
            <a:custGeom>
              <a:avLst/>
              <a:gdLst/>
              <a:ahLst/>
              <a:cxnLst/>
              <a:rect l="l" t="t" r="r" b="b"/>
              <a:pathLst>
                <a:path w="6553200" h="502920">
                  <a:moveTo>
                    <a:pt x="6553200" y="0"/>
                  </a:moveTo>
                  <a:lnTo>
                    <a:pt x="0" y="0"/>
                  </a:lnTo>
                  <a:lnTo>
                    <a:pt x="0" y="502919"/>
                  </a:lnTo>
                  <a:lnTo>
                    <a:pt x="6553200" y="502919"/>
                  </a:lnTo>
                  <a:lnTo>
                    <a:pt x="655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5563870" y="9419590"/>
              <a:ext cx="6553200" cy="502920"/>
            </a:xfrm>
            <a:custGeom>
              <a:avLst/>
              <a:gdLst/>
              <a:ahLst/>
              <a:cxnLst/>
              <a:rect l="l" t="t" r="r" b="b"/>
              <a:pathLst>
                <a:path w="6553200" h="502920">
                  <a:moveTo>
                    <a:pt x="0" y="502919"/>
                  </a:moveTo>
                  <a:lnTo>
                    <a:pt x="6553200" y="502919"/>
                  </a:lnTo>
                  <a:lnTo>
                    <a:pt x="6553200" y="0"/>
                  </a:lnTo>
                  <a:lnTo>
                    <a:pt x="0" y="0"/>
                  </a:lnTo>
                  <a:lnTo>
                    <a:pt x="0" y="502919"/>
                  </a:lnTo>
                  <a:close/>
                </a:path>
              </a:pathLst>
            </a:custGeom>
            <a:ln w="38100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823969" y="6350914"/>
            <a:ext cx="4145280" cy="17953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423">
              <a:lnSpc>
                <a:spcPts val="1400"/>
              </a:lnSpc>
            </a:pPr>
            <a:r>
              <a:rPr sz="1200" dirty="0">
                <a:latin typeface="Carlito"/>
                <a:cs typeface="Carlito"/>
              </a:rPr>
              <a:t>RAPERDA</a:t>
            </a:r>
            <a:r>
              <a:rPr sz="1200" spc="-50" dirty="0">
                <a:latin typeface="Carlito"/>
                <a:cs typeface="Carlito"/>
              </a:rPr>
              <a:t> </a:t>
            </a:r>
            <a:r>
              <a:rPr sz="1200" spc="-7" dirty="0">
                <a:latin typeface="Carlito"/>
                <a:cs typeface="Carlito"/>
              </a:rPr>
              <a:t>YANG</a:t>
            </a:r>
            <a:r>
              <a:rPr sz="1200" spc="-23" dirty="0">
                <a:latin typeface="Carlito"/>
                <a:cs typeface="Carlito"/>
              </a:rPr>
              <a:t> </a:t>
            </a:r>
            <a:r>
              <a:rPr sz="1200" spc="-7" dirty="0">
                <a:latin typeface="Carlito"/>
                <a:cs typeface="Carlito"/>
              </a:rPr>
              <a:t>DISAMPAIKAN</a:t>
            </a:r>
            <a:r>
              <a:rPr sz="1200" spc="-4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DALAM</a:t>
            </a:r>
            <a:r>
              <a:rPr sz="1200" spc="-37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BENTUK</a:t>
            </a:r>
            <a:r>
              <a:rPr sz="1200" spc="-27" dirty="0">
                <a:latin typeface="Carlito"/>
                <a:cs typeface="Carlito"/>
              </a:rPr>
              <a:t> </a:t>
            </a:r>
            <a:r>
              <a:rPr sz="1200" i="1" dirty="0">
                <a:latin typeface="Carlito"/>
                <a:cs typeface="Carlito"/>
              </a:rPr>
              <a:t>MICROSOFT</a:t>
            </a:r>
            <a:r>
              <a:rPr sz="1200" i="1" spc="-50" dirty="0">
                <a:latin typeface="Carlito"/>
                <a:cs typeface="Carlito"/>
              </a:rPr>
              <a:t> </a:t>
            </a:r>
            <a:r>
              <a:rPr sz="1200" i="1" spc="-13" dirty="0">
                <a:latin typeface="Carlito"/>
                <a:cs typeface="Carlito"/>
              </a:rPr>
              <a:t>WORD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804709" y="2568575"/>
            <a:ext cx="315383" cy="174837"/>
            <a:chOff x="5707062" y="3852862"/>
            <a:chExt cx="473075" cy="262255"/>
          </a:xfrm>
        </p:grpSpPr>
        <p:sp>
          <p:nvSpPr>
            <p:cNvPr id="25" name="object 25"/>
            <p:cNvSpPr/>
            <p:nvPr/>
          </p:nvSpPr>
          <p:spPr>
            <a:xfrm>
              <a:off x="5715000" y="3860800"/>
              <a:ext cx="457200" cy="246379"/>
            </a:xfrm>
            <a:custGeom>
              <a:avLst/>
              <a:gdLst/>
              <a:ahLst/>
              <a:cxnLst/>
              <a:rect l="l" t="t" r="r" b="b"/>
              <a:pathLst>
                <a:path w="457200" h="246379">
                  <a:moveTo>
                    <a:pt x="334010" y="0"/>
                  </a:moveTo>
                  <a:lnTo>
                    <a:pt x="334010" y="61595"/>
                  </a:lnTo>
                  <a:lnTo>
                    <a:pt x="0" y="61595"/>
                  </a:lnTo>
                  <a:lnTo>
                    <a:pt x="0" y="184785"/>
                  </a:lnTo>
                  <a:lnTo>
                    <a:pt x="334010" y="184785"/>
                  </a:lnTo>
                  <a:lnTo>
                    <a:pt x="334010" y="246379"/>
                  </a:lnTo>
                  <a:lnTo>
                    <a:pt x="457200" y="123189"/>
                  </a:lnTo>
                  <a:lnTo>
                    <a:pt x="33401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5715000" y="3860800"/>
              <a:ext cx="457200" cy="246379"/>
            </a:xfrm>
            <a:custGeom>
              <a:avLst/>
              <a:gdLst/>
              <a:ahLst/>
              <a:cxnLst/>
              <a:rect l="l" t="t" r="r" b="b"/>
              <a:pathLst>
                <a:path w="457200" h="246379">
                  <a:moveTo>
                    <a:pt x="0" y="61595"/>
                  </a:moveTo>
                  <a:lnTo>
                    <a:pt x="334010" y="61595"/>
                  </a:lnTo>
                  <a:lnTo>
                    <a:pt x="334010" y="0"/>
                  </a:lnTo>
                  <a:lnTo>
                    <a:pt x="457200" y="123189"/>
                  </a:lnTo>
                  <a:lnTo>
                    <a:pt x="334010" y="246379"/>
                  </a:lnTo>
                  <a:lnTo>
                    <a:pt x="334010" y="184785"/>
                  </a:lnTo>
                  <a:lnTo>
                    <a:pt x="0" y="184785"/>
                  </a:lnTo>
                  <a:lnTo>
                    <a:pt x="0" y="61595"/>
                  </a:lnTo>
                  <a:close/>
                </a:path>
              </a:pathLst>
            </a:custGeom>
            <a:ln w="15874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3804709" y="4224655"/>
            <a:ext cx="315383" cy="174837"/>
            <a:chOff x="5707062" y="6336982"/>
            <a:chExt cx="473075" cy="262255"/>
          </a:xfrm>
        </p:grpSpPr>
        <p:sp>
          <p:nvSpPr>
            <p:cNvPr id="28" name="object 28"/>
            <p:cNvSpPr/>
            <p:nvPr/>
          </p:nvSpPr>
          <p:spPr>
            <a:xfrm>
              <a:off x="5715000" y="6344920"/>
              <a:ext cx="457200" cy="246379"/>
            </a:xfrm>
            <a:custGeom>
              <a:avLst/>
              <a:gdLst/>
              <a:ahLst/>
              <a:cxnLst/>
              <a:rect l="l" t="t" r="r" b="b"/>
              <a:pathLst>
                <a:path w="457200" h="246379">
                  <a:moveTo>
                    <a:pt x="334010" y="0"/>
                  </a:moveTo>
                  <a:lnTo>
                    <a:pt x="334010" y="61594"/>
                  </a:lnTo>
                  <a:lnTo>
                    <a:pt x="0" y="61594"/>
                  </a:lnTo>
                  <a:lnTo>
                    <a:pt x="0" y="184784"/>
                  </a:lnTo>
                  <a:lnTo>
                    <a:pt x="334010" y="184784"/>
                  </a:lnTo>
                  <a:lnTo>
                    <a:pt x="334010" y="246379"/>
                  </a:lnTo>
                  <a:lnTo>
                    <a:pt x="457200" y="123189"/>
                  </a:lnTo>
                  <a:lnTo>
                    <a:pt x="33401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5715000" y="6344920"/>
              <a:ext cx="457200" cy="246379"/>
            </a:xfrm>
            <a:custGeom>
              <a:avLst/>
              <a:gdLst/>
              <a:ahLst/>
              <a:cxnLst/>
              <a:rect l="l" t="t" r="r" b="b"/>
              <a:pathLst>
                <a:path w="457200" h="246379">
                  <a:moveTo>
                    <a:pt x="0" y="61594"/>
                  </a:moveTo>
                  <a:lnTo>
                    <a:pt x="334010" y="61594"/>
                  </a:lnTo>
                  <a:lnTo>
                    <a:pt x="334010" y="0"/>
                  </a:lnTo>
                  <a:lnTo>
                    <a:pt x="457200" y="123189"/>
                  </a:lnTo>
                  <a:lnTo>
                    <a:pt x="334010" y="246379"/>
                  </a:lnTo>
                  <a:lnTo>
                    <a:pt x="334010" y="184784"/>
                  </a:lnTo>
                  <a:lnTo>
                    <a:pt x="0" y="184784"/>
                  </a:lnTo>
                  <a:lnTo>
                    <a:pt x="0" y="61594"/>
                  </a:lnTo>
                  <a:close/>
                </a:path>
              </a:pathLst>
            </a:custGeom>
            <a:ln w="15874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3804709" y="5443855"/>
            <a:ext cx="315383" cy="174837"/>
            <a:chOff x="5707062" y="8165782"/>
            <a:chExt cx="473075" cy="262255"/>
          </a:xfrm>
        </p:grpSpPr>
        <p:sp>
          <p:nvSpPr>
            <p:cNvPr id="31" name="object 31"/>
            <p:cNvSpPr/>
            <p:nvPr/>
          </p:nvSpPr>
          <p:spPr>
            <a:xfrm>
              <a:off x="5715000" y="8173719"/>
              <a:ext cx="457200" cy="246379"/>
            </a:xfrm>
            <a:custGeom>
              <a:avLst/>
              <a:gdLst/>
              <a:ahLst/>
              <a:cxnLst/>
              <a:rect l="l" t="t" r="r" b="b"/>
              <a:pathLst>
                <a:path w="457200" h="246379">
                  <a:moveTo>
                    <a:pt x="334010" y="0"/>
                  </a:moveTo>
                  <a:lnTo>
                    <a:pt x="334010" y="61594"/>
                  </a:lnTo>
                  <a:lnTo>
                    <a:pt x="0" y="61594"/>
                  </a:lnTo>
                  <a:lnTo>
                    <a:pt x="0" y="184784"/>
                  </a:lnTo>
                  <a:lnTo>
                    <a:pt x="334010" y="184784"/>
                  </a:lnTo>
                  <a:lnTo>
                    <a:pt x="334010" y="246379"/>
                  </a:lnTo>
                  <a:lnTo>
                    <a:pt x="457200" y="123189"/>
                  </a:lnTo>
                  <a:lnTo>
                    <a:pt x="33401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5715000" y="8173719"/>
              <a:ext cx="457200" cy="246379"/>
            </a:xfrm>
            <a:custGeom>
              <a:avLst/>
              <a:gdLst/>
              <a:ahLst/>
              <a:cxnLst/>
              <a:rect l="l" t="t" r="r" b="b"/>
              <a:pathLst>
                <a:path w="457200" h="246379">
                  <a:moveTo>
                    <a:pt x="0" y="61594"/>
                  </a:moveTo>
                  <a:lnTo>
                    <a:pt x="334010" y="61594"/>
                  </a:lnTo>
                  <a:lnTo>
                    <a:pt x="334010" y="0"/>
                  </a:lnTo>
                  <a:lnTo>
                    <a:pt x="457200" y="123189"/>
                  </a:lnTo>
                  <a:lnTo>
                    <a:pt x="334010" y="246379"/>
                  </a:lnTo>
                  <a:lnTo>
                    <a:pt x="334010" y="184784"/>
                  </a:lnTo>
                  <a:lnTo>
                    <a:pt x="0" y="184784"/>
                  </a:lnTo>
                  <a:lnTo>
                    <a:pt x="0" y="61594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4647" y="1738207"/>
            <a:ext cx="9966960" cy="0"/>
          </a:xfrm>
          <a:custGeom>
            <a:avLst/>
            <a:gdLst/>
            <a:ahLst/>
            <a:cxnLst/>
            <a:rect l="l" t="t" r="r" b="b"/>
            <a:pathLst>
              <a:path w="14950440">
                <a:moveTo>
                  <a:pt x="0" y="0"/>
                </a:moveTo>
                <a:lnTo>
                  <a:pt x="149504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6138333"/>
            <a:ext cx="12192000" cy="719667"/>
          </a:xfrm>
          <a:custGeom>
            <a:avLst/>
            <a:gdLst/>
            <a:ahLst/>
            <a:cxnLst/>
            <a:rect l="l" t="t" r="r" b="b"/>
            <a:pathLst>
              <a:path w="18288000" h="1079500">
                <a:moveTo>
                  <a:pt x="18288000" y="0"/>
                </a:moveTo>
                <a:lnTo>
                  <a:pt x="0" y="0"/>
                </a:lnTo>
                <a:lnTo>
                  <a:pt x="0" y="1079500"/>
                </a:lnTo>
                <a:lnTo>
                  <a:pt x="18288000" y="10795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1173480"/>
            <a:ext cx="12192000" cy="143933"/>
          </a:xfrm>
          <a:custGeom>
            <a:avLst/>
            <a:gdLst/>
            <a:ahLst/>
            <a:cxnLst/>
            <a:rect l="l" t="t" r="r" b="b"/>
            <a:pathLst>
              <a:path w="18288000" h="215900">
                <a:moveTo>
                  <a:pt x="18288000" y="0"/>
                </a:moveTo>
                <a:lnTo>
                  <a:pt x="0" y="0"/>
                </a:lnTo>
                <a:lnTo>
                  <a:pt x="0" y="215900"/>
                </a:lnTo>
                <a:lnTo>
                  <a:pt x="18288000" y="2159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800" y="-471370"/>
            <a:ext cx="7010400" cy="2313283"/>
          </a:xfrm>
          <a:prstGeom prst="rect">
            <a:avLst/>
          </a:prstGeom>
        </p:spPr>
        <p:txBody>
          <a:bodyPr vert="horz" wrap="square" lIns="0" tIns="949791" rIns="0" bIns="0" rtlCol="0" anchor="ctr">
            <a:spAutoFit/>
          </a:bodyPr>
          <a:lstStyle/>
          <a:p>
            <a:pPr marL="1640499">
              <a:lnSpc>
                <a:spcPct val="100000"/>
              </a:lnSpc>
              <a:spcBef>
                <a:spcPts val="67"/>
              </a:spcBef>
            </a:pPr>
            <a:r>
              <a:rPr dirty="0"/>
              <a:t>PEMERIKSAAN</a:t>
            </a:r>
            <a:r>
              <a:rPr spc="-67" dirty="0"/>
              <a:t> </a:t>
            </a:r>
            <a:r>
              <a:rPr spc="-13" dirty="0"/>
              <a:t>ADMINISTRATIF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109213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57200" y="1806786"/>
            <a:ext cx="3302000" cy="757900"/>
          </a:xfrm>
          <a:prstGeom prst="rect">
            <a:avLst/>
          </a:prstGeom>
          <a:solidFill>
            <a:srgbClr val="AB96AA"/>
          </a:solidFill>
          <a:ln w="15875">
            <a:solidFill>
              <a:srgbClr val="5F3403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>
              <a:spcBef>
                <a:spcPts val="150"/>
              </a:spcBef>
            </a:pPr>
            <a:endParaRPr sz="1200">
              <a:latin typeface="Times New Roman"/>
              <a:cs typeface="Times New Roman"/>
            </a:endParaRPr>
          </a:p>
          <a:p>
            <a:pPr marL="183312" marR="177809" algn="ctr">
              <a:lnSpc>
                <a:spcPct val="99700"/>
              </a:lnSpc>
            </a:pPr>
            <a:r>
              <a:rPr sz="1200" b="1" dirty="0">
                <a:latin typeface="Bookman Uralic"/>
                <a:cs typeface="Bookman Uralic"/>
              </a:rPr>
              <a:t>TKH</a:t>
            </a:r>
            <a:r>
              <a:rPr sz="1200" b="1" spc="-53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melakukan</a:t>
            </a:r>
            <a:r>
              <a:rPr sz="1200" spc="-57" dirty="0">
                <a:latin typeface="Bookman Uralic"/>
                <a:cs typeface="Bookman Uralic"/>
              </a:rPr>
              <a:t> </a:t>
            </a:r>
            <a:r>
              <a:rPr sz="1200" b="1" spc="-7" dirty="0">
                <a:latin typeface="Bookman Uralic"/>
                <a:cs typeface="Bookman Uralic"/>
              </a:rPr>
              <a:t>pemeriksaan </a:t>
            </a:r>
            <a:r>
              <a:rPr sz="1200" b="1" dirty="0">
                <a:latin typeface="Bookman Uralic"/>
                <a:cs typeface="Bookman Uralic"/>
              </a:rPr>
              <a:t>administrative</a:t>
            </a:r>
            <a:r>
              <a:rPr sz="1200" b="1" spc="-57" dirty="0">
                <a:latin typeface="Bookman Uralic"/>
                <a:cs typeface="Bookman Uralic"/>
              </a:rPr>
              <a:t> </a:t>
            </a:r>
            <a:r>
              <a:rPr sz="1200" dirty="0">
                <a:latin typeface="Bookman Uralic"/>
                <a:cs typeface="Bookman Uralic"/>
              </a:rPr>
              <a:t>terhadap</a:t>
            </a:r>
            <a:r>
              <a:rPr sz="1200" spc="-87" dirty="0">
                <a:latin typeface="Bookman Uralic"/>
                <a:cs typeface="Bookman Uralic"/>
              </a:rPr>
              <a:t> </a:t>
            </a:r>
            <a:r>
              <a:rPr sz="1200" b="1" spc="-7" dirty="0">
                <a:latin typeface="Bookman Uralic"/>
                <a:cs typeface="Bookman Uralic"/>
              </a:rPr>
              <a:t>kelengkapan </a:t>
            </a:r>
            <a:r>
              <a:rPr sz="1200" b="1" dirty="0">
                <a:latin typeface="Bookman Uralic"/>
                <a:cs typeface="Bookman Uralic"/>
              </a:rPr>
              <a:t>dokumen</a:t>
            </a:r>
            <a:r>
              <a:rPr sz="1200" b="1" spc="-67" dirty="0">
                <a:latin typeface="Bookman Uralic"/>
                <a:cs typeface="Bookman Uralic"/>
              </a:rPr>
              <a:t> </a:t>
            </a:r>
            <a:r>
              <a:rPr sz="1200" b="1" dirty="0">
                <a:latin typeface="Bookman Uralic"/>
                <a:cs typeface="Bookman Uralic"/>
              </a:rPr>
              <a:t>persyaratan</a:t>
            </a:r>
            <a:r>
              <a:rPr sz="1200" b="1" spc="-43" dirty="0">
                <a:latin typeface="Bookman Uralic"/>
                <a:cs typeface="Bookman Uralic"/>
              </a:rPr>
              <a:t> </a:t>
            </a:r>
            <a:r>
              <a:rPr sz="1200" b="1" spc="-7" dirty="0">
                <a:latin typeface="Bookman Uralic"/>
                <a:cs typeface="Bookman Uralic"/>
              </a:rPr>
              <a:t>permohonan Harmonisasi</a:t>
            </a:r>
            <a:endParaRPr sz="1200">
              <a:latin typeface="Bookman Uralic"/>
              <a:cs typeface="Bookman Ural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57109" y="2280709"/>
            <a:ext cx="4785783" cy="208703"/>
            <a:chOff x="5935662" y="3421062"/>
            <a:chExt cx="7178675" cy="313055"/>
          </a:xfrm>
        </p:grpSpPr>
        <p:sp>
          <p:nvSpPr>
            <p:cNvPr id="9" name="object 9"/>
            <p:cNvSpPr/>
            <p:nvPr/>
          </p:nvSpPr>
          <p:spPr>
            <a:xfrm>
              <a:off x="5943600" y="3429000"/>
              <a:ext cx="7162800" cy="297180"/>
            </a:xfrm>
            <a:custGeom>
              <a:avLst/>
              <a:gdLst/>
              <a:ahLst/>
              <a:cxnLst/>
              <a:rect l="l" t="t" r="r" b="b"/>
              <a:pathLst>
                <a:path w="7162800" h="297179">
                  <a:moveTo>
                    <a:pt x="7014209" y="0"/>
                  </a:moveTo>
                  <a:lnTo>
                    <a:pt x="7014209" y="74295"/>
                  </a:lnTo>
                  <a:lnTo>
                    <a:pt x="0" y="74295"/>
                  </a:lnTo>
                  <a:lnTo>
                    <a:pt x="0" y="222884"/>
                  </a:lnTo>
                  <a:lnTo>
                    <a:pt x="7014209" y="222884"/>
                  </a:lnTo>
                  <a:lnTo>
                    <a:pt x="7014209" y="297179"/>
                  </a:lnTo>
                  <a:lnTo>
                    <a:pt x="7162800" y="148590"/>
                  </a:lnTo>
                  <a:lnTo>
                    <a:pt x="701420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943600" y="3429000"/>
              <a:ext cx="7162800" cy="297180"/>
            </a:xfrm>
            <a:custGeom>
              <a:avLst/>
              <a:gdLst/>
              <a:ahLst/>
              <a:cxnLst/>
              <a:rect l="l" t="t" r="r" b="b"/>
              <a:pathLst>
                <a:path w="7162800" h="297179">
                  <a:moveTo>
                    <a:pt x="0" y="74295"/>
                  </a:moveTo>
                  <a:lnTo>
                    <a:pt x="7014209" y="74295"/>
                  </a:lnTo>
                  <a:lnTo>
                    <a:pt x="7014209" y="0"/>
                  </a:lnTo>
                  <a:lnTo>
                    <a:pt x="7162800" y="148590"/>
                  </a:lnTo>
                  <a:lnTo>
                    <a:pt x="7014209" y="297179"/>
                  </a:lnTo>
                  <a:lnTo>
                    <a:pt x="7014209" y="222884"/>
                  </a:lnTo>
                  <a:lnTo>
                    <a:pt x="0" y="222884"/>
                  </a:lnTo>
                  <a:lnTo>
                    <a:pt x="0" y="74295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798559" y="1874519"/>
            <a:ext cx="1524000" cy="669414"/>
          </a:xfrm>
          <a:prstGeom prst="rect">
            <a:avLst/>
          </a:prstGeom>
          <a:solidFill>
            <a:srgbClr val="00AF50"/>
          </a:solidFill>
          <a:ln w="15875">
            <a:solidFill>
              <a:srgbClr val="5F340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spcBef>
                <a:spcPts val="903"/>
              </a:spcBef>
            </a:pPr>
            <a:endParaRPr sz="1200">
              <a:latin typeface="Times New Roman"/>
              <a:cs typeface="Times New Roman"/>
            </a:endParaRPr>
          </a:p>
          <a:p>
            <a:pPr marL="149021"/>
            <a:r>
              <a:rPr sz="1200" b="1" dirty="0">
                <a:latin typeface="Carlito"/>
                <a:cs typeface="Carlito"/>
              </a:rPr>
              <a:t>ANALISIS</a:t>
            </a:r>
            <a:r>
              <a:rPr sz="1200" b="1" spc="-33" dirty="0">
                <a:latin typeface="Carlito"/>
                <a:cs typeface="Carlito"/>
              </a:rPr>
              <a:t> </a:t>
            </a:r>
            <a:r>
              <a:rPr sz="1200" b="1" spc="-7" dirty="0">
                <a:latin typeface="Carlito"/>
                <a:cs typeface="Carlito"/>
              </a:rPr>
              <a:t>KONSEPSI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13780" y="1910926"/>
            <a:ext cx="829733" cy="260264"/>
          </a:xfrm>
          <a:prstGeom prst="rect">
            <a:avLst/>
          </a:prstGeom>
          <a:solidFill>
            <a:srgbClr val="DFE3DB"/>
          </a:solidFill>
          <a:ln w="28575">
            <a:solidFill>
              <a:srgbClr val="5F3403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84671">
              <a:spcBef>
                <a:spcPts val="430"/>
              </a:spcBef>
            </a:pPr>
            <a:r>
              <a:rPr sz="1333" b="1" i="1" spc="-7" dirty="0">
                <a:latin typeface="Carlito"/>
                <a:cs typeface="Carlito"/>
              </a:rPr>
              <a:t>LENGKAP</a:t>
            </a:r>
            <a:endParaRPr sz="1333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026709" y="3017308"/>
            <a:ext cx="721783" cy="642196"/>
            <a:chOff x="3040062" y="4525962"/>
            <a:chExt cx="1082675" cy="963294"/>
          </a:xfrm>
        </p:grpSpPr>
        <p:sp>
          <p:nvSpPr>
            <p:cNvPr id="14" name="object 14"/>
            <p:cNvSpPr/>
            <p:nvPr/>
          </p:nvSpPr>
          <p:spPr>
            <a:xfrm>
              <a:off x="3048000" y="4533900"/>
              <a:ext cx="152400" cy="883919"/>
            </a:xfrm>
            <a:custGeom>
              <a:avLst/>
              <a:gdLst/>
              <a:ahLst/>
              <a:cxnLst/>
              <a:rect l="l" t="t" r="r" b="b"/>
              <a:pathLst>
                <a:path w="152400" h="883920">
                  <a:moveTo>
                    <a:pt x="152400" y="0"/>
                  </a:moveTo>
                  <a:lnTo>
                    <a:pt x="0" y="0"/>
                  </a:lnTo>
                  <a:lnTo>
                    <a:pt x="0" y="883920"/>
                  </a:lnTo>
                  <a:lnTo>
                    <a:pt x="152400" y="88392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3048000" y="4533900"/>
              <a:ext cx="152400" cy="883919"/>
            </a:xfrm>
            <a:custGeom>
              <a:avLst/>
              <a:gdLst/>
              <a:ahLst/>
              <a:cxnLst/>
              <a:rect l="l" t="t" r="r" b="b"/>
              <a:pathLst>
                <a:path w="152400" h="883920">
                  <a:moveTo>
                    <a:pt x="0" y="883920"/>
                  </a:moveTo>
                  <a:lnTo>
                    <a:pt x="152400" y="88392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883920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3200400" y="5232400"/>
              <a:ext cx="914400" cy="248920"/>
            </a:xfrm>
            <a:custGeom>
              <a:avLst/>
              <a:gdLst/>
              <a:ahLst/>
              <a:cxnLst/>
              <a:rect l="l" t="t" r="r" b="b"/>
              <a:pathLst>
                <a:path w="914400" h="248920">
                  <a:moveTo>
                    <a:pt x="789939" y="0"/>
                  </a:moveTo>
                  <a:lnTo>
                    <a:pt x="789939" y="62229"/>
                  </a:lnTo>
                  <a:lnTo>
                    <a:pt x="0" y="62229"/>
                  </a:lnTo>
                  <a:lnTo>
                    <a:pt x="0" y="186689"/>
                  </a:lnTo>
                  <a:lnTo>
                    <a:pt x="789939" y="186689"/>
                  </a:lnTo>
                  <a:lnTo>
                    <a:pt x="789939" y="248920"/>
                  </a:lnTo>
                  <a:lnTo>
                    <a:pt x="914400" y="124460"/>
                  </a:lnTo>
                  <a:lnTo>
                    <a:pt x="789939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200400" y="5232400"/>
              <a:ext cx="914400" cy="248920"/>
            </a:xfrm>
            <a:custGeom>
              <a:avLst/>
              <a:gdLst/>
              <a:ahLst/>
              <a:cxnLst/>
              <a:rect l="l" t="t" r="r" b="b"/>
              <a:pathLst>
                <a:path w="914400" h="248920">
                  <a:moveTo>
                    <a:pt x="0" y="62229"/>
                  </a:moveTo>
                  <a:lnTo>
                    <a:pt x="789939" y="62229"/>
                  </a:lnTo>
                  <a:lnTo>
                    <a:pt x="789939" y="0"/>
                  </a:lnTo>
                  <a:lnTo>
                    <a:pt x="914400" y="124460"/>
                  </a:lnTo>
                  <a:lnTo>
                    <a:pt x="789939" y="248920"/>
                  </a:lnTo>
                  <a:lnTo>
                    <a:pt x="789939" y="186689"/>
                  </a:lnTo>
                  <a:lnTo>
                    <a:pt x="0" y="186689"/>
                  </a:lnTo>
                  <a:lnTo>
                    <a:pt x="0" y="62229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897293" y="3086947"/>
            <a:ext cx="1522307" cy="1346095"/>
          </a:xfrm>
          <a:prstGeom prst="rect">
            <a:avLst/>
          </a:prstGeom>
          <a:solidFill>
            <a:srgbClr val="DF9778"/>
          </a:solidFill>
          <a:ln w="15875">
            <a:solidFill>
              <a:srgbClr val="5F3403"/>
            </a:solidFill>
          </a:ln>
        </p:spPr>
        <p:txBody>
          <a:bodyPr vert="horz" wrap="square" lIns="0" tIns="52917" rIns="0" bIns="0" rtlCol="0">
            <a:spAutoFit/>
          </a:bodyPr>
          <a:lstStyle/>
          <a:p>
            <a:pPr marL="94831" marR="88904" indent="-847" algn="ctr">
              <a:spcBef>
                <a:spcPts val="417"/>
              </a:spcBef>
            </a:pPr>
            <a:r>
              <a:rPr sz="1200" b="1" spc="-7" dirty="0">
                <a:latin typeface="Carlito"/>
                <a:cs typeface="Carlito"/>
              </a:rPr>
              <a:t>KANWIL MENYAMPAIKAN SURAT PEMBERITAHUAN </a:t>
            </a:r>
            <a:r>
              <a:rPr sz="1200" b="1" dirty="0">
                <a:latin typeface="Carlito"/>
                <a:cs typeface="Carlito"/>
              </a:rPr>
              <a:t>UNTUK</a:t>
            </a:r>
            <a:r>
              <a:rPr sz="1200" b="1" spc="-27" dirty="0">
                <a:latin typeface="Carlito"/>
                <a:cs typeface="Carlito"/>
              </a:rPr>
              <a:t> </a:t>
            </a:r>
            <a:r>
              <a:rPr sz="1200" b="1" spc="-7" dirty="0">
                <a:latin typeface="Carlito"/>
                <a:cs typeface="Carlito"/>
              </a:rPr>
              <a:t>MELENGKAPI </a:t>
            </a:r>
            <a:r>
              <a:rPr sz="1200" b="1" dirty="0">
                <a:latin typeface="Carlito"/>
                <a:cs typeface="Carlito"/>
              </a:rPr>
              <a:t>DOKUMEN</a:t>
            </a:r>
            <a:r>
              <a:rPr sz="1200" b="1" spc="-33" dirty="0">
                <a:latin typeface="Carlito"/>
                <a:cs typeface="Carlito"/>
              </a:rPr>
              <a:t> </a:t>
            </a:r>
            <a:r>
              <a:rPr sz="1200" b="1" spc="-7" dirty="0">
                <a:latin typeface="Carlito"/>
                <a:cs typeface="Carlito"/>
              </a:rPr>
              <a:t>KEPADA PEMRAKARSA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4154" y="3104727"/>
            <a:ext cx="1322493" cy="264967"/>
          </a:xfrm>
          <a:prstGeom prst="rect">
            <a:avLst/>
          </a:prstGeom>
          <a:solidFill>
            <a:srgbClr val="DFE3DB"/>
          </a:solidFill>
          <a:ln w="28575">
            <a:solidFill>
              <a:srgbClr val="5F3403"/>
            </a:solidFill>
          </a:ln>
        </p:spPr>
        <p:txBody>
          <a:bodyPr vert="horz" wrap="square" lIns="0" tIns="59267" rIns="0" bIns="0" rtlCol="0">
            <a:spAutoFit/>
          </a:bodyPr>
          <a:lstStyle/>
          <a:p>
            <a:pPr marL="96101">
              <a:spcBef>
                <a:spcPts val="467"/>
              </a:spcBef>
            </a:pPr>
            <a:r>
              <a:rPr sz="1333" b="1" i="1" dirty="0">
                <a:latin typeface="Carlito"/>
                <a:cs typeface="Carlito"/>
              </a:rPr>
              <a:t>TIDAK</a:t>
            </a:r>
            <a:r>
              <a:rPr sz="1333" b="1" i="1" spc="-53" dirty="0">
                <a:latin typeface="Carlito"/>
                <a:cs typeface="Carlito"/>
              </a:rPr>
              <a:t> </a:t>
            </a:r>
            <a:r>
              <a:rPr sz="1333" b="1" i="1" spc="-7" dirty="0">
                <a:latin typeface="Carlito"/>
                <a:cs typeface="Carlito"/>
              </a:rPr>
              <a:t>LENGKAP</a:t>
            </a:r>
            <a:endParaRPr sz="1333"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68402" y="3457575"/>
            <a:ext cx="415290" cy="156210"/>
            <a:chOff x="6852602" y="5186362"/>
            <a:chExt cx="622935" cy="234315"/>
          </a:xfrm>
        </p:grpSpPr>
        <p:sp>
          <p:nvSpPr>
            <p:cNvPr id="21" name="object 21"/>
            <p:cNvSpPr/>
            <p:nvPr/>
          </p:nvSpPr>
          <p:spPr>
            <a:xfrm>
              <a:off x="6860540" y="5194300"/>
              <a:ext cx="607060" cy="218440"/>
            </a:xfrm>
            <a:custGeom>
              <a:avLst/>
              <a:gdLst/>
              <a:ahLst/>
              <a:cxnLst/>
              <a:rect l="l" t="t" r="r" b="b"/>
              <a:pathLst>
                <a:path w="607059" h="218439">
                  <a:moveTo>
                    <a:pt x="497839" y="0"/>
                  </a:moveTo>
                  <a:lnTo>
                    <a:pt x="497839" y="54610"/>
                  </a:lnTo>
                  <a:lnTo>
                    <a:pt x="0" y="54610"/>
                  </a:lnTo>
                  <a:lnTo>
                    <a:pt x="0" y="163829"/>
                  </a:lnTo>
                  <a:lnTo>
                    <a:pt x="497839" y="163829"/>
                  </a:lnTo>
                  <a:lnTo>
                    <a:pt x="497839" y="218439"/>
                  </a:lnTo>
                  <a:lnTo>
                    <a:pt x="607059" y="109220"/>
                  </a:lnTo>
                  <a:lnTo>
                    <a:pt x="497839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6860540" y="5194300"/>
              <a:ext cx="607060" cy="218440"/>
            </a:xfrm>
            <a:custGeom>
              <a:avLst/>
              <a:gdLst/>
              <a:ahLst/>
              <a:cxnLst/>
              <a:rect l="l" t="t" r="r" b="b"/>
              <a:pathLst>
                <a:path w="607059" h="218439">
                  <a:moveTo>
                    <a:pt x="0" y="54610"/>
                  </a:moveTo>
                  <a:lnTo>
                    <a:pt x="497839" y="54610"/>
                  </a:lnTo>
                  <a:lnTo>
                    <a:pt x="497839" y="0"/>
                  </a:lnTo>
                  <a:lnTo>
                    <a:pt x="607059" y="109220"/>
                  </a:lnTo>
                  <a:lnTo>
                    <a:pt x="497839" y="218439"/>
                  </a:lnTo>
                  <a:lnTo>
                    <a:pt x="497839" y="163829"/>
                  </a:lnTo>
                  <a:lnTo>
                    <a:pt x="0" y="163829"/>
                  </a:lnTo>
                  <a:lnTo>
                    <a:pt x="0" y="54610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454775" y="3184948"/>
            <a:ext cx="3151717" cy="428837"/>
            <a:chOff x="9682162" y="4777422"/>
            <a:chExt cx="4727575" cy="643255"/>
          </a:xfrm>
        </p:grpSpPr>
        <p:sp>
          <p:nvSpPr>
            <p:cNvPr id="24" name="object 24"/>
            <p:cNvSpPr/>
            <p:nvPr/>
          </p:nvSpPr>
          <p:spPr>
            <a:xfrm>
              <a:off x="9690100" y="4785359"/>
              <a:ext cx="4711700" cy="627380"/>
            </a:xfrm>
            <a:custGeom>
              <a:avLst/>
              <a:gdLst/>
              <a:ahLst/>
              <a:cxnLst/>
              <a:rect l="l" t="t" r="r" b="b"/>
              <a:pathLst>
                <a:path w="4711700" h="627379">
                  <a:moveTo>
                    <a:pt x="4554855" y="0"/>
                  </a:moveTo>
                  <a:lnTo>
                    <a:pt x="4398009" y="156844"/>
                  </a:lnTo>
                  <a:lnTo>
                    <a:pt x="4476496" y="156844"/>
                  </a:lnTo>
                  <a:lnTo>
                    <a:pt x="4476496" y="470535"/>
                  </a:lnTo>
                  <a:lnTo>
                    <a:pt x="0" y="470535"/>
                  </a:lnTo>
                  <a:lnTo>
                    <a:pt x="0" y="627379"/>
                  </a:lnTo>
                  <a:lnTo>
                    <a:pt x="4633340" y="627379"/>
                  </a:lnTo>
                  <a:lnTo>
                    <a:pt x="4633340" y="156844"/>
                  </a:lnTo>
                  <a:lnTo>
                    <a:pt x="4711700" y="156844"/>
                  </a:lnTo>
                  <a:lnTo>
                    <a:pt x="45548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9690100" y="4785359"/>
              <a:ext cx="4711700" cy="627380"/>
            </a:xfrm>
            <a:custGeom>
              <a:avLst/>
              <a:gdLst/>
              <a:ahLst/>
              <a:cxnLst/>
              <a:rect l="l" t="t" r="r" b="b"/>
              <a:pathLst>
                <a:path w="4711700" h="627379">
                  <a:moveTo>
                    <a:pt x="0" y="470535"/>
                  </a:moveTo>
                  <a:lnTo>
                    <a:pt x="4476496" y="470535"/>
                  </a:lnTo>
                  <a:lnTo>
                    <a:pt x="4476496" y="156844"/>
                  </a:lnTo>
                  <a:lnTo>
                    <a:pt x="4398009" y="156844"/>
                  </a:lnTo>
                  <a:lnTo>
                    <a:pt x="4554855" y="0"/>
                  </a:lnTo>
                  <a:lnTo>
                    <a:pt x="4711700" y="156844"/>
                  </a:lnTo>
                  <a:lnTo>
                    <a:pt x="4633340" y="156844"/>
                  </a:lnTo>
                  <a:lnTo>
                    <a:pt x="4633340" y="627379"/>
                  </a:lnTo>
                  <a:lnTo>
                    <a:pt x="0" y="627379"/>
                  </a:lnTo>
                  <a:lnTo>
                    <a:pt x="0" y="470535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042535" y="3019002"/>
            <a:ext cx="1333076" cy="1322917"/>
            <a:chOff x="7563802" y="4528502"/>
            <a:chExt cx="1999614" cy="1984375"/>
          </a:xfrm>
        </p:grpSpPr>
        <p:sp>
          <p:nvSpPr>
            <p:cNvPr id="27" name="object 27"/>
            <p:cNvSpPr/>
            <p:nvPr/>
          </p:nvSpPr>
          <p:spPr>
            <a:xfrm>
              <a:off x="7571740" y="4536440"/>
              <a:ext cx="1983739" cy="1968500"/>
            </a:xfrm>
            <a:custGeom>
              <a:avLst/>
              <a:gdLst/>
              <a:ahLst/>
              <a:cxnLst/>
              <a:rect l="l" t="t" r="r" b="b"/>
              <a:pathLst>
                <a:path w="1983740" h="1968500">
                  <a:moveTo>
                    <a:pt x="991869" y="0"/>
                  </a:moveTo>
                  <a:lnTo>
                    <a:pt x="943816" y="1135"/>
                  </a:lnTo>
                  <a:lnTo>
                    <a:pt x="896353" y="4505"/>
                  </a:lnTo>
                  <a:lnTo>
                    <a:pt x="849531" y="10060"/>
                  </a:lnTo>
                  <a:lnTo>
                    <a:pt x="803403" y="17748"/>
                  </a:lnTo>
                  <a:lnTo>
                    <a:pt x="758021" y="27517"/>
                  </a:lnTo>
                  <a:lnTo>
                    <a:pt x="713437" y="39315"/>
                  </a:lnTo>
                  <a:lnTo>
                    <a:pt x="669702" y="53091"/>
                  </a:lnTo>
                  <a:lnTo>
                    <a:pt x="626869" y="68793"/>
                  </a:lnTo>
                  <a:lnTo>
                    <a:pt x="584990" y="86370"/>
                  </a:lnTo>
                  <a:lnTo>
                    <a:pt x="544117" y="105770"/>
                  </a:lnTo>
                  <a:lnTo>
                    <a:pt x="504301" y="126942"/>
                  </a:lnTo>
                  <a:lnTo>
                    <a:pt x="465595" y="149834"/>
                  </a:lnTo>
                  <a:lnTo>
                    <a:pt x="428050" y="174395"/>
                  </a:lnTo>
                  <a:lnTo>
                    <a:pt x="391719" y="200572"/>
                  </a:lnTo>
                  <a:lnTo>
                    <a:pt x="356654" y="228315"/>
                  </a:lnTo>
                  <a:lnTo>
                    <a:pt x="322906" y="257571"/>
                  </a:lnTo>
                  <a:lnTo>
                    <a:pt x="290528" y="288290"/>
                  </a:lnTo>
                  <a:lnTo>
                    <a:pt x="259571" y="320419"/>
                  </a:lnTo>
                  <a:lnTo>
                    <a:pt x="230088" y="353907"/>
                  </a:lnTo>
                  <a:lnTo>
                    <a:pt x="202130" y="388703"/>
                  </a:lnTo>
                  <a:lnTo>
                    <a:pt x="175749" y="424754"/>
                  </a:lnTo>
                  <a:lnTo>
                    <a:pt x="150998" y="462010"/>
                  </a:lnTo>
                  <a:lnTo>
                    <a:pt x="127929" y="500419"/>
                  </a:lnTo>
                  <a:lnTo>
                    <a:pt x="106592" y="539929"/>
                  </a:lnTo>
                  <a:lnTo>
                    <a:pt x="87041" y="580489"/>
                  </a:lnTo>
                  <a:lnTo>
                    <a:pt x="69328" y="622046"/>
                  </a:lnTo>
                  <a:lnTo>
                    <a:pt x="53503" y="664551"/>
                  </a:lnTo>
                  <a:lnTo>
                    <a:pt x="39620" y="707950"/>
                  </a:lnTo>
                  <a:lnTo>
                    <a:pt x="27731" y="752192"/>
                  </a:lnTo>
                  <a:lnTo>
                    <a:pt x="17886" y="797226"/>
                  </a:lnTo>
                  <a:lnTo>
                    <a:pt x="10139" y="843001"/>
                  </a:lnTo>
                  <a:lnTo>
                    <a:pt x="4540" y="889464"/>
                  </a:lnTo>
                  <a:lnTo>
                    <a:pt x="1143" y="936564"/>
                  </a:lnTo>
                  <a:lnTo>
                    <a:pt x="0" y="984250"/>
                  </a:lnTo>
                  <a:lnTo>
                    <a:pt x="1143" y="1031935"/>
                  </a:lnTo>
                  <a:lnTo>
                    <a:pt x="4540" y="1079035"/>
                  </a:lnTo>
                  <a:lnTo>
                    <a:pt x="10139" y="1125498"/>
                  </a:lnTo>
                  <a:lnTo>
                    <a:pt x="17886" y="1171273"/>
                  </a:lnTo>
                  <a:lnTo>
                    <a:pt x="27731" y="1216307"/>
                  </a:lnTo>
                  <a:lnTo>
                    <a:pt x="39620" y="1260549"/>
                  </a:lnTo>
                  <a:lnTo>
                    <a:pt x="53503" y="1303948"/>
                  </a:lnTo>
                  <a:lnTo>
                    <a:pt x="69328" y="1346453"/>
                  </a:lnTo>
                  <a:lnTo>
                    <a:pt x="87041" y="1388010"/>
                  </a:lnTo>
                  <a:lnTo>
                    <a:pt x="106592" y="1428570"/>
                  </a:lnTo>
                  <a:lnTo>
                    <a:pt x="127929" y="1468080"/>
                  </a:lnTo>
                  <a:lnTo>
                    <a:pt x="150998" y="1506489"/>
                  </a:lnTo>
                  <a:lnTo>
                    <a:pt x="175749" y="1543745"/>
                  </a:lnTo>
                  <a:lnTo>
                    <a:pt x="202130" y="1579796"/>
                  </a:lnTo>
                  <a:lnTo>
                    <a:pt x="230088" y="1614592"/>
                  </a:lnTo>
                  <a:lnTo>
                    <a:pt x="259571" y="1648080"/>
                  </a:lnTo>
                  <a:lnTo>
                    <a:pt x="290528" y="1680209"/>
                  </a:lnTo>
                  <a:lnTo>
                    <a:pt x="322906" y="1710928"/>
                  </a:lnTo>
                  <a:lnTo>
                    <a:pt x="356654" y="1740184"/>
                  </a:lnTo>
                  <a:lnTo>
                    <a:pt x="391719" y="1767927"/>
                  </a:lnTo>
                  <a:lnTo>
                    <a:pt x="428050" y="1794104"/>
                  </a:lnTo>
                  <a:lnTo>
                    <a:pt x="465595" y="1818665"/>
                  </a:lnTo>
                  <a:lnTo>
                    <a:pt x="504301" y="1841557"/>
                  </a:lnTo>
                  <a:lnTo>
                    <a:pt x="544117" y="1862729"/>
                  </a:lnTo>
                  <a:lnTo>
                    <a:pt x="584990" y="1882129"/>
                  </a:lnTo>
                  <a:lnTo>
                    <a:pt x="626869" y="1899706"/>
                  </a:lnTo>
                  <a:lnTo>
                    <a:pt x="669702" y="1915408"/>
                  </a:lnTo>
                  <a:lnTo>
                    <a:pt x="713437" y="1929184"/>
                  </a:lnTo>
                  <a:lnTo>
                    <a:pt x="758021" y="1940982"/>
                  </a:lnTo>
                  <a:lnTo>
                    <a:pt x="803403" y="1950751"/>
                  </a:lnTo>
                  <a:lnTo>
                    <a:pt x="849531" y="1958439"/>
                  </a:lnTo>
                  <a:lnTo>
                    <a:pt x="896353" y="1963994"/>
                  </a:lnTo>
                  <a:lnTo>
                    <a:pt x="943816" y="1967364"/>
                  </a:lnTo>
                  <a:lnTo>
                    <a:pt x="991869" y="1968500"/>
                  </a:lnTo>
                  <a:lnTo>
                    <a:pt x="1039923" y="1967364"/>
                  </a:lnTo>
                  <a:lnTo>
                    <a:pt x="1087386" y="1963994"/>
                  </a:lnTo>
                  <a:lnTo>
                    <a:pt x="1134208" y="1958439"/>
                  </a:lnTo>
                  <a:lnTo>
                    <a:pt x="1180336" y="1950751"/>
                  </a:lnTo>
                  <a:lnTo>
                    <a:pt x="1225718" y="1940982"/>
                  </a:lnTo>
                  <a:lnTo>
                    <a:pt x="1270302" y="1929184"/>
                  </a:lnTo>
                  <a:lnTo>
                    <a:pt x="1314037" y="1915408"/>
                  </a:lnTo>
                  <a:lnTo>
                    <a:pt x="1356870" y="1899706"/>
                  </a:lnTo>
                  <a:lnTo>
                    <a:pt x="1398749" y="1882129"/>
                  </a:lnTo>
                  <a:lnTo>
                    <a:pt x="1439622" y="1862729"/>
                  </a:lnTo>
                  <a:lnTo>
                    <a:pt x="1479438" y="1841557"/>
                  </a:lnTo>
                  <a:lnTo>
                    <a:pt x="1518144" y="1818665"/>
                  </a:lnTo>
                  <a:lnTo>
                    <a:pt x="1555689" y="1794104"/>
                  </a:lnTo>
                  <a:lnTo>
                    <a:pt x="1592020" y="1767927"/>
                  </a:lnTo>
                  <a:lnTo>
                    <a:pt x="1627085" y="1740184"/>
                  </a:lnTo>
                  <a:lnTo>
                    <a:pt x="1660833" y="1710928"/>
                  </a:lnTo>
                  <a:lnTo>
                    <a:pt x="1693211" y="1680209"/>
                  </a:lnTo>
                  <a:lnTo>
                    <a:pt x="1724168" y="1648080"/>
                  </a:lnTo>
                  <a:lnTo>
                    <a:pt x="1753651" y="1614592"/>
                  </a:lnTo>
                  <a:lnTo>
                    <a:pt x="1781609" y="1579796"/>
                  </a:lnTo>
                  <a:lnTo>
                    <a:pt x="1807990" y="1543745"/>
                  </a:lnTo>
                  <a:lnTo>
                    <a:pt x="1832741" y="1506489"/>
                  </a:lnTo>
                  <a:lnTo>
                    <a:pt x="1855810" y="1468080"/>
                  </a:lnTo>
                  <a:lnTo>
                    <a:pt x="1877147" y="1428570"/>
                  </a:lnTo>
                  <a:lnTo>
                    <a:pt x="1896698" y="1388010"/>
                  </a:lnTo>
                  <a:lnTo>
                    <a:pt x="1914411" y="1346453"/>
                  </a:lnTo>
                  <a:lnTo>
                    <a:pt x="1930236" y="1303948"/>
                  </a:lnTo>
                  <a:lnTo>
                    <a:pt x="1944119" y="1260549"/>
                  </a:lnTo>
                  <a:lnTo>
                    <a:pt x="1956008" y="1216307"/>
                  </a:lnTo>
                  <a:lnTo>
                    <a:pt x="1965853" y="1171273"/>
                  </a:lnTo>
                  <a:lnTo>
                    <a:pt x="1973600" y="1125498"/>
                  </a:lnTo>
                  <a:lnTo>
                    <a:pt x="1979199" y="1079035"/>
                  </a:lnTo>
                  <a:lnTo>
                    <a:pt x="1982596" y="1031935"/>
                  </a:lnTo>
                  <a:lnTo>
                    <a:pt x="1983739" y="984250"/>
                  </a:lnTo>
                  <a:lnTo>
                    <a:pt x="1982596" y="936564"/>
                  </a:lnTo>
                  <a:lnTo>
                    <a:pt x="1979199" y="889464"/>
                  </a:lnTo>
                  <a:lnTo>
                    <a:pt x="1973600" y="843001"/>
                  </a:lnTo>
                  <a:lnTo>
                    <a:pt x="1965853" y="797226"/>
                  </a:lnTo>
                  <a:lnTo>
                    <a:pt x="1956008" y="752192"/>
                  </a:lnTo>
                  <a:lnTo>
                    <a:pt x="1944119" y="707950"/>
                  </a:lnTo>
                  <a:lnTo>
                    <a:pt x="1930236" y="664551"/>
                  </a:lnTo>
                  <a:lnTo>
                    <a:pt x="1914411" y="622046"/>
                  </a:lnTo>
                  <a:lnTo>
                    <a:pt x="1896698" y="580489"/>
                  </a:lnTo>
                  <a:lnTo>
                    <a:pt x="1877147" y="539929"/>
                  </a:lnTo>
                  <a:lnTo>
                    <a:pt x="1855810" y="500419"/>
                  </a:lnTo>
                  <a:lnTo>
                    <a:pt x="1832741" y="462010"/>
                  </a:lnTo>
                  <a:lnTo>
                    <a:pt x="1807990" y="424754"/>
                  </a:lnTo>
                  <a:lnTo>
                    <a:pt x="1781609" y="388703"/>
                  </a:lnTo>
                  <a:lnTo>
                    <a:pt x="1753651" y="353907"/>
                  </a:lnTo>
                  <a:lnTo>
                    <a:pt x="1724168" y="320419"/>
                  </a:lnTo>
                  <a:lnTo>
                    <a:pt x="1693211" y="288290"/>
                  </a:lnTo>
                  <a:lnTo>
                    <a:pt x="1660833" y="257571"/>
                  </a:lnTo>
                  <a:lnTo>
                    <a:pt x="1627085" y="228315"/>
                  </a:lnTo>
                  <a:lnTo>
                    <a:pt x="1592020" y="200572"/>
                  </a:lnTo>
                  <a:lnTo>
                    <a:pt x="1555689" y="174395"/>
                  </a:lnTo>
                  <a:lnTo>
                    <a:pt x="1518144" y="149834"/>
                  </a:lnTo>
                  <a:lnTo>
                    <a:pt x="1479438" y="126942"/>
                  </a:lnTo>
                  <a:lnTo>
                    <a:pt x="1439622" y="105770"/>
                  </a:lnTo>
                  <a:lnTo>
                    <a:pt x="1398749" y="86370"/>
                  </a:lnTo>
                  <a:lnTo>
                    <a:pt x="1356870" y="68793"/>
                  </a:lnTo>
                  <a:lnTo>
                    <a:pt x="1314037" y="53091"/>
                  </a:lnTo>
                  <a:lnTo>
                    <a:pt x="1270302" y="39315"/>
                  </a:lnTo>
                  <a:lnTo>
                    <a:pt x="1225718" y="27517"/>
                  </a:lnTo>
                  <a:lnTo>
                    <a:pt x="1180336" y="17748"/>
                  </a:lnTo>
                  <a:lnTo>
                    <a:pt x="1134208" y="10060"/>
                  </a:lnTo>
                  <a:lnTo>
                    <a:pt x="1087386" y="4505"/>
                  </a:lnTo>
                  <a:lnTo>
                    <a:pt x="1039923" y="1135"/>
                  </a:lnTo>
                  <a:lnTo>
                    <a:pt x="991869" y="0"/>
                  </a:lnTo>
                  <a:close/>
                </a:path>
              </a:pathLst>
            </a:custGeom>
            <a:solidFill>
              <a:srgbClr val="A29B4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7571740" y="4536440"/>
              <a:ext cx="1983739" cy="1968500"/>
            </a:xfrm>
            <a:custGeom>
              <a:avLst/>
              <a:gdLst/>
              <a:ahLst/>
              <a:cxnLst/>
              <a:rect l="l" t="t" r="r" b="b"/>
              <a:pathLst>
                <a:path w="1983740" h="1968500">
                  <a:moveTo>
                    <a:pt x="0" y="984250"/>
                  </a:moveTo>
                  <a:lnTo>
                    <a:pt x="1143" y="936564"/>
                  </a:lnTo>
                  <a:lnTo>
                    <a:pt x="4540" y="889464"/>
                  </a:lnTo>
                  <a:lnTo>
                    <a:pt x="10139" y="843001"/>
                  </a:lnTo>
                  <a:lnTo>
                    <a:pt x="17886" y="797226"/>
                  </a:lnTo>
                  <a:lnTo>
                    <a:pt x="27731" y="752192"/>
                  </a:lnTo>
                  <a:lnTo>
                    <a:pt x="39620" y="707950"/>
                  </a:lnTo>
                  <a:lnTo>
                    <a:pt x="53503" y="664551"/>
                  </a:lnTo>
                  <a:lnTo>
                    <a:pt x="69328" y="622046"/>
                  </a:lnTo>
                  <a:lnTo>
                    <a:pt x="87041" y="580489"/>
                  </a:lnTo>
                  <a:lnTo>
                    <a:pt x="106592" y="539929"/>
                  </a:lnTo>
                  <a:lnTo>
                    <a:pt x="127929" y="500419"/>
                  </a:lnTo>
                  <a:lnTo>
                    <a:pt x="150998" y="462010"/>
                  </a:lnTo>
                  <a:lnTo>
                    <a:pt x="175749" y="424754"/>
                  </a:lnTo>
                  <a:lnTo>
                    <a:pt x="202130" y="388703"/>
                  </a:lnTo>
                  <a:lnTo>
                    <a:pt x="230088" y="353907"/>
                  </a:lnTo>
                  <a:lnTo>
                    <a:pt x="259571" y="320419"/>
                  </a:lnTo>
                  <a:lnTo>
                    <a:pt x="290528" y="288290"/>
                  </a:lnTo>
                  <a:lnTo>
                    <a:pt x="322906" y="257571"/>
                  </a:lnTo>
                  <a:lnTo>
                    <a:pt x="356654" y="228315"/>
                  </a:lnTo>
                  <a:lnTo>
                    <a:pt x="391719" y="200572"/>
                  </a:lnTo>
                  <a:lnTo>
                    <a:pt x="428050" y="174395"/>
                  </a:lnTo>
                  <a:lnTo>
                    <a:pt x="465595" y="149834"/>
                  </a:lnTo>
                  <a:lnTo>
                    <a:pt x="504301" y="126942"/>
                  </a:lnTo>
                  <a:lnTo>
                    <a:pt x="544117" y="105770"/>
                  </a:lnTo>
                  <a:lnTo>
                    <a:pt x="584990" y="86370"/>
                  </a:lnTo>
                  <a:lnTo>
                    <a:pt x="626869" y="68793"/>
                  </a:lnTo>
                  <a:lnTo>
                    <a:pt x="669702" y="53091"/>
                  </a:lnTo>
                  <a:lnTo>
                    <a:pt x="713437" y="39315"/>
                  </a:lnTo>
                  <a:lnTo>
                    <a:pt x="758021" y="27517"/>
                  </a:lnTo>
                  <a:lnTo>
                    <a:pt x="803403" y="17748"/>
                  </a:lnTo>
                  <a:lnTo>
                    <a:pt x="849531" y="10060"/>
                  </a:lnTo>
                  <a:lnTo>
                    <a:pt x="896353" y="4505"/>
                  </a:lnTo>
                  <a:lnTo>
                    <a:pt x="943816" y="1135"/>
                  </a:lnTo>
                  <a:lnTo>
                    <a:pt x="991869" y="0"/>
                  </a:lnTo>
                  <a:lnTo>
                    <a:pt x="1039923" y="1135"/>
                  </a:lnTo>
                  <a:lnTo>
                    <a:pt x="1087386" y="4505"/>
                  </a:lnTo>
                  <a:lnTo>
                    <a:pt x="1134208" y="10060"/>
                  </a:lnTo>
                  <a:lnTo>
                    <a:pt x="1180336" y="17748"/>
                  </a:lnTo>
                  <a:lnTo>
                    <a:pt x="1225718" y="27517"/>
                  </a:lnTo>
                  <a:lnTo>
                    <a:pt x="1270302" y="39315"/>
                  </a:lnTo>
                  <a:lnTo>
                    <a:pt x="1314037" y="53091"/>
                  </a:lnTo>
                  <a:lnTo>
                    <a:pt x="1356870" y="68793"/>
                  </a:lnTo>
                  <a:lnTo>
                    <a:pt x="1398749" y="86370"/>
                  </a:lnTo>
                  <a:lnTo>
                    <a:pt x="1439622" y="105770"/>
                  </a:lnTo>
                  <a:lnTo>
                    <a:pt x="1479438" y="126942"/>
                  </a:lnTo>
                  <a:lnTo>
                    <a:pt x="1518144" y="149834"/>
                  </a:lnTo>
                  <a:lnTo>
                    <a:pt x="1555689" y="174395"/>
                  </a:lnTo>
                  <a:lnTo>
                    <a:pt x="1592020" y="200572"/>
                  </a:lnTo>
                  <a:lnTo>
                    <a:pt x="1627085" y="228315"/>
                  </a:lnTo>
                  <a:lnTo>
                    <a:pt x="1660833" y="257571"/>
                  </a:lnTo>
                  <a:lnTo>
                    <a:pt x="1693211" y="288290"/>
                  </a:lnTo>
                  <a:lnTo>
                    <a:pt x="1724168" y="320419"/>
                  </a:lnTo>
                  <a:lnTo>
                    <a:pt x="1753651" y="353907"/>
                  </a:lnTo>
                  <a:lnTo>
                    <a:pt x="1781609" y="388703"/>
                  </a:lnTo>
                  <a:lnTo>
                    <a:pt x="1807990" y="424754"/>
                  </a:lnTo>
                  <a:lnTo>
                    <a:pt x="1832741" y="462010"/>
                  </a:lnTo>
                  <a:lnTo>
                    <a:pt x="1855810" y="500419"/>
                  </a:lnTo>
                  <a:lnTo>
                    <a:pt x="1877147" y="539929"/>
                  </a:lnTo>
                  <a:lnTo>
                    <a:pt x="1896698" y="580489"/>
                  </a:lnTo>
                  <a:lnTo>
                    <a:pt x="1914411" y="622046"/>
                  </a:lnTo>
                  <a:lnTo>
                    <a:pt x="1930236" y="664551"/>
                  </a:lnTo>
                  <a:lnTo>
                    <a:pt x="1944119" y="707950"/>
                  </a:lnTo>
                  <a:lnTo>
                    <a:pt x="1956008" y="752192"/>
                  </a:lnTo>
                  <a:lnTo>
                    <a:pt x="1965853" y="797226"/>
                  </a:lnTo>
                  <a:lnTo>
                    <a:pt x="1973600" y="843001"/>
                  </a:lnTo>
                  <a:lnTo>
                    <a:pt x="1979199" y="889464"/>
                  </a:lnTo>
                  <a:lnTo>
                    <a:pt x="1982596" y="936564"/>
                  </a:lnTo>
                  <a:lnTo>
                    <a:pt x="1983739" y="984250"/>
                  </a:lnTo>
                  <a:lnTo>
                    <a:pt x="1982596" y="1031935"/>
                  </a:lnTo>
                  <a:lnTo>
                    <a:pt x="1979199" y="1079035"/>
                  </a:lnTo>
                  <a:lnTo>
                    <a:pt x="1973600" y="1125498"/>
                  </a:lnTo>
                  <a:lnTo>
                    <a:pt x="1965853" y="1171273"/>
                  </a:lnTo>
                  <a:lnTo>
                    <a:pt x="1956008" y="1216307"/>
                  </a:lnTo>
                  <a:lnTo>
                    <a:pt x="1944119" y="1260549"/>
                  </a:lnTo>
                  <a:lnTo>
                    <a:pt x="1930236" y="1303948"/>
                  </a:lnTo>
                  <a:lnTo>
                    <a:pt x="1914411" y="1346453"/>
                  </a:lnTo>
                  <a:lnTo>
                    <a:pt x="1896698" y="1388010"/>
                  </a:lnTo>
                  <a:lnTo>
                    <a:pt x="1877147" y="1428570"/>
                  </a:lnTo>
                  <a:lnTo>
                    <a:pt x="1855810" y="1468080"/>
                  </a:lnTo>
                  <a:lnTo>
                    <a:pt x="1832741" y="1506489"/>
                  </a:lnTo>
                  <a:lnTo>
                    <a:pt x="1807990" y="1543745"/>
                  </a:lnTo>
                  <a:lnTo>
                    <a:pt x="1781609" y="1579796"/>
                  </a:lnTo>
                  <a:lnTo>
                    <a:pt x="1753651" y="1614592"/>
                  </a:lnTo>
                  <a:lnTo>
                    <a:pt x="1724168" y="1648080"/>
                  </a:lnTo>
                  <a:lnTo>
                    <a:pt x="1693211" y="1680209"/>
                  </a:lnTo>
                  <a:lnTo>
                    <a:pt x="1660833" y="1710928"/>
                  </a:lnTo>
                  <a:lnTo>
                    <a:pt x="1627085" y="1740184"/>
                  </a:lnTo>
                  <a:lnTo>
                    <a:pt x="1592020" y="1767927"/>
                  </a:lnTo>
                  <a:lnTo>
                    <a:pt x="1555689" y="1794104"/>
                  </a:lnTo>
                  <a:lnTo>
                    <a:pt x="1518144" y="1818665"/>
                  </a:lnTo>
                  <a:lnTo>
                    <a:pt x="1479438" y="1841557"/>
                  </a:lnTo>
                  <a:lnTo>
                    <a:pt x="1439622" y="1862729"/>
                  </a:lnTo>
                  <a:lnTo>
                    <a:pt x="1398749" y="1882129"/>
                  </a:lnTo>
                  <a:lnTo>
                    <a:pt x="1356870" y="1899706"/>
                  </a:lnTo>
                  <a:lnTo>
                    <a:pt x="1314037" y="1915408"/>
                  </a:lnTo>
                  <a:lnTo>
                    <a:pt x="1270302" y="1929184"/>
                  </a:lnTo>
                  <a:lnTo>
                    <a:pt x="1225718" y="1940982"/>
                  </a:lnTo>
                  <a:lnTo>
                    <a:pt x="1180336" y="1950751"/>
                  </a:lnTo>
                  <a:lnTo>
                    <a:pt x="1134208" y="1958439"/>
                  </a:lnTo>
                  <a:lnTo>
                    <a:pt x="1087386" y="1963994"/>
                  </a:lnTo>
                  <a:lnTo>
                    <a:pt x="1039923" y="1967364"/>
                  </a:lnTo>
                  <a:lnTo>
                    <a:pt x="991869" y="1968500"/>
                  </a:lnTo>
                  <a:lnTo>
                    <a:pt x="943816" y="1967364"/>
                  </a:lnTo>
                  <a:lnTo>
                    <a:pt x="896353" y="1963994"/>
                  </a:lnTo>
                  <a:lnTo>
                    <a:pt x="849531" y="1958439"/>
                  </a:lnTo>
                  <a:lnTo>
                    <a:pt x="803403" y="1950751"/>
                  </a:lnTo>
                  <a:lnTo>
                    <a:pt x="758021" y="1940982"/>
                  </a:lnTo>
                  <a:lnTo>
                    <a:pt x="713437" y="1929184"/>
                  </a:lnTo>
                  <a:lnTo>
                    <a:pt x="669702" y="1915408"/>
                  </a:lnTo>
                  <a:lnTo>
                    <a:pt x="626869" y="1899706"/>
                  </a:lnTo>
                  <a:lnTo>
                    <a:pt x="584990" y="1882129"/>
                  </a:lnTo>
                  <a:lnTo>
                    <a:pt x="544117" y="1862729"/>
                  </a:lnTo>
                  <a:lnTo>
                    <a:pt x="504301" y="1841557"/>
                  </a:lnTo>
                  <a:lnTo>
                    <a:pt x="465595" y="1818665"/>
                  </a:lnTo>
                  <a:lnTo>
                    <a:pt x="428050" y="1794104"/>
                  </a:lnTo>
                  <a:lnTo>
                    <a:pt x="391719" y="1767927"/>
                  </a:lnTo>
                  <a:lnTo>
                    <a:pt x="356654" y="1740184"/>
                  </a:lnTo>
                  <a:lnTo>
                    <a:pt x="322906" y="1710928"/>
                  </a:lnTo>
                  <a:lnTo>
                    <a:pt x="290528" y="1680209"/>
                  </a:lnTo>
                  <a:lnTo>
                    <a:pt x="259571" y="1648080"/>
                  </a:lnTo>
                  <a:lnTo>
                    <a:pt x="230088" y="1614592"/>
                  </a:lnTo>
                  <a:lnTo>
                    <a:pt x="202130" y="1579796"/>
                  </a:lnTo>
                  <a:lnTo>
                    <a:pt x="175749" y="1543745"/>
                  </a:lnTo>
                  <a:lnTo>
                    <a:pt x="150998" y="1506489"/>
                  </a:lnTo>
                  <a:lnTo>
                    <a:pt x="127929" y="1468080"/>
                  </a:lnTo>
                  <a:lnTo>
                    <a:pt x="106592" y="1428570"/>
                  </a:lnTo>
                  <a:lnTo>
                    <a:pt x="87041" y="1388010"/>
                  </a:lnTo>
                  <a:lnTo>
                    <a:pt x="69328" y="1346453"/>
                  </a:lnTo>
                  <a:lnTo>
                    <a:pt x="53503" y="1303948"/>
                  </a:lnTo>
                  <a:lnTo>
                    <a:pt x="39620" y="1260549"/>
                  </a:lnTo>
                  <a:lnTo>
                    <a:pt x="27731" y="1216307"/>
                  </a:lnTo>
                  <a:lnTo>
                    <a:pt x="17886" y="1171273"/>
                  </a:lnTo>
                  <a:lnTo>
                    <a:pt x="10139" y="1125498"/>
                  </a:lnTo>
                  <a:lnTo>
                    <a:pt x="4540" y="1079035"/>
                  </a:lnTo>
                  <a:lnTo>
                    <a:pt x="1143" y="1031935"/>
                  </a:lnTo>
                  <a:lnTo>
                    <a:pt x="0" y="984250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316051" y="3114039"/>
            <a:ext cx="786977" cy="111654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044" marR="3387" indent="847" algn="ctr">
              <a:spcBef>
                <a:spcPts val="67"/>
              </a:spcBef>
            </a:pPr>
            <a:r>
              <a:rPr sz="1200" b="1" i="1" spc="-7" dirty="0">
                <a:latin typeface="Carlito"/>
                <a:cs typeface="Carlito"/>
              </a:rPr>
              <a:t>HARUS DILENGKAPI DALAM JANGKA WAKTU</a:t>
            </a:r>
            <a:r>
              <a:rPr sz="1200" b="1" i="1" spc="-40" dirty="0">
                <a:latin typeface="Carlito"/>
                <a:cs typeface="Carlito"/>
              </a:rPr>
              <a:t> </a:t>
            </a:r>
            <a:r>
              <a:rPr sz="1200" b="1" i="1" spc="-33" dirty="0">
                <a:latin typeface="Carlito"/>
                <a:cs typeface="Carlito"/>
              </a:rPr>
              <a:t>3 </a:t>
            </a:r>
            <a:r>
              <a:rPr sz="1200" b="1" i="1" spc="-13" dirty="0">
                <a:latin typeface="Carlito"/>
                <a:cs typeface="Carlito"/>
              </a:rPr>
              <a:t>HARI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19246" y="3191087"/>
            <a:ext cx="829733" cy="214525"/>
          </a:xfrm>
          <a:prstGeom prst="rect">
            <a:avLst/>
          </a:prstGeom>
          <a:solidFill>
            <a:srgbClr val="DFE3DB"/>
          </a:solidFill>
          <a:ln w="28575">
            <a:solidFill>
              <a:srgbClr val="5F3403"/>
            </a:solidFill>
          </a:ln>
        </p:spPr>
        <p:txBody>
          <a:bodyPr vert="horz" wrap="square" lIns="0" tIns="9313" rIns="0" bIns="0" rtlCol="0">
            <a:spAutoFit/>
          </a:bodyPr>
          <a:lstStyle/>
          <a:p>
            <a:pPr marL="64350">
              <a:spcBef>
                <a:spcPts val="73"/>
              </a:spcBef>
            </a:pPr>
            <a:r>
              <a:rPr sz="1333" b="1" i="1" spc="-7" dirty="0">
                <a:latin typeface="Carlito"/>
                <a:cs typeface="Carlito"/>
              </a:rPr>
              <a:t>DIPENUHI</a:t>
            </a:r>
            <a:endParaRPr sz="1333">
              <a:latin typeface="Carlito"/>
              <a:cs typeface="Carli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456469" y="3648922"/>
            <a:ext cx="3134783" cy="445770"/>
            <a:chOff x="9684702" y="5473382"/>
            <a:chExt cx="4702175" cy="668655"/>
          </a:xfrm>
        </p:grpSpPr>
        <p:sp>
          <p:nvSpPr>
            <p:cNvPr id="32" name="object 32"/>
            <p:cNvSpPr/>
            <p:nvPr/>
          </p:nvSpPr>
          <p:spPr>
            <a:xfrm>
              <a:off x="9692640" y="5481320"/>
              <a:ext cx="4632960" cy="142240"/>
            </a:xfrm>
            <a:custGeom>
              <a:avLst/>
              <a:gdLst/>
              <a:ahLst/>
              <a:cxnLst/>
              <a:rect l="l" t="t" r="r" b="b"/>
              <a:pathLst>
                <a:path w="4632959" h="142239">
                  <a:moveTo>
                    <a:pt x="4632959" y="0"/>
                  </a:moveTo>
                  <a:lnTo>
                    <a:pt x="0" y="0"/>
                  </a:lnTo>
                  <a:lnTo>
                    <a:pt x="0" y="142239"/>
                  </a:lnTo>
                  <a:lnTo>
                    <a:pt x="4632959" y="142239"/>
                  </a:lnTo>
                  <a:lnTo>
                    <a:pt x="4632959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9692640" y="5481320"/>
              <a:ext cx="4632960" cy="142240"/>
            </a:xfrm>
            <a:custGeom>
              <a:avLst/>
              <a:gdLst/>
              <a:ahLst/>
              <a:cxnLst/>
              <a:rect l="l" t="t" r="r" b="b"/>
              <a:pathLst>
                <a:path w="4632959" h="142239">
                  <a:moveTo>
                    <a:pt x="0" y="142239"/>
                  </a:moveTo>
                  <a:lnTo>
                    <a:pt x="4632959" y="142239"/>
                  </a:lnTo>
                  <a:lnTo>
                    <a:pt x="4632959" y="0"/>
                  </a:lnTo>
                  <a:lnTo>
                    <a:pt x="0" y="0"/>
                  </a:lnTo>
                  <a:lnTo>
                    <a:pt x="0" y="142239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14097000" y="5623560"/>
              <a:ext cx="281940" cy="510540"/>
            </a:xfrm>
            <a:custGeom>
              <a:avLst/>
              <a:gdLst/>
              <a:ahLst/>
              <a:cxnLst/>
              <a:rect l="l" t="t" r="r" b="b"/>
              <a:pathLst>
                <a:path w="281940" h="510539">
                  <a:moveTo>
                    <a:pt x="211455" y="0"/>
                  </a:moveTo>
                  <a:lnTo>
                    <a:pt x="70484" y="0"/>
                  </a:lnTo>
                  <a:lnTo>
                    <a:pt x="70484" y="369569"/>
                  </a:lnTo>
                  <a:lnTo>
                    <a:pt x="0" y="369569"/>
                  </a:lnTo>
                  <a:lnTo>
                    <a:pt x="140969" y="510539"/>
                  </a:lnTo>
                  <a:lnTo>
                    <a:pt x="281940" y="369569"/>
                  </a:lnTo>
                  <a:lnTo>
                    <a:pt x="211455" y="369569"/>
                  </a:lnTo>
                  <a:lnTo>
                    <a:pt x="211455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4097000" y="5623560"/>
              <a:ext cx="281940" cy="510540"/>
            </a:xfrm>
            <a:custGeom>
              <a:avLst/>
              <a:gdLst/>
              <a:ahLst/>
              <a:cxnLst/>
              <a:rect l="l" t="t" r="r" b="b"/>
              <a:pathLst>
                <a:path w="281940" h="510539">
                  <a:moveTo>
                    <a:pt x="0" y="369569"/>
                  </a:moveTo>
                  <a:lnTo>
                    <a:pt x="70484" y="369569"/>
                  </a:lnTo>
                  <a:lnTo>
                    <a:pt x="70484" y="0"/>
                  </a:lnTo>
                  <a:lnTo>
                    <a:pt x="211455" y="0"/>
                  </a:lnTo>
                  <a:lnTo>
                    <a:pt x="211455" y="369569"/>
                  </a:lnTo>
                  <a:lnTo>
                    <a:pt x="281940" y="369569"/>
                  </a:lnTo>
                  <a:lnTo>
                    <a:pt x="140969" y="510539"/>
                  </a:lnTo>
                  <a:lnTo>
                    <a:pt x="0" y="369569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214446" y="3815927"/>
            <a:ext cx="1473200" cy="210678"/>
          </a:xfrm>
          <a:prstGeom prst="rect">
            <a:avLst/>
          </a:prstGeom>
          <a:solidFill>
            <a:srgbClr val="DFE3DB"/>
          </a:solidFill>
          <a:ln w="28575">
            <a:solidFill>
              <a:srgbClr val="5F3403"/>
            </a:solidFill>
          </a:ln>
        </p:spPr>
        <p:txBody>
          <a:bodyPr vert="horz" wrap="square" lIns="0" tIns="5503" rIns="0" bIns="0" rtlCol="0">
            <a:spAutoFit/>
          </a:bodyPr>
          <a:lstStyle/>
          <a:p>
            <a:pPr marL="152831">
              <a:spcBef>
                <a:spcPts val="43"/>
              </a:spcBef>
            </a:pPr>
            <a:r>
              <a:rPr sz="1333" b="1" i="1" dirty="0">
                <a:latin typeface="Carlito"/>
                <a:cs typeface="Carlito"/>
              </a:rPr>
              <a:t>TIDAK</a:t>
            </a:r>
            <a:r>
              <a:rPr sz="1333" b="1" i="1" spc="-53" dirty="0">
                <a:latin typeface="Carlito"/>
                <a:cs typeface="Carlito"/>
              </a:rPr>
              <a:t> </a:t>
            </a:r>
            <a:r>
              <a:rPr sz="1333" b="1" i="1" spc="-7" dirty="0">
                <a:latin typeface="Carlito"/>
                <a:cs typeface="Carlito"/>
              </a:rPr>
              <a:t>DIPENUHI</a:t>
            </a:r>
            <a:endParaRPr sz="1333">
              <a:latin typeface="Carlito"/>
              <a:cs typeface="Carli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56879" y="4184227"/>
            <a:ext cx="3088640" cy="834844"/>
          </a:xfrm>
          <a:prstGeom prst="rect">
            <a:avLst/>
          </a:prstGeom>
          <a:solidFill>
            <a:srgbClr val="B8475F"/>
          </a:solidFill>
          <a:ln w="15875">
            <a:solidFill>
              <a:srgbClr val="5F3403"/>
            </a:solidFill>
          </a:ln>
        </p:spPr>
        <p:txBody>
          <a:bodyPr vert="horz" wrap="square" lIns="0" tIns="95250" rIns="0" bIns="0" rtlCol="0">
            <a:spAutoFit/>
          </a:bodyPr>
          <a:lstStyle/>
          <a:p>
            <a:pPr marL="187123" marR="181196" indent="-847" algn="ctr">
              <a:spcBef>
                <a:spcPts val="750"/>
              </a:spcBef>
            </a:pPr>
            <a:r>
              <a:rPr sz="1200" b="1" dirty="0">
                <a:latin typeface="Carlito"/>
                <a:cs typeface="Carlito"/>
              </a:rPr>
              <a:t>KANWIL</a:t>
            </a:r>
            <a:r>
              <a:rPr sz="1200" b="1" spc="-23" dirty="0">
                <a:latin typeface="Carlito"/>
                <a:cs typeface="Carlito"/>
              </a:rPr>
              <a:t> </a:t>
            </a:r>
            <a:r>
              <a:rPr sz="1200" b="1" spc="-17" dirty="0">
                <a:latin typeface="Carlito"/>
                <a:cs typeface="Carlito"/>
              </a:rPr>
              <a:t>MENYAMPAIKAN</a:t>
            </a:r>
            <a:r>
              <a:rPr sz="1200" b="1" spc="-40" dirty="0">
                <a:latin typeface="Carlito"/>
                <a:cs typeface="Carlito"/>
              </a:rPr>
              <a:t> </a:t>
            </a:r>
            <a:r>
              <a:rPr sz="1200" b="1" spc="-13" dirty="0">
                <a:latin typeface="Carlito"/>
                <a:cs typeface="Carlito"/>
              </a:rPr>
              <a:t>SURAT </a:t>
            </a:r>
            <a:r>
              <a:rPr sz="1200" b="1" dirty="0">
                <a:latin typeface="Carlito"/>
                <a:cs typeface="Carlito"/>
              </a:rPr>
              <a:t>PENGEMBALIAN</a:t>
            </a:r>
            <a:r>
              <a:rPr sz="1200" b="1" spc="-37" dirty="0">
                <a:latin typeface="Carlito"/>
                <a:cs typeface="Carlito"/>
              </a:rPr>
              <a:t> </a:t>
            </a:r>
            <a:r>
              <a:rPr sz="1200" b="1" spc="-7" dirty="0">
                <a:latin typeface="Carlito"/>
                <a:cs typeface="Carlito"/>
              </a:rPr>
              <a:t>PERMOHONAN </a:t>
            </a:r>
            <a:r>
              <a:rPr sz="1200" b="1" dirty="0">
                <a:latin typeface="Carlito"/>
                <a:cs typeface="Carlito"/>
              </a:rPr>
              <a:t>HARMONISASI</a:t>
            </a:r>
            <a:r>
              <a:rPr sz="1200" b="1" spc="-37" dirty="0">
                <a:latin typeface="Carlito"/>
                <a:cs typeface="Carlito"/>
              </a:rPr>
              <a:t> </a:t>
            </a:r>
            <a:r>
              <a:rPr sz="1200" b="1" spc="-13" dirty="0">
                <a:latin typeface="Carlito"/>
                <a:cs typeface="Carlito"/>
              </a:rPr>
              <a:t>(DISERTAI</a:t>
            </a:r>
            <a:r>
              <a:rPr sz="1200" b="1" spc="-43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DENGAN</a:t>
            </a:r>
            <a:r>
              <a:rPr sz="1200" b="1" spc="-13" dirty="0">
                <a:latin typeface="Carlito"/>
                <a:cs typeface="Carlito"/>
              </a:rPr>
              <a:t> </a:t>
            </a:r>
            <a:r>
              <a:rPr sz="1200" b="1" spc="-7" dirty="0">
                <a:latin typeface="Carlito"/>
                <a:cs typeface="Carlito"/>
              </a:rPr>
              <a:t>ALASAN PENGEMBALIAN) </a:t>
            </a:r>
            <a:r>
              <a:rPr sz="1200" b="1" spc="-17" dirty="0">
                <a:latin typeface="Carlito"/>
                <a:cs typeface="Carlito"/>
              </a:rPr>
              <a:t>KEPADA</a:t>
            </a:r>
            <a:r>
              <a:rPr sz="1200" b="1" spc="-20" dirty="0">
                <a:latin typeface="Carlito"/>
                <a:cs typeface="Carlito"/>
              </a:rPr>
              <a:t> </a:t>
            </a:r>
            <a:r>
              <a:rPr sz="1200" b="1" spc="-7" dirty="0">
                <a:latin typeface="Carlito"/>
                <a:cs typeface="Carlito"/>
              </a:rPr>
              <a:t>PEMRAKARSA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57200" y="5207001"/>
            <a:ext cx="6658187" cy="486458"/>
          </a:xfrm>
          <a:prstGeom prst="rect">
            <a:avLst/>
          </a:prstGeom>
          <a:ln w="15875">
            <a:solidFill>
              <a:srgbClr val="5F3403"/>
            </a:solidFill>
          </a:ln>
        </p:spPr>
        <p:txBody>
          <a:bodyPr vert="horz" wrap="square" lIns="0" tIns="115993" rIns="0" bIns="0" rtlCol="0">
            <a:spAutoFit/>
          </a:bodyPr>
          <a:lstStyle/>
          <a:p>
            <a:pPr marL="10584" algn="ctr">
              <a:spcBef>
                <a:spcPts val="913"/>
              </a:spcBef>
            </a:pPr>
            <a:r>
              <a:rPr sz="1200" b="1" dirty="0">
                <a:latin typeface="Carlito"/>
                <a:cs typeface="Carlito"/>
              </a:rPr>
              <a:t>PEMRAKARSA</a:t>
            </a:r>
            <a:r>
              <a:rPr sz="1200" b="1" spc="-37" dirty="0">
                <a:latin typeface="Carlito"/>
                <a:cs typeface="Carlito"/>
              </a:rPr>
              <a:t> </a:t>
            </a:r>
            <a:r>
              <a:rPr sz="1200" b="1" spc="-20" dirty="0">
                <a:latin typeface="Carlito"/>
                <a:cs typeface="Carlito"/>
              </a:rPr>
              <a:t>YANG</a:t>
            </a:r>
            <a:r>
              <a:rPr sz="1200" b="1" spc="-3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TELAH</a:t>
            </a:r>
            <a:r>
              <a:rPr sz="1200" b="1" spc="-23" dirty="0">
                <a:latin typeface="Carlito"/>
                <a:cs typeface="Carlito"/>
              </a:rPr>
              <a:t> </a:t>
            </a:r>
            <a:r>
              <a:rPr sz="1200" b="1" spc="-17" dirty="0">
                <a:latin typeface="Carlito"/>
                <a:cs typeface="Carlito"/>
              </a:rPr>
              <a:t>MENYAMPAIKAN</a:t>
            </a:r>
            <a:r>
              <a:rPr sz="1200" b="1" spc="-30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DOKUMEN</a:t>
            </a:r>
            <a:r>
              <a:rPr sz="1200" b="1" spc="-10" dirty="0">
                <a:latin typeface="Carlito"/>
                <a:cs typeface="Carlito"/>
              </a:rPr>
              <a:t> </a:t>
            </a:r>
            <a:r>
              <a:rPr sz="1200" b="1" spc="-30" dirty="0">
                <a:latin typeface="Carlito"/>
                <a:cs typeface="Carlito"/>
              </a:rPr>
              <a:t>PERSYARATAN</a:t>
            </a:r>
            <a:r>
              <a:rPr sz="1200" b="1" spc="-40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PERMOHONAN</a:t>
            </a:r>
            <a:r>
              <a:rPr sz="1200" b="1" spc="-27" dirty="0">
                <a:latin typeface="Carlito"/>
                <a:cs typeface="Carlito"/>
              </a:rPr>
              <a:t> </a:t>
            </a:r>
            <a:r>
              <a:rPr sz="1200" b="1" spc="-7" dirty="0">
                <a:latin typeface="Carlito"/>
                <a:cs typeface="Carlito"/>
              </a:rPr>
              <a:t>HARMONISASI</a:t>
            </a:r>
            <a:endParaRPr sz="12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Carlito"/>
                <a:cs typeface="Carlito"/>
              </a:rPr>
              <a:t>SECARA</a:t>
            </a:r>
            <a:r>
              <a:rPr sz="1200" b="1" spc="-60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LENGKAP MEMPEROLEH</a:t>
            </a:r>
            <a:r>
              <a:rPr sz="1200" b="1" spc="-40" dirty="0">
                <a:latin typeface="Carlito"/>
                <a:cs typeface="Carlito"/>
              </a:rPr>
              <a:t> </a:t>
            </a:r>
            <a:r>
              <a:rPr sz="1200" b="1" spc="-23" dirty="0">
                <a:latin typeface="Carlito"/>
                <a:cs typeface="Carlito"/>
              </a:rPr>
              <a:t>TANDA</a:t>
            </a:r>
            <a:r>
              <a:rPr sz="1200" b="1" spc="-43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TERIMA</a:t>
            </a:r>
            <a:r>
              <a:rPr sz="1200" b="1" spc="-33" dirty="0">
                <a:latin typeface="Carlito"/>
                <a:cs typeface="Carlito"/>
              </a:rPr>
              <a:t> </a:t>
            </a:r>
            <a:r>
              <a:rPr sz="1200" b="1" spc="-7" dirty="0">
                <a:latin typeface="Carlito"/>
                <a:cs typeface="Carlito"/>
              </a:rPr>
              <a:t>KELENGKAPAN</a:t>
            </a:r>
            <a:r>
              <a:rPr sz="1200" b="1" spc="-20" dirty="0">
                <a:latin typeface="Carlito"/>
                <a:cs typeface="Carlito"/>
              </a:rPr>
              <a:t> </a:t>
            </a:r>
            <a:r>
              <a:rPr sz="1200" b="1" spc="-7" dirty="0">
                <a:latin typeface="Carlito"/>
                <a:cs typeface="Carlito"/>
              </a:rPr>
              <a:t>DOKUMEN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4647" y="1738207"/>
            <a:ext cx="4825153" cy="0"/>
          </a:xfrm>
          <a:custGeom>
            <a:avLst/>
            <a:gdLst/>
            <a:ahLst/>
            <a:cxnLst/>
            <a:rect l="l" t="t" r="r" b="b"/>
            <a:pathLst>
              <a:path w="7237730">
                <a:moveTo>
                  <a:pt x="0" y="0"/>
                </a:moveTo>
                <a:lnTo>
                  <a:pt x="723773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8966200" y="1738207"/>
            <a:ext cx="2195407" cy="0"/>
          </a:xfrm>
          <a:custGeom>
            <a:avLst/>
            <a:gdLst/>
            <a:ahLst/>
            <a:cxnLst/>
            <a:rect l="l" t="t" r="r" b="b"/>
            <a:pathLst>
              <a:path w="3293109">
                <a:moveTo>
                  <a:pt x="0" y="0"/>
                </a:moveTo>
                <a:lnTo>
                  <a:pt x="3293109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6138333"/>
            <a:ext cx="12192000" cy="719667"/>
          </a:xfrm>
          <a:custGeom>
            <a:avLst/>
            <a:gdLst/>
            <a:ahLst/>
            <a:cxnLst/>
            <a:rect l="l" t="t" r="r" b="b"/>
            <a:pathLst>
              <a:path w="18288000" h="1079500">
                <a:moveTo>
                  <a:pt x="18288000" y="0"/>
                </a:moveTo>
                <a:lnTo>
                  <a:pt x="0" y="0"/>
                </a:lnTo>
                <a:lnTo>
                  <a:pt x="0" y="1079500"/>
                </a:lnTo>
                <a:lnTo>
                  <a:pt x="18288000" y="10795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1173480"/>
            <a:ext cx="12192000" cy="143933"/>
          </a:xfrm>
          <a:custGeom>
            <a:avLst/>
            <a:gdLst/>
            <a:ahLst/>
            <a:cxnLst/>
            <a:rect l="l" t="t" r="r" b="b"/>
            <a:pathLst>
              <a:path w="18288000" h="215900">
                <a:moveTo>
                  <a:pt x="18288000" y="0"/>
                </a:moveTo>
                <a:lnTo>
                  <a:pt x="0" y="0"/>
                </a:lnTo>
                <a:lnTo>
                  <a:pt x="0" y="215900"/>
                </a:lnTo>
                <a:lnTo>
                  <a:pt x="18288000" y="2159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4307" y="127008"/>
            <a:ext cx="7010400" cy="1636175"/>
          </a:xfrm>
          <a:prstGeom prst="rect">
            <a:avLst/>
          </a:prstGeom>
        </p:spPr>
        <p:txBody>
          <a:bodyPr vert="horz" wrap="square" lIns="0" tIns="949791" rIns="0" bIns="0" rtlCol="0" anchor="ctr">
            <a:spAutoFit/>
          </a:bodyPr>
          <a:lstStyle/>
          <a:p>
            <a:pPr marL="2190860">
              <a:lnSpc>
                <a:spcPct val="100000"/>
              </a:lnSpc>
              <a:spcBef>
                <a:spcPts val="67"/>
              </a:spcBef>
            </a:pPr>
            <a:r>
              <a:rPr dirty="0"/>
              <a:t>ANALISIS</a:t>
            </a:r>
            <a:r>
              <a:rPr spc="-40" dirty="0"/>
              <a:t> </a:t>
            </a:r>
            <a:r>
              <a:rPr spc="-7" dirty="0"/>
              <a:t>KONSEPSI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109213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451909" y="2124922"/>
            <a:ext cx="1331383" cy="3544570"/>
            <a:chOff x="677862" y="3187382"/>
            <a:chExt cx="1997075" cy="5316855"/>
          </a:xfrm>
        </p:grpSpPr>
        <p:sp>
          <p:nvSpPr>
            <p:cNvPr id="9" name="object 9"/>
            <p:cNvSpPr/>
            <p:nvPr/>
          </p:nvSpPr>
          <p:spPr>
            <a:xfrm>
              <a:off x="685800" y="3195320"/>
              <a:ext cx="1981200" cy="5300980"/>
            </a:xfrm>
            <a:custGeom>
              <a:avLst/>
              <a:gdLst/>
              <a:ahLst/>
              <a:cxnLst/>
              <a:rect l="l" t="t" r="r" b="b"/>
              <a:pathLst>
                <a:path w="1981200" h="5300980">
                  <a:moveTo>
                    <a:pt x="1981200" y="0"/>
                  </a:moveTo>
                  <a:lnTo>
                    <a:pt x="0" y="0"/>
                  </a:lnTo>
                  <a:lnTo>
                    <a:pt x="0" y="5300980"/>
                  </a:lnTo>
                  <a:lnTo>
                    <a:pt x="1981200" y="5300980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AB96A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85800" y="3195320"/>
              <a:ext cx="1981200" cy="5300980"/>
            </a:xfrm>
            <a:custGeom>
              <a:avLst/>
              <a:gdLst/>
              <a:ahLst/>
              <a:cxnLst/>
              <a:rect l="l" t="t" r="r" b="b"/>
              <a:pathLst>
                <a:path w="1981200" h="5300980">
                  <a:moveTo>
                    <a:pt x="0" y="5300980"/>
                  </a:moveTo>
                  <a:lnTo>
                    <a:pt x="1981200" y="5300980"/>
                  </a:lnTo>
                  <a:lnTo>
                    <a:pt x="1981200" y="0"/>
                  </a:lnTo>
                  <a:lnTo>
                    <a:pt x="0" y="0"/>
                  </a:lnTo>
                  <a:lnTo>
                    <a:pt x="0" y="5300980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89822" y="3425614"/>
            <a:ext cx="857673" cy="56254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algn="ctr">
              <a:spcBef>
                <a:spcPts val="67"/>
              </a:spcBef>
            </a:pPr>
            <a:r>
              <a:rPr sz="1200" b="1" spc="-17" dirty="0">
                <a:latin typeface="Bookman Uralic"/>
                <a:cs typeface="Bookman Uralic"/>
              </a:rPr>
              <a:t>TKH</a:t>
            </a:r>
            <a:endParaRPr sz="1200">
              <a:latin typeface="Bookman Uralic"/>
              <a:cs typeface="Bookman Uralic"/>
            </a:endParaRPr>
          </a:p>
          <a:p>
            <a:pPr algn="ctr">
              <a:lnSpc>
                <a:spcPct val="100000"/>
              </a:lnSpc>
            </a:pPr>
            <a:r>
              <a:rPr sz="1200" spc="-7" dirty="0">
                <a:latin typeface="Bookman Uralic"/>
                <a:cs typeface="Bookman Uralic"/>
              </a:rPr>
              <a:t>melakukan</a:t>
            </a:r>
            <a:endParaRPr sz="1200">
              <a:latin typeface="Bookman Uralic"/>
              <a:cs typeface="Bookman Uralic"/>
            </a:endParaRPr>
          </a:p>
          <a:p>
            <a:pPr algn="ctr">
              <a:spcBef>
                <a:spcPts val="13"/>
              </a:spcBef>
            </a:pPr>
            <a:r>
              <a:rPr sz="1200" b="1" spc="-7" dirty="0">
                <a:latin typeface="Bookman Uralic"/>
                <a:cs typeface="Bookman Uralic"/>
              </a:rPr>
              <a:t>Analisis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9089" y="3975947"/>
            <a:ext cx="737023" cy="36762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lnSpc>
                <a:spcPts val="1427"/>
              </a:lnSpc>
              <a:spcBef>
                <a:spcPts val="67"/>
              </a:spcBef>
            </a:pPr>
            <a:r>
              <a:rPr sz="1200" b="1" spc="-7" dirty="0">
                <a:latin typeface="Bookman Uralic"/>
                <a:cs typeface="Bookman Uralic"/>
              </a:rPr>
              <a:t>Konsepsi</a:t>
            </a:r>
            <a:endParaRPr sz="1200">
              <a:latin typeface="Bookman Uralic"/>
              <a:cs typeface="Bookman Uralic"/>
            </a:endParaRPr>
          </a:p>
          <a:p>
            <a:pPr marL="44029">
              <a:lnSpc>
                <a:spcPts val="1427"/>
              </a:lnSpc>
            </a:pPr>
            <a:r>
              <a:rPr sz="1200" b="1" spc="-7" dirty="0">
                <a:latin typeface="Bookman Uralic"/>
                <a:cs typeface="Bookman Uralic"/>
              </a:rPr>
              <a:t>Raperda</a:t>
            </a:r>
            <a:endParaRPr sz="1200">
              <a:latin typeface="Bookman Uralic"/>
              <a:cs typeface="Bookman Ural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31228" y="2124922"/>
            <a:ext cx="2760557" cy="845397"/>
            <a:chOff x="3946842" y="3187382"/>
            <a:chExt cx="4140835" cy="1268095"/>
          </a:xfrm>
        </p:grpSpPr>
        <p:sp>
          <p:nvSpPr>
            <p:cNvPr id="14" name="object 14"/>
            <p:cNvSpPr/>
            <p:nvPr/>
          </p:nvSpPr>
          <p:spPr>
            <a:xfrm>
              <a:off x="3954779" y="3195320"/>
              <a:ext cx="4124960" cy="1252220"/>
            </a:xfrm>
            <a:custGeom>
              <a:avLst/>
              <a:gdLst/>
              <a:ahLst/>
              <a:cxnLst/>
              <a:rect l="l" t="t" r="r" b="b"/>
              <a:pathLst>
                <a:path w="4124959" h="1252220">
                  <a:moveTo>
                    <a:pt x="4124960" y="0"/>
                  </a:moveTo>
                  <a:lnTo>
                    <a:pt x="0" y="0"/>
                  </a:lnTo>
                  <a:lnTo>
                    <a:pt x="0" y="1252219"/>
                  </a:lnTo>
                  <a:lnTo>
                    <a:pt x="4124960" y="1252219"/>
                  </a:lnTo>
                  <a:lnTo>
                    <a:pt x="4124960" y="0"/>
                  </a:lnTo>
                  <a:close/>
                </a:path>
              </a:pathLst>
            </a:custGeom>
            <a:solidFill>
              <a:srgbClr val="DF977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3954779" y="3195320"/>
              <a:ext cx="4124960" cy="1252220"/>
            </a:xfrm>
            <a:custGeom>
              <a:avLst/>
              <a:gdLst/>
              <a:ahLst/>
              <a:cxnLst/>
              <a:rect l="l" t="t" r="r" b="b"/>
              <a:pathLst>
                <a:path w="4124959" h="1252220">
                  <a:moveTo>
                    <a:pt x="0" y="1252219"/>
                  </a:moveTo>
                  <a:lnTo>
                    <a:pt x="4124960" y="1252219"/>
                  </a:lnTo>
                  <a:lnTo>
                    <a:pt x="4124960" y="0"/>
                  </a:lnTo>
                  <a:lnTo>
                    <a:pt x="0" y="0"/>
                  </a:lnTo>
                  <a:lnTo>
                    <a:pt x="0" y="1252219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698073" y="2255265"/>
            <a:ext cx="660400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>
              <a:spcBef>
                <a:spcPts val="67"/>
              </a:spcBef>
            </a:pPr>
            <a:r>
              <a:rPr sz="1200" b="1" spc="-7" dirty="0">
                <a:latin typeface="Carlito"/>
                <a:cs typeface="Carlito"/>
              </a:rPr>
              <a:t>Mengukur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70223" y="2255265"/>
            <a:ext cx="1077807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>
              <a:spcBef>
                <a:spcPts val="67"/>
              </a:spcBef>
            </a:pPr>
            <a:r>
              <a:rPr sz="1200" b="1" spc="-7" dirty="0">
                <a:latin typeface="Carlito"/>
                <a:cs typeface="Carlito"/>
              </a:rPr>
              <a:t>keharmonisasian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56406" y="2255265"/>
            <a:ext cx="157903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R="6350" algn="r">
              <a:spcBef>
                <a:spcPts val="67"/>
              </a:spcBef>
            </a:pPr>
            <a:r>
              <a:rPr sz="1200" b="1" spc="-7" dirty="0">
                <a:latin typeface="Carlito"/>
                <a:cs typeface="Carlito"/>
              </a:rPr>
              <a:t>dengan</a:t>
            </a:r>
            <a:endParaRPr sz="1200">
              <a:latin typeface="Carlito"/>
              <a:cs typeface="Carlito"/>
            </a:endParaRPr>
          </a:p>
          <a:p>
            <a:pPr marR="3387" algn="r">
              <a:tabLst>
                <a:tab pos="734943" algn="l"/>
                <a:tab pos="1056693" algn="l"/>
              </a:tabLst>
            </a:pPr>
            <a:r>
              <a:rPr sz="1200" b="1" spc="-7" dirty="0">
                <a:latin typeface="Carlito"/>
                <a:cs typeface="Carlito"/>
              </a:rPr>
              <a:t>indikator</a:t>
            </a:r>
            <a:r>
              <a:rPr sz="1200" b="1" dirty="0">
                <a:latin typeface="Carlito"/>
                <a:cs typeface="Carlito"/>
              </a:rPr>
              <a:t>	</a:t>
            </a:r>
            <a:r>
              <a:rPr sz="1200" b="1" spc="-17" dirty="0">
                <a:latin typeface="Carlito"/>
                <a:cs typeface="Carlito"/>
              </a:rPr>
              <a:t>10</a:t>
            </a:r>
            <a:r>
              <a:rPr sz="1200" b="1" dirty="0">
                <a:latin typeface="Carlito"/>
                <a:cs typeface="Carlito"/>
              </a:rPr>
              <a:t>	</a:t>
            </a:r>
            <a:r>
              <a:rPr sz="1200" b="1" spc="-7" dirty="0">
                <a:latin typeface="Carlito"/>
                <a:cs typeface="Carlito"/>
              </a:rPr>
              <a:t>Dimensi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98073" y="2438019"/>
            <a:ext cx="901277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>
              <a:spcBef>
                <a:spcPts val="67"/>
              </a:spcBef>
            </a:pPr>
            <a:r>
              <a:rPr sz="1200" b="1" spc="-7" dirty="0">
                <a:latin typeface="Carlito"/>
                <a:cs typeface="Carlito"/>
              </a:rPr>
              <a:t>menggunakan</a:t>
            </a:r>
            <a:endParaRPr sz="1200">
              <a:latin typeface="Carlito"/>
              <a:cs typeface="Carlito"/>
            </a:endParaRPr>
          </a:p>
          <a:p>
            <a:pPr>
              <a:spcBef>
                <a:spcPts val="3"/>
              </a:spcBef>
            </a:pPr>
            <a:r>
              <a:rPr sz="1200" b="1" spc="-7" dirty="0">
                <a:latin typeface="Carlito"/>
                <a:cs typeface="Carlito"/>
              </a:rPr>
              <a:t>Harmonisasi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430308" y="2450042"/>
            <a:ext cx="415290" cy="154517"/>
            <a:chOff x="8145462" y="3675062"/>
            <a:chExt cx="622935" cy="231775"/>
          </a:xfrm>
        </p:grpSpPr>
        <p:sp>
          <p:nvSpPr>
            <p:cNvPr id="21" name="object 21"/>
            <p:cNvSpPr/>
            <p:nvPr/>
          </p:nvSpPr>
          <p:spPr>
            <a:xfrm>
              <a:off x="8153400" y="3683000"/>
              <a:ext cx="607060" cy="215900"/>
            </a:xfrm>
            <a:custGeom>
              <a:avLst/>
              <a:gdLst/>
              <a:ahLst/>
              <a:cxnLst/>
              <a:rect l="l" t="t" r="r" b="b"/>
              <a:pathLst>
                <a:path w="607059" h="215900">
                  <a:moveTo>
                    <a:pt x="499109" y="0"/>
                  </a:moveTo>
                  <a:lnTo>
                    <a:pt x="499109" y="53975"/>
                  </a:lnTo>
                  <a:lnTo>
                    <a:pt x="0" y="53975"/>
                  </a:lnTo>
                  <a:lnTo>
                    <a:pt x="0" y="161925"/>
                  </a:lnTo>
                  <a:lnTo>
                    <a:pt x="499109" y="161925"/>
                  </a:lnTo>
                  <a:lnTo>
                    <a:pt x="499109" y="215900"/>
                  </a:lnTo>
                  <a:lnTo>
                    <a:pt x="607059" y="10795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8153400" y="3683000"/>
              <a:ext cx="607060" cy="215900"/>
            </a:xfrm>
            <a:custGeom>
              <a:avLst/>
              <a:gdLst/>
              <a:ahLst/>
              <a:cxnLst/>
              <a:rect l="l" t="t" r="r" b="b"/>
              <a:pathLst>
                <a:path w="607059" h="215900">
                  <a:moveTo>
                    <a:pt x="0" y="53975"/>
                  </a:moveTo>
                  <a:lnTo>
                    <a:pt x="499109" y="53975"/>
                  </a:lnTo>
                  <a:lnTo>
                    <a:pt x="499109" y="0"/>
                  </a:lnTo>
                  <a:lnTo>
                    <a:pt x="607059" y="107950"/>
                  </a:lnTo>
                  <a:lnTo>
                    <a:pt x="499109" y="215900"/>
                  </a:lnTo>
                  <a:lnTo>
                    <a:pt x="499109" y="161925"/>
                  </a:lnTo>
                  <a:lnTo>
                    <a:pt x="0" y="161925"/>
                  </a:lnTo>
                  <a:lnTo>
                    <a:pt x="0" y="53975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925109" y="2124921"/>
            <a:ext cx="721783" cy="698500"/>
            <a:chOff x="2887662" y="3187382"/>
            <a:chExt cx="1082675" cy="1047750"/>
          </a:xfrm>
        </p:grpSpPr>
        <p:sp>
          <p:nvSpPr>
            <p:cNvPr id="24" name="object 24"/>
            <p:cNvSpPr/>
            <p:nvPr/>
          </p:nvSpPr>
          <p:spPr>
            <a:xfrm>
              <a:off x="2895600" y="3195320"/>
              <a:ext cx="1066800" cy="1031875"/>
            </a:xfrm>
            <a:custGeom>
              <a:avLst/>
              <a:gdLst/>
              <a:ahLst/>
              <a:cxnLst/>
              <a:rect l="l" t="t" r="r" b="b"/>
              <a:pathLst>
                <a:path w="1066800" h="1031875">
                  <a:moveTo>
                    <a:pt x="918337" y="175895"/>
                  </a:moveTo>
                  <a:lnTo>
                    <a:pt x="0" y="175895"/>
                  </a:lnTo>
                  <a:lnTo>
                    <a:pt x="0" y="994663"/>
                  </a:lnTo>
                  <a:lnTo>
                    <a:pt x="55078" y="1009158"/>
                  </a:lnTo>
                  <a:lnTo>
                    <a:pt x="105772" y="1019811"/>
                  </a:lnTo>
                  <a:lnTo>
                    <a:pt x="152479" y="1026910"/>
                  </a:lnTo>
                  <a:lnTo>
                    <a:pt x="195598" y="1030741"/>
                  </a:lnTo>
                  <a:lnTo>
                    <a:pt x="235527" y="1031591"/>
                  </a:lnTo>
                  <a:lnTo>
                    <a:pt x="272667" y="1029747"/>
                  </a:lnTo>
                  <a:lnTo>
                    <a:pt x="340167" y="1019123"/>
                  </a:lnTo>
                  <a:lnTo>
                    <a:pt x="401287" y="1001160"/>
                  </a:lnTo>
                  <a:lnTo>
                    <a:pt x="459216" y="978153"/>
                  </a:lnTo>
                  <a:lnTo>
                    <a:pt x="547100" y="939200"/>
                  </a:lnTo>
                  <a:lnTo>
                    <a:pt x="578254" y="926178"/>
                  </a:lnTo>
                  <a:lnTo>
                    <a:pt x="645741" y="901795"/>
                  </a:lnTo>
                  <a:lnTo>
                    <a:pt x="682871" y="891008"/>
                  </a:lnTo>
                  <a:lnTo>
                    <a:pt x="722791" y="881539"/>
                  </a:lnTo>
                  <a:lnTo>
                    <a:pt x="765899" y="873676"/>
                  </a:lnTo>
                  <a:lnTo>
                    <a:pt x="812593" y="867705"/>
                  </a:lnTo>
                  <a:lnTo>
                    <a:pt x="863273" y="863912"/>
                  </a:lnTo>
                  <a:lnTo>
                    <a:pt x="918337" y="862583"/>
                  </a:lnTo>
                  <a:lnTo>
                    <a:pt x="918337" y="175895"/>
                  </a:lnTo>
                  <a:close/>
                </a:path>
                <a:path w="1066800" h="1031875">
                  <a:moveTo>
                    <a:pt x="987805" y="86868"/>
                  </a:moveTo>
                  <a:lnTo>
                    <a:pt x="75692" y="86868"/>
                  </a:lnTo>
                  <a:lnTo>
                    <a:pt x="75692" y="175895"/>
                  </a:lnTo>
                  <a:lnTo>
                    <a:pt x="918337" y="175895"/>
                  </a:lnTo>
                  <a:lnTo>
                    <a:pt x="918337" y="782574"/>
                  </a:lnTo>
                  <a:lnTo>
                    <a:pt x="924315" y="781839"/>
                  </a:lnTo>
                  <a:lnTo>
                    <a:pt x="940069" y="780224"/>
                  </a:lnTo>
                  <a:lnTo>
                    <a:pt x="962324" y="778609"/>
                  </a:lnTo>
                  <a:lnTo>
                    <a:pt x="987805" y="777875"/>
                  </a:lnTo>
                  <a:lnTo>
                    <a:pt x="987805" y="86868"/>
                  </a:lnTo>
                  <a:close/>
                </a:path>
                <a:path w="1066800" h="1031875">
                  <a:moveTo>
                    <a:pt x="1066800" y="0"/>
                  </a:moveTo>
                  <a:lnTo>
                    <a:pt x="146812" y="0"/>
                  </a:lnTo>
                  <a:lnTo>
                    <a:pt x="146812" y="86868"/>
                  </a:lnTo>
                  <a:lnTo>
                    <a:pt x="987805" y="86868"/>
                  </a:lnTo>
                  <a:lnTo>
                    <a:pt x="987805" y="692403"/>
                  </a:lnTo>
                  <a:lnTo>
                    <a:pt x="994594" y="691848"/>
                  </a:lnTo>
                  <a:lnTo>
                    <a:pt x="1012491" y="690625"/>
                  </a:lnTo>
                  <a:lnTo>
                    <a:pt x="1037794" y="689403"/>
                  </a:lnTo>
                  <a:lnTo>
                    <a:pt x="1066800" y="688847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2895600" y="3195320"/>
              <a:ext cx="1066800" cy="1031875"/>
            </a:xfrm>
            <a:custGeom>
              <a:avLst/>
              <a:gdLst/>
              <a:ahLst/>
              <a:cxnLst/>
              <a:rect l="l" t="t" r="r" b="b"/>
              <a:pathLst>
                <a:path w="1066800" h="1031875">
                  <a:moveTo>
                    <a:pt x="0" y="175895"/>
                  </a:moveTo>
                  <a:lnTo>
                    <a:pt x="918337" y="175895"/>
                  </a:lnTo>
                  <a:lnTo>
                    <a:pt x="918337" y="862583"/>
                  </a:lnTo>
                  <a:lnTo>
                    <a:pt x="863273" y="863912"/>
                  </a:lnTo>
                  <a:lnTo>
                    <a:pt x="812593" y="867705"/>
                  </a:lnTo>
                  <a:lnTo>
                    <a:pt x="765899" y="873676"/>
                  </a:lnTo>
                  <a:lnTo>
                    <a:pt x="722791" y="881539"/>
                  </a:lnTo>
                  <a:lnTo>
                    <a:pt x="682871" y="891008"/>
                  </a:lnTo>
                  <a:lnTo>
                    <a:pt x="645741" y="901795"/>
                  </a:lnTo>
                  <a:lnTo>
                    <a:pt x="578254" y="926178"/>
                  </a:lnTo>
                  <a:lnTo>
                    <a:pt x="517142" y="952395"/>
                  </a:lnTo>
                  <a:lnTo>
                    <a:pt x="487980" y="965475"/>
                  </a:lnTo>
                  <a:lnTo>
                    <a:pt x="459216" y="978153"/>
                  </a:lnTo>
                  <a:lnTo>
                    <a:pt x="401287" y="1001160"/>
                  </a:lnTo>
                  <a:lnTo>
                    <a:pt x="340167" y="1019123"/>
                  </a:lnTo>
                  <a:lnTo>
                    <a:pt x="272667" y="1029747"/>
                  </a:lnTo>
                  <a:lnTo>
                    <a:pt x="235527" y="1031591"/>
                  </a:lnTo>
                  <a:lnTo>
                    <a:pt x="195598" y="1030741"/>
                  </a:lnTo>
                  <a:lnTo>
                    <a:pt x="152479" y="1026910"/>
                  </a:lnTo>
                  <a:lnTo>
                    <a:pt x="105772" y="1019811"/>
                  </a:lnTo>
                  <a:lnTo>
                    <a:pt x="55078" y="1009158"/>
                  </a:lnTo>
                  <a:lnTo>
                    <a:pt x="0" y="994663"/>
                  </a:lnTo>
                  <a:lnTo>
                    <a:pt x="0" y="175895"/>
                  </a:lnTo>
                  <a:close/>
                </a:path>
                <a:path w="1066800" h="1031875">
                  <a:moveTo>
                    <a:pt x="75692" y="175895"/>
                  </a:moveTo>
                  <a:lnTo>
                    <a:pt x="75692" y="86868"/>
                  </a:lnTo>
                  <a:lnTo>
                    <a:pt x="987805" y="86868"/>
                  </a:lnTo>
                  <a:lnTo>
                    <a:pt x="987805" y="777875"/>
                  </a:lnTo>
                  <a:lnTo>
                    <a:pt x="962324" y="778609"/>
                  </a:lnTo>
                  <a:lnTo>
                    <a:pt x="940069" y="780224"/>
                  </a:lnTo>
                  <a:lnTo>
                    <a:pt x="924315" y="781839"/>
                  </a:lnTo>
                  <a:lnTo>
                    <a:pt x="918337" y="782574"/>
                  </a:lnTo>
                </a:path>
                <a:path w="1066800" h="1031875">
                  <a:moveTo>
                    <a:pt x="146812" y="86868"/>
                  </a:moveTo>
                  <a:lnTo>
                    <a:pt x="146812" y="0"/>
                  </a:lnTo>
                  <a:lnTo>
                    <a:pt x="1066800" y="0"/>
                  </a:lnTo>
                  <a:lnTo>
                    <a:pt x="1066800" y="688847"/>
                  </a:lnTo>
                  <a:lnTo>
                    <a:pt x="1037794" y="689403"/>
                  </a:lnTo>
                  <a:lnTo>
                    <a:pt x="1012491" y="690625"/>
                  </a:lnTo>
                  <a:lnTo>
                    <a:pt x="994594" y="691848"/>
                  </a:lnTo>
                  <a:lnTo>
                    <a:pt x="987805" y="692403"/>
                  </a:lnTo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188211" y="2410883"/>
            <a:ext cx="94403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00" spc="-33" dirty="0">
                <a:solidFill>
                  <a:srgbClr val="FFFFFF"/>
                </a:solidFill>
                <a:latin typeface="Carlito"/>
                <a:cs typeface="Carlito"/>
              </a:rPr>
              <a:t>1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964055" y="4441401"/>
            <a:ext cx="721783" cy="698500"/>
            <a:chOff x="2946082" y="6662102"/>
            <a:chExt cx="1082675" cy="1047750"/>
          </a:xfrm>
        </p:grpSpPr>
        <p:sp>
          <p:nvSpPr>
            <p:cNvPr id="28" name="object 28"/>
            <p:cNvSpPr/>
            <p:nvPr/>
          </p:nvSpPr>
          <p:spPr>
            <a:xfrm>
              <a:off x="2954020" y="6670040"/>
              <a:ext cx="1066800" cy="1031875"/>
            </a:xfrm>
            <a:custGeom>
              <a:avLst/>
              <a:gdLst/>
              <a:ahLst/>
              <a:cxnLst/>
              <a:rect l="l" t="t" r="r" b="b"/>
              <a:pathLst>
                <a:path w="1066800" h="1031875">
                  <a:moveTo>
                    <a:pt x="918337" y="175894"/>
                  </a:moveTo>
                  <a:lnTo>
                    <a:pt x="0" y="175894"/>
                  </a:lnTo>
                  <a:lnTo>
                    <a:pt x="0" y="994663"/>
                  </a:lnTo>
                  <a:lnTo>
                    <a:pt x="55078" y="1009158"/>
                  </a:lnTo>
                  <a:lnTo>
                    <a:pt x="105772" y="1019811"/>
                  </a:lnTo>
                  <a:lnTo>
                    <a:pt x="152479" y="1026910"/>
                  </a:lnTo>
                  <a:lnTo>
                    <a:pt x="195598" y="1030741"/>
                  </a:lnTo>
                  <a:lnTo>
                    <a:pt x="235527" y="1031591"/>
                  </a:lnTo>
                  <a:lnTo>
                    <a:pt x="272667" y="1029747"/>
                  </a:lnTo>
                  <a:lnTo>
                    <a:pt x="340167" y="1019123"/>
                  </a:lnTo>
                  <a:lnTo>
                    <a:pt x="401287" y="1001160"/>
                  </a:lnTo>
                  <a:lnTo>
                    <a:pt x="459216" y="978153"/>
                  </a:lnTo>
                  <a:lnTo>
                    <a:pt x="547100" y="939200"/>
                  </a:lnTo>
                  <a:lnTo>
                    <a:pt x="578254" y="926178"/>
                  </a:lnTo>
                  <a:lnTo>
                    <a:pt x="645741" y="901795"/>
                  </a:lnTo>
                  <a:lnTo>
                    <a:pt x="682871" y="891008"/>
                  </a:lnTo>
                  <a:lnTo>
                    <a:pt x="722791" y="881539"/>
                  </a:lnTo>
                  <a:lnTo>
                    <a:pt x="765899" y="873676"/>
                  </a:lnTo>
                  <a:lnTo>
                    <a:pt x="812593" y="867705"/>
                  </a:lnTo>
                  <a:lnTo>
                    <a:pt x="863273" y="863912"/>
                  </a:lnTo>
                  <a:lnTo>
                    <a:pt x="918337" y="862583"/>
                  </a:lnTo>
                  <a:lnTo>
                    <a:pt x="918337" y="175894"/>
                  </a:lnTo>
                  <a:close/>
                </a:path>
                <a:path w="1066800" h="1031875">
                  <a:moveTo>
                    <a:pt x="987806" y="86867"/>
                  </a:moveTo>
                  <a:lnTo>
                    <a:pt x="75692" y="86867"/>
                  </a:lnTo>
                  <a:lnTo>
                    <a:pt x="75692" y="175894"/>
                  </a:lnTo>
                  <a:lnTo>
                    <a:pt x="918337" y="175894"/>
                  </a:lnTo>
                  <a:lnTo>
                    <a:pt x="918337" y="782573"/>
                  </a:lnTo>
                  <a:lnTo>
                    <a:pt x="924315" y="781839"/>
                  </a:lnTo>
                  <a:lnTo>
                    <a:pt x="940069" y="780224"/>
                  </a:lnTo>
                  <a:lnTo>
                    <a:pt x="962324" y="778609"/>
                  </a:lnTo>
                  <a:lnTo>
                    <a:pt x="987806" y="777874"/>
                  </a:lnTo>
                  <a:lnTo>
                    <a:pt x="987806" y="86867"/>
                  </a:lnTo>
                  <a:close/>
                </a:path>
                <a:path w="1066800" h="1031875">
                  <a:moveTo>
                    <a:pt x="1066800" y="0"/>
                  </a:moveTo>
                  <a:lnTo>
                    <a:pt x="146812" y="0"/>
                  </a:lnTo>
                  <a:lnTo>
                    <a:pt x="146812" y="86867"/>
                  </a:lnTo>
                  <a:lnTo>
                    <a:pt x="987806" y="86867"/>
                  </a:lnTo>
                  <a:lnTo>
                    <a:pt x="987806" y="692403"/>
                  </a:lnTo>
                  <a:lnTo>
                    <a:pt x="994594" y="691848"/>
                  </a:lnTo>
                  <a:lnTo>
                    <a:pt x="1012491" y="690625"/>
                  </a:lnTo>
                  <a:lnTo>
                    <a:pt x="1037794" y="689403"/>
                  </a:lnTo>
                  <a:lnTo>
                    <a:pt x="1066800" y="688847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1A802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2954020" y="6670040"/>
              <a:ext cx="1066800" cy="1031875"/>
            </a:xfrm>
            <a:custGeom>
              <a:avLst/>
              <a:gdLst/>
              <a:ahLst/>
              <a:cxnLst/>
              <a:rect l="l" t="t" r="r" b="b"/>
              <a:pathLst>
                <a:path w="1066800" h="1031875">
                  <a:moveTo>
                    <a:pt x="0" y="175894"/>
                  </a:moveTo>
                  <a:lnTo>
                    <a:pt x="918337" y="175894"/>
                  </a:lnTo>
                  <a:lnTo>
                    <a:pt x="918337" y="862583"/>
                  </a:lnTo>
                  <a:lnTo>
                    <a:pt x="863273" y="863912"/>
                  </a:lnTo>
                  <a:lnTo>
                    <a:pt x="812593" y="867705"/>
                  </a:lnTo>
                  <a:lnTo>
                    <a:pt x="765899" y="873676"/>
                  </a:lnTo>
                  <a:lnTo>
                    <a:pt x="722791" y="881539"/>
                  </a:lnTo>
                  <a:lnTo>
                    <a:pt x="682871" y="891008"/>
                  </a:lnTo>
                  <a:lnTo>
                    <a:pt x="645741" y="901795"/>
                  </a:lnTo>
                  <a:lnTo>
                    <a:pt x="578254" y="926178"/>
                  </a:lnTo>
                  <a:lnTo>
                    <a:pt x="517142" y="952395"/>
                  </a:lnTo>
                  <a:lnTo>
                    <a:pt x="487980" y="965475"/>
                  </a:lnTo>
                  <a:lnTo>
                    <a:pt x="459216" y="978153"/>
                  </a:lnTo>
                  <a:lnTo>
                    <a:pt x="401287" y="1001160"/>
                  </a:lnTo>
                  <a:lnTo>
                    <a:pt x="340167" y="1019123"/>
                  </a:lnTo>
                  <a:lnTo>
                    <a:pt x="272667" y="1029747"/>
                  </a:lnTo>
                  <a:lnTo>
                    <a:pt x="235527" y="1031591"/>
                  </a:lnTo>
                  <a:lnTo>
                    <a:pt x="195598" y="1030741"/>
                  </a:lnTo>
                  <a:lnTo>
                    <a:pt x="152479" y="1026910"/>
                  </a:lnTo>
                  <a:lnTo>
                    <a:pt x="105772" y="1019811"/>
                  </a:lnTo>
                  <a:lnTo>
                    <a:pt x="55078" y="1009158"/>
                  </a:lnTo>
                  <a:lnTo>
                    <a:pt x="0" y="994663"/>
                  </a:lnTo>
                  <a:lnTo>
                    <a:pt x="0" y="175894"/>
                  </a:lnTo>
                  <a:close/>
                </a:path>
                <a:path w="1066800" h="1031875">
                  <a:moveTo>
                    <a:pt x="75692" y="175894"/>
                  </a:moveTo>
                  <a:lnTo>
                    <a:pt x="75692" y="86867"/>
                  </a:lnTo>
                  <a:lnTo>
                    <a:pt x="987806" y="86867"/>
                  </a:lnTo>
                  <a:lnTo>
                    <a:pt x="987806" y="777874"/>
                  </a:lnTo>
                  <a:lnTo>
                    <a:pt x="962324" y="778609"/>
                  </a:lnTo>
                  <a:lnTo>
                    <a:pt x="940069" y="780224"/>
                  </a:lnTo>
                  <a:lnTo>
                    <a:pt x="924315" y="781839"/>
                  </a:lnTo>
                  <a:lnTo>
                    <a:pt x="918337" y="782573"/>
                  </a:lnTo>
                </a:path>
                <a:path w="1066800" h="1031875">
                  <a:moveTo>
                    <a:pt x="146812" y="86867"/>
                  </a:moveTo>
                  <a:lnTo>
                    <a:pt x="146812" y="0"/>
                  </a:lnTo>
                  <a:lnTo>
                    <a:pt x="1066800" y="0"/>
                  </a:lnTo>
                  <a:lnTo>
                    <a:pt x="1066800" y="688847"/>
                  </a:lnTo>
                  <a:lnTo>
                    <a:pt x="1037794" y="689403"/>
                  </a:lnTo>
                  <a:lnTo>
                    <a:pt x="1012491" y="690625"/>
                  </a:lnTo>
                  <a:lnTo>
                    <a:pt x="994594" y="691848"/>
                  </a:lnTo>
                  <a:lnTo>
                    <a:pt x="987806" y="692403"/>
                  </a:lnTo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227835" y="4728379"/>
            <a:ext cx="94403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00" spc="-33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675255" y="4441402"/>
            <a:ext cx="2670810" cy="847090"/>
            <a:chOff x="4012882" y="6662102"/>
            <a:chExt cx="4006215" cy="1270635"/>
          </a:xfrm>
        </p:grpSpPr>
        <p:sp>
          <p:nvSpPr>
            <p:cNvPr id="32" name="object 32"/>
            <p:cNvSpPr/>
            <p:nvPr/>
          </p:nvSpPr>
          <p:spPr>
            <a:xfrm>
              <a:off x="4020820" y="6670040"/>
              <a:ext cx="3990340" cy="1254760"/>
            </a:xfrm>
            <a:custGeom>
              <a:avLst/>
              <a:gdLst/>
              <a:ahLst/>
              <a:cxnLst/>
              <a:rect l="l" t="t" r="r" b="b"/>
              <a:pathLst>
                <a:path w="3990340" h="1254759">
                  <a:moveTo>
                    <a:pt x="3990339" y="0"/>
                  </a:moveTo>
                  <a:lnTo>
                    <a:pt x="0" y="0"/>
                  </a:lnTo>
                  <a:lnTo>
                    <a:pt x="0" y="1254759"/>
                  </a:lnTo>
                  <a:lnTo>
                    <a:pt x="3990339" y="1254759"/>
                  </a:lnTo>
                  <a:lnTo>
                    <a:pt x="3990339" y="0"/>
                  </a:lnTo>
                  <a:close/>
                </a:path>
              </a:pathLst>
            </a:custGeom>
            <a:solidFill>
              <a:srgbClr val="A1AE9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4020820" y="6670040"/>
              <a:ext cx="3990340" cy="1254760"/>
            </a:xfrm>
            <a:custGeom>
              <a:avLst/>
              <a:gdLst/>
              <a:ahLst/>
              <a:cxnLst/>
              <a:rect l="l" t="t" r="r" b="b"/>
              <a:pathLst>
                <a:path w="3990340" h="1254759">
                  <a:moveTo>
                    <a:pt x="0" y="1254759"/>
                  </a:moveTo>
                  <a:lnTo>
                    <a:pt x="3990339" y="1254759"/>
                  </a:lnTo>
                  <a:lnTo>
                    <a:pt x="3990339" y="0"/>
                  </a:lnTo>
                  <a:lnTo>
                    <a:pt x="0" y="0"/>
                  </a:lnTo>
                  <a:lnTo>
                    <a:pt x="0" y="1254759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742353" y="4573015"/>
            <a:ext cx="833120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R="3387">
              <a:spcBef>
                <a:spcPts val="67"/>
              </a:spcBef>
            </a:pPr>
            <a:r>
              <a:rPr sz="1200" b="1" spc="-7" dirty="0">
                <a:latin typeface="Carlito"/>
                <a:cs typeface="Carlito"/>
              </a:rPr>
              <a:t>Menganalisis tanggapan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99434" y="4573015"/>
            <a:ext cx="1688677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R="3387" indent="294654">
              <a:spcBef>
                <a:spcPts val="67"/>
              </a:spcBef>
              <a:tabLst>
                <a:tab pos="587192" algn="l"/>
                <a:tab pos="861526" algn="l"/>
                <a:tab pos="1248049" algn="l"/>
              </a:tabLst>
            </a:pPr>
            <a:r>
              <a:rPr sz="1200" b="1" spc="-17" dirty="0">
                <a:latin typeface="Carlito"/>
                <a:cs typeface="Carlito"/>
              </a:rPr>
              <a:t>dan</a:t>
            </a:r>
            <a:r>
              <a:rPr sz="1200" b="1" dirty="0">
                <a:latin typeface="Carlito"/>
                <a:cs typeface="Carlito"/>
              </a:rPr>
              <a:t>		</a:t>
            </a:r>
            <a:r>
              <a:rPr sz="1200" b="1" spc="-7" dirty="0">
                <a:latin typeface="Carlito"/>
                <a:cs typeface="Carlito"/>
              </a:rPr>
              <a:t>menuangkan sesuai</a:t>
            </a:r>
            <a:r>
              <a:rPr sz="1200" b="1" dirty="0">
                <a:latin typeface="Carlito"/>
                <a:cs typeface="Carlito"/>
              </a:rPr>
              <a:t>	</a:t>
            </a:r>
            <a:r>
              <a:rPr sz="1200" b="1" spc="-7" dirty="0">
                <a:latin typeface="Carlito"/>
                <a:cs typeface="Carlito"/>
              </a:rPr>
              <a:t>dengan</a:t>
            </a:r>
            <a:r>
              <a:rPr sz="1200" b="1" dirty="0">
                <a:latin typeface="Carlito"/>
                <a:cs typeface="Carlito"/>
              </a:rPr>
              <a:t>	</a:t>
            </a:r>
            <a:r>
              <a:rPr sz="1200" b="1" spc="-13" dirty="0">
                <a:latin typeface="Carlito"/>
                <a:cs typeface="Carlito"/>
              </a:rPr>
              <a:t>format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42353" y="4938861"/>
            <a:ext cx="1536277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>
              <a:spcBef>
                <a:spcPts val="67"/>
              </a:spcBef>
            </a:pPr>
            <a:r>
              <a:rPr sz="1200" b="1" dirty="0">
                <a:latin typeface="Carlito"/>
                <a:cs typeface="Carlito"/>
              </a:rPr>
              <a:t>lembar</a:t>
            </a:r>
            <a:r>
              <a:rPr sz="1200" b="1" spc="-13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analisis</a:t>
            </a:r>
            <a:r>
              <a:rPr sz="1200" b="1" spc="-30" dirty="0">
                <a:latin typeface="Carlito"/>
                <a:cs typeface="Carlito"/>
              </a:rPr>
              <a:t> </a:t>
            </a:r>
            <a:r>
              <a:rPr sz="1200" b="1" spc="-7" dirty="0">
                <a:latin typeface="Carlito"/>
                <a:cs typeface="Carlito"/>
              </a:rPr>
              <a:t>konsepsi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415068" y="4714028"/>
            <a:ext cx="415290" cy="156210"/>
            <a:chOff x="8122602" y="7071042"/>
            <a:chExt cx="622935" cy="234315"/>
          </a:xfrm>
        </p:grpSpPr>
        <p:sp>
          <p:nvSpPr>
            <p:cNvPr id="38" name="object 38"/>
            <p:cNvSpPr/>
            <p:nvPr/>
          </p:nvSpPr>
          <p:spPr>
            <a:xfrm>
              <a:off x="8130540" y="7078980"/>
              <a:ext cx="607060" cy="218440"/>
            </a:xfrm>
            <a:custGeom>
              <a:avLst/>
              <a:gdLst/>
              <a:ahLst/>
              <a:cxnLst/>
              <a:rect l="l" t="t" r="r" b="b"/>
              <a:pathLst>
                <a:path w="607059" h="218440">
                  <a:moveTo>
                    <a:pt x="497839" y="0"/>
                  </a:moveTo>
                  <a:lnTo>
                    <a:pt x="497839" y="54610"/>
                  </a:lnTo>
                  <a:lnTo>
                    <a:pt x="0" y="54610"/>
                  </a:lnTo>
                  <a:lnTo>
                    <a:pt x="0" y="163830"/>
                  </a:lnTo>
                  <a:lnTo>
                    <a:pt x="497839" y="163830"/>
                  </a:lnTo>
                  <a:lnTo>
                    <a:pt x="497839" y="218440"/>
                  </a:lnTo>
                  <a:lnTo>
                    <a:pt x="607059" y="109220"/>
                  </a:lnTo>
                  <a:lnTo>
                    <a:pt x="497839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130540" y="7078980"/>
              <a:ext cx="607060" cy="218440"/>
            </a:xfrm>
            <a:custGeom>
              <a:avLst/>
              <a:gdLst/>
              <a:ahLst/>
              <a:cxnLst/>
              <a:rect l="l" t="t" r="r" b="b"/>
              <a:pathLst>
                <a:path w="607059" h="218440">
                  <a:moveTo>
                    <a:pt x="0" y="54610"/>
                  </a:moveTo>
                  <a:lnTo>
                    <a:pt x="497839" y="54610"/>
                  </a:lnTo>
                  <a:lnTo>
                    <a:pt x="497839" y="0"/>
                  </a:lnTo>
                  <a:lnTo>
                    <a:pt x="607059" y="109220"/>
                  </a:lnTo>
                  <a:lnTo>
                    <a:pt x="497839" y="218440"/>
                  </a:lnTo>
                  <a:lnTo>
                    <a:pt x="497839" y="163830"/>
                  </a:lnTo>
                  <a:lnTo>
                    <a:pt x="0" y="163830"/>
                  </a:lnTo>
                  <a:lnTo>
                    <a:pt x="0" y="54610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6014509" y="1718522"/>
            <a:ext cx="2956983" cy="2222077"/>
            <a:chOff x="9021762" y="2577782"/>
            <a:chExt cx="4435475" cy="3333115"/>
          </a:xfrm>
        </p:grpSpPr>
        <p:sp>
          <p:nvSpPr>
            <p:cNvPr id="41" name="object 41"/>
            <p:cNvSpPr/>
            <p:nvPr/>
          </p:nvSpPr>
          <p:spPr>
            <a:xfrm>
              <a:off x="9029700" y="2585720"/>
              <a:ext cx="4419600" cy="3317240"/>
            </a:xfrm>
            <a:custGeom>
              <a:avLst/>
              <a:gdLst/>
              <a:ahLst/>
              <a:cxnLst/>
              <a:rect l="l" t="t" r="r" b="b"/>
              <a:pathLst>
                <a:path w="4419600" h="3317240">
                  <a:moveTo>
                    <a:pt x="4419600" y="0"/>
                  </a:moveTo>
                  <a:lnTo>
                    <a:pt x="0" y="0"/>
                  </a:lnTo>
                  <a:lnTo>
                    <a:pt x="0" y="3317240"/>
                  </a:lnTo>
                  <a:lnTo>
                    <a:pt x="4419600" y="3317240"/>
                  </a:lnTo>
                  <a:lnTo>
                    <a:pt x="4419600" y="0"/>
                  </a:lnTo>
                  <a:close/>
                </a:path>
              </a:pathLst>
            </a:custGeom>
            <a:solidFill>
              <a:srgbClr val="F5DDD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9029700" y="2585720"/>
              <a:ext cx="4419600" cy="3317240"/>
            </a:xfrm>
            <a:custGeom>
              <a:avLst/>
              <a:gdLst/>
              <a:ahLst/>
              <a:cxnLst/>
              <a:rect l="l" t="t" r="r" b="b"/>
              <a:pathLst>
                <a:path w="4419600" h="3317240">
                  <a:moveTo>
                    <a:pt x="0" y="3317240"/>
                  </a:moveTo>
                  <a:lnTo>
                    <a:pt x="4419600" y="3317240"/>
                  </a:lnTo>
                  <a:lnTo>
                    <a:pt x="4419600" y="0"/>
                  </a:lnTo>
                  <a:lnTo>
                    <a:pt x="0" y="0"/>
                  </a:lnTo>
                  <a:lnTo>
                    <a:pt x="0" y="3317240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081183" y="1714754"/>
            <a:ext cx="2830407" cy="92675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28188" indent="-228188">
              <a:lnSpc>
                <a:spcPts val="1440"/>
              </a:lnSpc>
              <a:spcBef>
                <a:spcPts val="67"/>
              </a:spcBef>
              <a:buAutoNum type="arabicPeriod"/>
              <a:tabLst>
                <a:tab pos="228188" algn="l"/>
              </a:tabLst>
            </a:pPr>
            <a:r>
              <a:rPr sz="1200" b="1" spc="-7" dirty="0">
                <a:latin typeface="Carlito"/>
                <a:cs typeface="Carlito"/>
              </a:rPr>
              <a:t>Pancasila</a:t>
            </a:r>
            <a:endParaRPr sz="1200">
              <a:latin typeface="Carlito"/>
              <a:cs typeface="Carlito"/>
            </a:endParaRPr>
          </a:p>
          <a:p>
            <a:pPr marL="228188" indent="-228188">
              <a:buAutoNum type="arabicPeriod"/>
              <a:tabLst>
                <a:tab pos="228188" algn="l"/>
              </a:tabLst>
            </a:pPr>
            <a:r>
              <a:rPr sz="1200" b="1" spc="-7" dirty="0">
                <a:latin typeface="Carlito"/>
                <a:cs typeface="Carlito"/>
              </a:rPr>
              <a:t>Konstitusi</a:t>
            </a:r>
            <a:r>
              <a:rPr sz="1200" b="1" spc="-27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atau UUD</a:t>
            </a:r>
            <a:r>
              <a:rPr sz="1200" b="1" spc="-13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NRI</a:t>
            </a:r>
            <a:r>
              <a:rPr sz="1200" b="1" spc="-7" dirty="0">
                <a:latin typeface="Carlito"/>
                <a:cs typeface="Carlito"/>
              </a:rPr>
              <a:t> </a:t>
            </a:r>
            <a:r>
              <a:rPr sz="1200" b="1" spc="-13" dirty="0">
                <a:latin typeface="Carlito"/>
                <a:cs typeface="Carlito"/>
              </a:rPr>
              <a:t>1945</a:t>
            </a:r>
            <a:endParaRPr sz="1200">
              <a:latin typeface="Carlito"/>
              <a:cs typeface="Carlito"/>
            </a:endParaRPr>
          </a:p>
          <a:p>
            <a:pPr marL="228188" indent="-228188">
              <a:buAutoNum type="arabicPeriod"/>
              <a:tabLst>
                <a:tab pos="228188" algn="l"/>
              </a:tabLst>
            </a:pPr>
            <a:r>
              <a:rPr sz="1200" b="1" spc="-7" dirty="0">
                <a:latin typeface="Carlito"/>
                <a:cs typeface="Carlito"/>
              </a:rPr>
              <a:t>Vertikal</a:t>
            </a:r>
            <a:r>
              <a:rPr sz="1200" b="1" spc="-27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atau</a:t>
            </a:r>
            <a:r>
              <a:rPr sz="1200" b="1" spc="-13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PUU</a:t>
            </a:r>
            <a:r>
              <a:rPr sz="1200" b="1" spc="-20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yang</a:t>
            </a:r>
            <a:r>
              <a:rPr sz="1200" b="1" spc="-47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lebih</a:t>
            </a:r>
            <a:r>
              <a:rPr sz="1200" b="1" spc="-27" dirty="0">
                <a:latin typeface="Carlito"/>
                <a:cs typeface="Carlito"/>
              </a:rPr>
              <a:t> </a:t>
            </a:r>
            <a:r>
              <a:rPr sz="1200" b="1" spc="-7" dirty="0">
                <a:latin typeface="Carlito"/>
                <a:cs typeface="Carlito"/>
              </a:rPr>
              <a:t>tinggi</a:t>
            </a:r>
            <a:endParaRPr sz="1200">
              <a:latin typeface="Carlito"/>
              <a:cs typeface="Carlito"/>
            </a:endParaRPr>
          </a:p>
          <a:p>
            <a:pPr marL="228188" indent="-228188">
              <a:buAutoNum type="arabicPeriod"/>
              <a:tabLst>
                <a:tab pos="228188" algn="l"/>
              </a:tabLst>
            </a:pPr>
            <a:r>
              <a:rPr sz="1200" b="1" dirty="0">
                <a:latin typeface="Carlito"/>
                <a:cs typeface="Carlito"/>
              </a:rPr>
              <a:t>Horizontal</a:t>
            </a:r>
            <a:r>
              <a:rPr sz="1200" b="1" spc="-27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atau</a:t>
            </a:r>
            <a:r>
              <a:rPr sz="1200" b="1" spc="-23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PUU</a:t>
            </a:r>
            <a:r>
              <a:rPr sz="1200" b="1" spc="-40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yang</a:t>
            </a:r>
            <a:r>
              <a:rPr sz="1200" b="1" spc="-40" dirty="0">
                <a:latin typeface="Carlito"/>
                <a:cs typeface="Carlito"/>
              </a:rPr>
              <a:t> </a:t>
            </a:r>
            <a:r>
              <a:rPr sz="1200" b="1" spc="-7" dirty="0">
                <a:latin typeface="Carlito"/>
                <a:cs typeface="Carlito"/>
              </a:rPr>
              <a:t>setingkat</a:t>
            </a:r>
            <a:endParaRPr sz="1200">
              <a:latin typeface="Carlito"/>
              <a:cs typeface="Carlito"/>
            </a:endParaRPr>
          </a:p>
          <a:p>
            <a:pPr marL="228188" indent="-228188">
              <a:buAutoNum type="arabicPeriod"/>
              <a:tabLst>
                <a:tab pos="228188" algn="l"/>
                <a:tab pos="1557945" algn="l"/>
                <a:tab pos="2308129" algn="l"/>
              </a:tabLst>
            </a:pPr>
            <a:r>
              <a:rPr sz="1200" b="1" spc="-7" dirty="0">
                <a:latin typeface="Carlito"/>
                <a:cs typeface="Carlito"/>
              </a:rPr>
              <a:t>Yurisprudensi</a:t>
            </a:r>
            <a:r>
              <a:rPr sz="1200" b="1" dirty="0">
                <a:latin typeface="Carlito"/>
                <a:cs typeface="Carlito"/>
              </a:rPr>
              <a:t>	</a:t>
            </a:r>
            <a:r>
              <a:rPr sz="1200" b="1" spc="-13" dirty="0">
                <a:latin typeface="Carlito"/>
                <a:cs typeface="Carlito"/>
              </a:rPr>
              <a:t>atau</a:t>
            </a:r>
            <a:r>
              <a:rPr sz="1200" b="1" dirty="0">
                <a:latin typeface="Carlito"/>
                <a:cs typeface="Carlito"/>
              </a:rPr>
              <a:t>	</a:t>
            </a:r>
            <a:r>
              <a:rPr sz="1200" b="1" spc="-7" dirty="0">
                <a:latin typeface="Carlito"/>
                <a:cs typeface="Carlito"/>
              </a:rPr>
              <a:t>Putusan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081184" y="2629323"/>
            <a:ext cx="2831677" cy="130121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28611">
              <a:spcBef>
                <a:spcPts val="67"/>
              </a:spcBef>
            </a:pPr>
            <a:r>
              <a:rPr sz="1200" b="1" spc="-7" dirty="0">
                <a:latin typeface="Carlito"/>
                <a:cs typeface="Carlito"/>
              </a:rPr>
              <a:t>Pengadilan/Kekuasaan Yudikatif</a:t>
            </a:r>
            <a:endParaRPr sz="1200">
              <a:latin typeface="Carlito"/>
              <a:cs typeface="Carlito"/>
            </a:endParaRPr>
          </a:p>
          <a:p>
            <a:pPr marL="228188" indent="-228188">
              <a:buAutoNum type="arabicPeriod" startAt="6"/>
              <a:tabLst>
                <a:tab pos="228188" algn="l"/>
              </a:tabLst>
            </a:pPr>
            <a:r>
              <a:rPr sz="1200" b="1" dirty="0">
                <a:latin typeface="Carlito"/>
                <a:cs typeface="Carlito"/>
              </a:rPr>
              <a:t>Asas</a:t>
            </a:r>
            <a:r>
              <a:rPr sz="1200" b="1" spc="-7" dirty="0">
                <a:latin typeface="Carlito"/>
                <a:cs typeface="Carlito"/>
              </a:rPr>
              <a:t> Hukum;</a:t>
            </a:r>
            <a:endParaRPr sz="1200">
              <a:latin typeface="Carlito"/>
              <a:cs typeface="Carlito"/>
            </a:endParaRPr>
          </a:p>
          <a:p>
            <a:pPr marL="228188" indent="-228188">
              <a:buAutoNum type="arabicPeriod" startAt="6"/>
              <a:tabLst>
                <a:tab pos="228188" algn="l"/>
              </a:tabLst>
            </a:pPr>
            <a:r>
              <a:rPr sz="1200" b="1" spc="-7" dirty="0">
                <a:latin typeface="Carlito"/>
                <a:cs typeface="Carlito"/>
              </a:rPr>
              <a:t>Perencanaan</a:t>
            </a:r>
            <a:r>
              <a:rPr sz="1200" b="1" spc="-30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Pembangunan</a:t>
            </a:r>
            <a:r>
              <a:rPr sz="1200" b="1" spc="-33" dirty="0">
                <a:latin typeface="Carlito"/>
                <a:cs typeface="Carlito"/>
              </a:rPr>
              <a:t> </a:t>
            </a:r>
            <a:r>
              <a:rPr sz="1200" b="1" spc="-7" dirty="0">
                <a:latin typeface="Carlito"/>
                <a:cs typeface="Carlito"/>
              </a:rPr>
              <a:t>Nasional;</a:t>
            </a:r>
            <a:endParaRPr sz="1200">
              <a:latin typeface="Carlito"/>
              <a:cs typeface="Carlito"/>
            </a:endParaRPr>
          </a:p>
          <a:p>
            <a:pPr marL="228611" marR="3387" indent="-228611">
              <a:buAutoNum type="arabicPeriod" startAt="6"/>
              <a:tabLst>
                <a:tab pos="228611" algn="l"/>
                <a:tab pos="956358" algn="l"/>
                <a:tab pos="1881387" algn="l"/>
                <a:tab pos="2253939" algn="l"/>
              </a:tabLst>
            </a:pPr>
            <a:r>
              <a:rPr sz="1200" b="1" spc="-7" dirty="0">
                <a:latin typeface="Carlito"/>
                <a:cs typeface="Carlito"/>
              </a:rPr>
              <a:t>Perjanjian</a:t>
            </a:r>
            <a:r>
              <a:rPr sz="1200" b="1" dirty="0">
                <a:latin typeface="Carlito"/>
                <a:cs typeface="Carlito"/>
              </a:rPr>
              <a:t>	</a:t>
            </a:r>
            <a:r>
              <a:rPr sz="1200" b="1" spc="-7" dirty="0">
                <a:latin typeface="Carlito"/>
                <a:cs typeface="Carlito"/>
              </a:rPr>
              <a:t>Internasional</a:t>
            </a:r>
            <a:r>
              <a:rPr sz="1200" b="1" dirty="0">
                <a:latin typeface="Carlito"/>
                <a:cs typeface="Carlito"/>
              </a:rPr>
              <a:t>	</a:t>
            </a:r>
            <a:r>
              <a:rPr sz="1200" b="1" spc="-13" dirty="0">
                <a:latin typeface="Carlito"/>
                <a:cs typeface="Carlito"/>
              </a:rPr>
              <a:t>atau</a:t>
            </a:r>
            <a:r>
              <a:rPr sz="1200" b="1" dirty="0">
                <a:latin typeface="Carlito"/>
                <a:cs typeface="Carlito"/>
              </a:rPr>
              <a:t>	</a:t>
            </a:r>
            <a:r>
              <a:rPr sz="1200" b="1" spc="-13" dirty="0">
                <a:latin typeface="Carlito"/>
                <a:cs typeface="Carlito"/>
              </a:rPr>
              <a:t>Konvensi </a:t>
            </a:r>
            <a:r>
              <a:rPr sz="1200" b="1" spc="-7" dirty="0">
                <a:latin typeface="Carlito"/>
                <a:cs typeface="Carlito"/>
              </a:rPr>
              <a:t>Internasional;</a:t>
            </a:r>
            <a:endParaRPr sz="1200">
              <a:latin typeface="Carlito"/>
              <a:cs typeface="Carlito"/>
            </a:endParaRPr>
          </a:p>
          <a:p>
            <a:pPr marL="228188" indent="-228188">
              <a:buAutoNum type="arabicPeriod" startAt="6"/>
              <a:tabLst>
                <a:tab pos="228188" algn="l"/>
              </a:tabLst>
            </a:pPr>
            <a:r>
              <a:rPr sz="1200" b="1" dirty="0">
                <a:latin typeface="Carlito"/>
                <a:cs typeface="Carlito"/>
              </a:rPr>
              <a:t>Hukum</a:t>
            </a:r>
            <a:r>
              <a:rPr sz="1200" b="1" spc="-30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adat;</a:t>
            </a:r>
            <a:r>
              <a:rPr sz="1200" b="1" spc="-13" dirty="0">
                <a:latin typeface="Carlito"/>
                <a:cs typeface="Carlito"/>
              </a:rPr>
              <a:t> </a:t>
            </a:r>
            <a:r>
              <a:rPr sz="1200" b="1" spc="-17" dirty="0">
                <a:latin typeface="Carlito"/>
                <a:cs typeface="Carlito"/>
              </a:rPr>
              <a:t>dan</a:t>
            </a:r>
            <a:endParaRPr sz="1200">
              <a:latin typeface="Carlito"/>
              <a:cs typeface="Carlito"/>
            </a:endParaRPr>
          </a:p>
          <a:p>
            <a:pPr marL="228611" indent="-228611">
              <a:buAutoNum type="arabicPeriod" startAt="6"/>
              <a:tabLst>
                <a:tab pos="228611" algn="l"/>
              </a:tabLst>
            </a:pPr>
            <a:r>
              <a:rPr sz="1200" b="1" spc="-17" dirty="0">
                <a:latin typeface="Carlito"/>
                <a:cs typeface="Carlito"/>
              </a:rPr>
              <a:t>Teknik</a:t>
            </a:r>
            <a:r>
              <a:rPr sz="1200" b="1" spc="-37" dirty="0">
                <a:latin typeface="Carlito"/>
                <a:cs typeface="Carlito"/>
              </a:rPr>
              <a:t> </a:t>
            </a:r>
            <a:r>
              <a:rPr sz="1200" b="1" spc="-7" dirty="0">
                <a:latin typeface="Carlito"/>
                <a:cs typeface="Carlito"/>
              </a:rPr>
              <a:t>Penyusunan</a:t>
            </a:r>
            <a:r>
              <a:rPr sz="1200" b="1" spc="-17" dirty="0">
                <a:latin typeface="Carlito"/>
                <a:cs typeface="Carlito"/>
              </a:rPr>
              <a:t> PUU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035039" y="4109720"/>
            <a:ext cx="2946400" cy="2043294"/>
          </a:xfrm>
          <a:prstGeom prst="rect">
            <a:avLst/>
          </a:prstGeom>
          <a:solidFill>
            <a:srgbClr val="88F791"/>
          </a:solidFill>
          <a:ln w="15875">
            <a:solidFill>
              <a:srgbClr val="5F3403"/>
            </a:solidFill>
          </a:ln>
        </p:spPr>
        <p:txBody>
          <a:bodyPr vert="horz" wrap="square" lIns="0" tIns="11853" rIns="0" bIns="0" rtlCol="0">
            <a:spAutoFit/>
          </a:bodyPr>
          <a:lstStyle/>
          <a:p>
            <a:pPr marL="290845" indent="-228611">
              <a:spcBef>
                <a:spcPts val="93"/>
              </a:spcBef>
              <a:buAutoNum type="arabicPeriod"/>
              <a:tabLst>
                <a:tab pos="290845" algn="l"/>
              </a:tabLst>
            </a:pPr>
            <a:r>
              <a:rPr sz="1200" b="1" spc="-7" dirty="0">
                <a:latin typeface="Carlito"/>
                <a:cs typeface="Carlito"/>
              </a:rPr>
              <a:t>Tujuan</a:t>
            </a:r>
            <a:r>
              <a:rPr sz="1200" b="1" spc="-37" dirty="0">
                <a:latin typeface="Carlito"/>
                <a:cs typeface="Carlito"/>
              </a:rPr>
              <a:t> </a:t>
            </a:r>
            <a:r>
              <a:rPr sz="1200" b="1" spc="-7" dirty="0">
                <a:latin typeface="Carlito"/>
                <a:cs typeface="Carlito"/>
              </a:rPr>
              <a:t>penyusunan;</a:t>
            </a:r>
            <a:endParaRPr sz="1200">
              <a:latin typeface="Carlito"/>
              <a:cs typeface="Carlito"/>
            </a:endParaRPr>
          </a:p>
          <a:p>
            <a:pPr marL="290845" indent="-228611">
              <a:buAutoNum type="arabicPeriod"/>
              <a:tabLst>
                <a:tab pos="290845" algn="l"/>
              </a:tabLst>
            </a:pPr>
            <a:r>
              <a:rPr sz="1200" b="1" dirty="0">
                <a:latin typeface="Carlito"/>
                <a:cs typeface="Carlito"/>
              </a:rPr>
              <a:t>Dasar</a:t>
            </a:r>
            <a:r>
              <a:rPr sz="1200" b="1" spc="-17" dirty="0">
                <a:latin typeface="Carlito"/>
                <a:cs typeface="Carlito"/>
              </a:rPr>
              <a:t> </a:t>
            </a:r>
            <a:r>
              <a:rPr sz="1200" b="1" spc="-7" dirty="0">
                <a:latin typeface="Carlito"/>
                <a:cs typeface="Carlito"/>
              </a:rPr>
              <a:t>penyusunan;</a:t>
            </a:r>
            <a:endParaRPr sz="1200">
              <a:latin typeface="Carlito"/>
              <a:cs typeface="Carlito"/>
            </a:endParaRPr>
          </a:p>
          <a:p>
            <a:pPr marL="290845" indent="-228611">
              <a:buAutoNum type="arabicPeriod"/>
              <a:tabLst>
                <a:tab pos="290845" algn="l"/>
              </a:tabLst>
            </a:pPr>
            <a:r>
              <a:rPr sz="1200" b="1" spc="-7" dirty="0">
                <a:latin typeface="Carlito"/>
                <a:cs typeface="Carlito"/>
              </a:rPr>
              <a:t>Urgensi;</a:t>
            </a:r>
            <a:endParaRPr sz="1200">
              <a:latin typeface="Carlito"/>
              <a:cs typeface="Carlito"/>
            </a:endParaRPr>
          </a:p>
          <a:p>
            <a:pPr marL="290845" indent="-228611">
              <a:buAutoNum type="arabicPeriod"/>
              <a:tabLst>
                <a:tab pos="290845" algn="l"/>
              </a:tabLst>
            </a:pPr>
            <a:r>
              <a:rPr sz="1200" b="1" dirty="0">
                <a:latin typeface="Carlito"/>
                <a:cs typeface="Carlito"/>
              </a:rPr>
              <a:t>Ruang</a:t>
            </a:r>
            <a:r>
              <a:rPr sz="1200" b="1" spc="-17" dirty="0">
                <a:latin typeface="Carlito"/>
                <a:cs typeface="Carlito"/>
              </a:rPr>
              <a:t> </a:t>
            </a:r>
            <a:r>
              <a:rPr sz="1200" b="1" spc="-7" dirty="0">
                <a:latin typeface="Carlito"/>
                <a:cs typeface="Carlito"/>
              </a:rPr>
              <a:t>lingkup;</a:t>
            </a:r>
            <a:endParaRPr sz="1200">
              <a:latin typeface="Carlito"/>
              <a:cs typeface="Carlito"/>
            </a:endParaRPr>
          </a:p>
          <a:p>
            <a:pPr marL="290845" indent="-228611">
              <a:buAutoNum type="arabicPeriod"/>
              <a:tabLst>
                <a:tab pos="290845" algn="l"/>
              </a:tabLst>
            </a:pPr>
            <a:r>
              <a:rPr sz="1200" b="1" dirty="0">
                <a:latin typeface="Carlito"/>
                <a:cs typeface="Carlito"/>
              </a:rPr>
              <a:t>Pokok</a:t>
            </a:r>
            <a:r>
              <a:rPr sz="1200" b="1" spc="157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pikiran</a:t>
            </a:r>
            <a:r>
              <a:rPr sz="1200" b="1" spc="157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suatu</a:t>
            </a:r>
            <a:r>
              <a:rPr sz="1200" b="1" spc="157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permasalahan</a:t>
            </a:r>
            <a:r>
              <a:rPr sz="1200" b="1" spc="167" dirty="0">
                <a:latin typeface="Carlito"/>
                <a:cs typeface="Carlito"/>
              </a:rPr>
              <a:t> </a:t>
            </a:r>
            <a:r>
              <a:rPr sz="1200" b="1" spc="-13" dirty="0">
                <a:latin typeface="Carlito"/>
                <a:cs typeface="Carlito"/>
              </a:rPr>
              <a:t>atau</a:t>
            </a:r>
            <a:endParaRPr sz="1200">
              <a:latin typeface="Carlito"/>
              <a:cs typeface="Carlito"/>
            </a:endParaRPr>
          </a:p>
          <a:p>
            <a:pPr marL="290845"/>
            <a:r>
              <a:rPr sz="1200" b="1" dirty="0">
                <a:latin typeface="Carlito"/>
                <a:cs typeface="Carlito"/>
              </a:rPr>
              <a:t>isu</a:t>
            </a:r>
            <a:r>
              <a:rPr sz="1200" b="1" spc="-43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konsepsi</a:t>
            </a:r>
            <a:r>
              <a:rPr sz="1200" b="1" spc="-27" dirty="0">
                <a:latin typeface="Carlito"/>
                <a:cs typeface="Carlito"/>
              </a:rPr>
              <a:t> </a:t>
            </a:r>
            <a:r>
              <a:rPr sz="1200" b="1" spc="-7" dirty="0">
                <a:latin typeface="Carlito"/>
                <a:cs typeface="Carlito"/>
              </a:rPr>
              <a:t>kebijakan;</a:t>
            </a:r>
            <a:endParaRPr sz="1200">
              <a:latin typeface="Carlito"/>
              <a:cs typeface="Carlito"/>
            </a:endParaRPr>
          </a:p>
          <a:p>
            <a:pPr marL="290845" marR="55883" indent="-228611">
              <a:buAutoNum type="arabicPeriod" startAt="6"/>
              <a:tabLst>
                <a:tab pos="290845" algn="l"/>
                <a:tab pos="781936" algn="l"/>
                <a:tab pos="1567682" algn="l"/>
                <a:tab pos="2124816" algn="l"/>
                <a:tab pos="2372055" algn="l"/>
              </a:tabLst>
            </a:pPr>
            <a:r>
              <a:rPr sz="1200" b="1" spc="-7" dirty="0">
                <a:latin typeface="Carlito"/>
                <a:cs typeface="Carlito"/>
              </a:rPr>
              <a:t>Daftar</a:t>
            </a:r>
            <a:r>
              <a:rPr sz="1200" b="1" dirty="0">
                <a:latin typeface="Carlito"/>
                <a:cs typeface="Carlito"/>
              </a:rPr>
              <a:t>	</a:t>
            </a:r>
            <a:r>
              <a:rPr sz="1200" b="1" spc="-7" dirty="0">
                <a:latin typeface="Carlito"/>
                <a:cs typeface="Carlito"/>
              </a:rPr>
              <a:t>kesesuaian</a:t>
            </a:r>
            <a:r>
              <a:rPr sz="1200" b="1" dirty="0">
                <a:latin typeface="Carlito"/>
                <a:cs typeface="Carlito"/>
              </a:rPr>
              <a:t>	</a:t>
            </a:r>
            <a:r>
              <a:rPr sz="1200" b="1" spc="-7" dirty="0">
                <a:latin typeface="Carlito"/>
                <a:cs typeface="Carlito"/>
              </a:rPr>
              <a:t>dengan</a:t>
            </a:r>
            <a:r>
              <a:rPr sz="1200" b="1" dirty="0">
                <a:latin typeface="Carlito"/>
                <a:cs typeface="Carlito"/>
              </a:rPr>
              <a:t>	</a:t>
            </a:r>
            <a:r>
              <a:rPr sz="1200" b="1" spc="-17" dirty="0">
                <a:latin typeface="Carlito"/>
                <a:cs typeface="Carlito"/>
              </a:rPr>
              <a:t>10</a:t>
            </a:r>
            <a:r>
              <a:rPr sz="1200" b="1" dirty="0">
                <a:latin typeface="Carlito"/>
                <a:cs typeface="Carlito"/>
              </a:rPr>
              <a:t>	</a:t>
            </a:r>
            <a:r>
              <a:rPr sz="1200" b="1" spc="-7" dirty="0">
                <a:latin typeface="Carlito"/>
                <a:cs typeface="Carlito"/>
              </a:rPr>
              <a:t>Dimensi Harmonisasi;</a:t>
            </a:r>
            <a:endParaRPr sz="1200">
              <a:latin typeface="Carlito"/>
              <a:cs typeface="Carlito"/>
            </a:endParaRPr>
          </a:p>
          <a:p>
            <a:pPr marL="290845" indent="-228611">
              <a:buAutoNum type="arabicPeriod" startAt="6"/>
              <a:tabLst>
                <a:tab pos="290845" algn="l"/>
              </a:tabLst>
            </a:pPr>
            <a:r>
              <a:rPr sz="1200" b="1" spc="-7" dirty="0">
                <a:latin typeface="Carlito"/>
                <a:cs typeface="Carlito"/>
              </a:rPr>
              <a:t>Keterkaitan</a:t>
            </a:r>
            <a:r>
              <a:rPr sz="1200" b="1" spc="-13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dengan</a:t>
            </a:r>
            <a:r>
              <a:rPr sz="1200" b="1" spc="-37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PUU</a:t>
            </a:r>
            <a:r>
              <a:rPr sz="1200" b="1" spc="-30" dirty="0">
                <a:latin typeface="Carlito"/>
                <a:cs typeface="Carlito"/>
              </a:rPr>
              <a:t> </a:t>
            </a:r>
            <a:r>
              <a:rPr sz="1200" b="1" spc="-13" dirty="0">
                <a:latin typeface="Carlito"/>
                <a:cs typeface="Carlito"/>
              </a:rPr>
              <a:t>lain;</a:t>
            </a:r>
            <a:endParaRPr sz="1200">
              <a:latin typeface="Carlito"/>
              <a:cs typeface="Carlito"/>
            </a:endParaRPr>
          </a:p>
          <a:p>
            <a:pPr marL="290845" indent="-228611">
              <a:buAutoNum type="arabicPeriod" startAt="6"/>
              <a:tabLst>
                <a:tab pos="290845" algn="l"/>
              </a:tabLst>
            </a:pPr>
            <a:r>
              <a:rPr sz="1200" b="1" dirty="0">
                <a:latin typeface="Carlito"/>
                <a:cs typeface="Carlito"/>
              </a:rPr>
              <a:t>Risiko</a:t>
            </a:r>
            <a:r>
              <a:rPr sz="1200" b="1" spc="313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atau</a:t>
            </a:r>
            <a:r>
              <a:rPr sz="1200" b="1" spc="330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dampak</a:t>
            </a:r>
            <a:r>
              <a:rPr sz="1200" b="1" spc="320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kebijkan</a:t>
            </a:r>
            <a:r>
              <a:rPr sz="1200" b="1" spc="317" dirty="0">
                <a:latin typeface="Carlito"/>
                <a:cs typeface="Carlito"/>
              </a:rPr>
              <a:t> </a:t>
            </a:r>
            <a:r>
              <a:rPr sz="1200" b="1" spc="-7" dirty="0">
                <a:latin typeface="Carlito"/>
                <a:cs typeface="Carlito"/>
              </a:rPr>
              <a:t>terhadap</a:t>
            </a:r>
            <a:endParaRPr sz="1200">
              <a:latin typeface="Carlito"/>
              <a:cs typeface="Carlito"/>
            </a:endParaRPr>
          </a:p>
          <a:p>
            <a:pPr marL="290845">
              <a:spcBef>
                <a:spcPts val="3"/>
              </a:spcBef>
            </a:pPr>
            <a:r>
              <a:rPr sz="1200" b="1" spc="-13" dirty="0">
                <a:latin typeface="Carlito"/>
                <a:cs typeface="Carlito"/>
              </a:rPr>
              <a:t>APBD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9186122" y="4714028"/>
            <a:ext cx="416983" cy="156210"/>
            <a:chOff x="13779182" y="7071042"/>
            <a:chExt cx="625475" cy="234315"/>
          </a:xfrm>
        </p:grpSpPr>
        <p:sp>
          <p:nvSpPr>
            <p:cNvPr id="47" name="object 47"/>
            <p:cNvSpPr/>
            <p:nvPr/>
          </p:nvSpPr>
          <p:spPr>
            <a:xfrm>
              <a:off x="13787119" y="7078980"/>
              <a:ext cx="609600" cy="218440"/>
            </a:xfrm>
            <a:custGeom>
              <a:avLst/>
              <a:gdLst/>
              <a:ahLst/>
              <a:cxnLst/>
              <a:rect l="l" t="t" r="r" b="b"/>
              <a:pathLst>
                <a:path w="609600" h="218440">
                  <a:moveTo>
                    <a:pt x="500380" y="0"/>
                  </a:moveTo>
                  <a:lnTo>
                    <a:pt x="500380" y="54610"/>
                  </a:lnTo>
                  <a:lnTo>
                    <a:pt x="0" y="54610"/>
                  </a:lnTo>
                  <a:lnTo>
                    <a:pt x="0" y="163830"/>
                  </a:lnTo>
                  <a:lnTo>
                    <a:pt x="500380" y="163830"/>
                  </a:lnTo>
                  <a:lnTo>
                    <a:pt x="500380" y="218440"/>
                  </a:lnTo>
                  <a:lnTo>
                    <a:pt x="609600" y="10922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3787119" y="7078980"/>
              <a:ext cx="609600" cy="218440"/>
            </a:xfrm>
            <a:custGeom>
              <a:avLst/>
              <a:gdLst/>
              <a:ahLst/>
              <a:cxnLst/>
              <a:rect l="l" t="t" r="r" b="b"/>
              <a:pathLst>
                <a:path w="609600" h="218440">
                  <a:moveTo>
                    <a:pt x="0" y="54610"/>
                  </a:moveTo>
                  <a:lnTo>
                    <a:pt x="500380" y="54610"/>
                  </a:lnTo>
                  <a:lnTo>
                    <a:pt x="500380" y="0"/>
                  </a:lnTo>
                  <a:lnTo>
                    <a:pt x="609600" y="109220"/>
                  </a:lnTo>
                  <a:lnTo>
                    <a:pt x="500380" y="218440"/>
                  </a:lnTo>
                  <a:lnTo>
                    <a:pt x="500380" y="163830"/>
                  </a:lnTo>
                  <a:lnTo>
                    <a:pt x="0" y="163830"/>
                  </a:lnTo>
                  <a:lnTo>
                    <a:pt x="0" y="54610"/>
                  </a:lnTo>
                  <a:close/>
                </a:path>
              </a:pathLst>
            </a:custGeom>
            <a:ln w="15874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9138708" y="2450042"/>
            <a:ext cx="415290" cy="154517"/>
            <a:chOff x="13708062" y="3675062"/>
            <a:chExt cx="622935" cy="231775"/>
          </a:xfrm>
        </p:grpSpPr>
        <p:sp>
          <p:nvSpPr>
            <p:cNvPr id="50" name="object 50"/>
            <p:cNvSpPr/>
            <p:nvPr/>
          </p:nvSpPr>
          <p:spPr>
            <a:xfrm>
              <a:off x="13716000" y="3683000"/>
              <a:ext cx="607060" cy="215900"/>
            </a:xfrm>
            <a:custGeom>
              <a:avLst/>
              <a:gdLst/>
              <a:ahLst/>
              <a:cxnLst/>
              <a:rect l="l" t="t" r="r" b="b"/>
              <a:pathLst>
                <a:path w="607059" h="215900">
                  <a:moveTo>
                    <a:pt x="499109" y="0"/>
                  </a:moveTo>
                  <a:lnTo>
                    <a:pt x="499109" y="53975"/>
                  </a:lnTo>
                  <a:lnTo>
                    <a:pt x="0" y="53975"/>
                  </a:lnTo>
                  <a:lnTo>
                    <a:pt x="0" y="161925"/>
                  </a:lnTo>
                  <a:lnTo>
                    <a:pt x="499109" y="161925"/>
                  </a:lnTo>
                  <a:lnTo>
                    <a:pt x="499109" y="215900"/>
                  </a:lnTo>
                  <a:lnTo>
                    <a:pt x="607059" y="107950"/>
                  </a:lnTo>
                  <a:lnTo>
                    <a:pt x="499109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13716000" y="3683000"/>
              <a:ext cx="607060" cy="215900"/>
            </a:xfrm>
            <a:custGeom>
              <a:avLst/>
              <a:gdLst/>
              <a:ahLst/>
              <a:cxnLst/>
              <a:rect l="l" t="t" r="r" b="b"/>
              <a:pathLst>
                <a:path w="607059" h="215900">
                  <a:moveTo>
                    <a:pt x="0" y="53975"/>
                  </a:moveTo>
                  <a:lnTo>
                    <a:pt x="499109" y="53975"/>
                  </a:lnTo>
                  <a:lnTo>
                    <a:pt x="499109" y="0"/>
                  </a:lnTo>
                  <a:lnTo>
                    <a:pt x="607059" y="107950"/>
                  </a:lnTo>
                  <a:lnTo>
                    <a:pt x="499109" y="215900"/>
                  </a:lnTo>
                  <a:lnTo>
                    <a:pt x="499109" y="161925"/>
                  </a:lnTo>
                  <a:lnTo>
                    <a:pt x="0" y="161925"/>
                  </a:lnTo>
                  <a:lnTo>
                    <a:pt x="0" y="53975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9697509" y="1950509"/>
            <a:ext cx="2042583" cy="3718983"/>
            <a:chOff x="14546262" y="2925762"/>
            <a:chExt cx="3063875" cy="5578475"/>
          </a:xfrm>
        </p:grpSpPr>
        <p:sp>
          <p:nvSpPr>
            <p:cNvPr id="53" name="object 53"/>
            <p:cNvSpPr/>
            <p:nvPr/>
          </p:nvSpPr>
          <p:spPr>
            <a:xfrm>
              <a:off x="14554200" y="2933700"/>
              <a:ext cx="3048000" cy="5562600"/>
            </a:xfrm>
            <a:custGeom>
              <a:avLst/>
              <a:gdLst/>
              <a:ahLst/>
              <a:cxnLst/>
              <a:rect l="l" t="t" r="r" b="b"/>
              <a:pathLst>
                <a:path w="3048000" h="5562600">
                  <a:moveTo>
                    <a:pt x="1524000" y="0"/>
                  </a:moveTo>
                  <a:lnTo>
                    <a:pt x="1457019" y="2638"/>
                  </a:lnTo>
                  <a:lnTo>
                    <a:pt x="1390777" y="10481"/>
                  </a:lnTo>
                  <a:lnTo>
                    <a:pt x="1325334" y="23419"/>
                  </a:lnTo>
                  <a:lnTo>
                    <a:pt x="1260749" y="41345"/>
                  </a:lnTo>
                  <a:lnTo>
                    <a:pt x="1197082" y="64150"/>
                  </a:lnTo>
                  <a:lnTo>
                    <a:pt x="1134391" y="91724"/>
                  </a:lnTo>
                  <a:lnTo>
                    <a:pt x="1072738" y="123960"/>
                  </a:lnTo>
                  <a:lnTo>
                    <a:pt x="1012180" y="160749"/>
                  </a:lnTo>
                  <a:lnTo>
                    <a:pt x="952778" y="201982"/>
                  </a:lnTo>
                  <a:lnTo>
                    <a:pt x="894591" y="247551"/>
                  </a:lnTo>
                  <a:lnTo>
                    <a:pt x="837679" y="297347"/>
                  </a:lnTo>
                  <a:lnTo>
                    <a:pt x="809720" y="323796"/>
                  </a:lnTo>
                  <a:lnTo>
                    <a:pt x="782101" y="351262"/>
                  </a:lnTo>
                  <a:lnTo>
                    <a:pt x="754831" y="379730"/>
                  </a:lnTo>
                  <a:lnTo>
                    <a:pt x="727917" y="409186"/>
                  </a:lnTo>
                  <a:lnTo>
                    <a:pt x="701366" y="439618"/>
                  </a:lnTo>
                  <a:lnTo>
                    <a:pt x="675186" y="471012"/>
                  </a:lnTo>
                  <a:lnTo>
                    <a:pt x="649384" y="503354"/>
                  </a:lnTo>
                  <a:lnTo>
                    <a:pt x="623968" y="536630"/>
                  </a:lnTo>
                  <a:lnTo>
                    <a:pt x="598945" y="570828"/>
                  </a:lnTo>
                  <a:lnTo>
                    <a:pt x="574322" y="605933"/>
                  </a:lnTo>
                  <a:lnTo>
                    <a:pt x="550107" y="641932"/>
                  </a:lnTo>
                  <a:lnTo>
                    <a:pt x="526308" y="678811"/>
                  </a:lnTo>
                  <a:lnTo>
                    <a:pt x="502931" y="716557"/>
                  </a:lnTo>
                  <a:lnTo>
                    <a:pt x="479985" y="755156"/>
                  </a:lnTo>
                  <a:lnTo>
                    <a:pt x="457476" y="794595"/>
                  </a:lnTo>
                  <a:lnTo>
                    <a:pt x="435413" y="834860"/>
                  </a:lnTo>
                  <a:lnTo>
                    <a:pt x="413802" y="875937"/>
                  </a:lnTo>
                  <a:lnTo>
                    <a:pt x="392651" y="917813"/>
                  </a:lnTo>
                  <a:lnTo>
                    <a:pt x="371968" y="960475"/>
                  </a:lnTo>
                  <a:lnTo>
                    <a:pt x="351760" y="1003908"/>
                  </a:lnTo>
                  <a:lnTo>
                    <a:pt x="332034" y="1048099"/>
                  </a:lnTo>
                  <a:lnTo>
                    <a:pt x="312797" y="1093035"/>
                  </a:lnTo>
                  <a:lnTo>
                    <a:pt x="294058" y="1138702"/>
                  </a:lnTo>
                  <a:lnTo>
                    <a:pt x="275824" y="1185086"/>
                  </a:lnTo>
                  <a:lnTo>
                    <a:pt x="258102" y="1232174"/>
                  </a:lnTo>
                  <a:lnTo>
                    <a:pt x="240899" y="1279953"/>
                  </a:lnTo>
                  <a:lnTo>
                    <a:pt x="224223" y="1328408"/>
                  </a:lnTo>
                  <a:lnTo>
                    <a:pt x="208082" y="1377526"/>
                  </a:lnTo>
                  <a:lnTo>
                    <a:pt x="192483" y="1427294"/>
                  </a:lnTo>
                  <a:lnTo>
                    <a:pt x="177432" y="1477698"/>
                  </a:lnTo>
                  <a:lnTo>
                    <a:pt x="162939" y="1528724"/>
                  </a:lnTo>
                  <a:lnTo>
                    <a:pt x="149010" y="1580359"/>
                  </a:lnTo>
                  <a:lnTo>
                    <a:pt x="135652" y="1632590"/>
                  </a:lnTo>
                  <a:lnTo>
                    <a:pt x="122874" y="1685402"/>
                  </a:lnTo>
                  <a:lnTo>
                    <a:pt x="110682" y="1738782"/>
                  </a:lnTo>
                  <a:lnTo>
                    <a:pt x="99084" y="1792717"/>
                  </a:lnTo>
                  <a:lnTo>
                    <a:pt x="88087" y="1847192"/>
                  </a:lnTo>
                  <a:lnTo>
                    <a:pt x="77699" y="1902195"/>
                  </a:lnTo>
                  <a:lnTo>
                    <a:pt x="67928" y="1957712"/>
                  </a:lnTo>
                  <a:lnTo>
                    <a:pt x="58780" y="2013729"/>
                  </a:lnTo>
                  <a:lnTo>
                    <a:pt x="50263" y="2070233"/>
                  </a:lnTo>
                  <a:lnTo>
                    <a:pt x="42385" y="2127210"/>
                  </a:lnTo>
                  <a:lnTo>
                    <a:pt x="35153" y="2184647"/>
                  </a:lnTo>
                  <a:lnTo>
                    <a:pt x="28574" y="2242529"/>
                  </a:lnTo>
                  <a:lnTo>
                    <a:pt x="22656" y="2300844"/>
                  </a:lnTo>
                  <a:lnTo>
                    <a:pt x="17407" y="2359578"/>
                  </a:lnTo>
                  <a:lnTo>
                    <a:pt x="12833" y="2418716"/>
                  </a:lnTo>
                  <a:lnTo>
                    <a:pt x="8943" y="2478247"/>
                  </a:lnTo>
                  <a:lnTo>
                    <a:pt x="5743" y="2538156"/>
                  </a:lnTo>
                  <a:lnTo>
                    <a:pt x="3241" y="2598429"/>
                  </a:lnTo>
                  <a:lnTo>
                    <a:pt x="1445" y="2659053"/>
                  </a:lnTo>
                  <a:lnTo>
                    <a:pt x="362" y="2720014"/>
                  </a:lnTo>
                  <a:lnTo>
                    <a:pt x="0" y="2781300"/>
                  </a:lnTo>
                  <a:lnTo>
                    <a:pt x="362" y="2842585"/>
                  </a:lnTo>
                  <a:lnTo>
                    <a:pt x="1445" y="2903546"/>
                  </a:lnTo>
                  <a:lnTo>
                    <a:pt x="3241" y="2964170"/>
                  </a:lnTo>
                  <a:lnTo>
                    <a:pt x="5743" y="3024443"/>
                  </a:lnTo>
                  <a:lnTo>
                    <a:pt x="8943" y="3084352"/>
                  </a:lnTo>
                  <a:lnTo>
                    <a:pt x="12833" y="3143883"/>
                  </a:lnTo>
                  <a:lnTo>
                    <a:pt x="17407" y="3203021"/>
                  </a:lnTo>
                  <a:lnTo>
                    <a:pt x="22656" y="3261755"/>
                  </a:lnTo>
                  <a:lnTo>
                    <a:pt x="28574" y="3320070"/>
                  </a:lnTo>
                  <a:lnTo>
                    <a:pt x="35153" y="3377952"/>
                  </a:lnTo>
                  <a:lnTo>
                    <a:pt x="42385" y="3435389"/>
                  </a:lnTo>
                  <a:lnTo>
                    <a:pt x="50263" y="3492366"/>
                  </a:lnTo>
                  <a:lnTo>
                    <a:pt x="58780" y="3548870"/>
                  </a:lnTo>
                  <a:lnTo>
                    <a:pt x="67928" y="3604887"/>
                  </a:lnTo>
                  <a:lnTo>
                    <a:pt x="77699" y="3660404"/>
                  </a:lnTo>
                  <a:lnTo>
                    <a:pt x="88087" y="3715407"/>
                  </a:lnTo>
                  <a:lnTo>
                    <a:pt x="99084" y="3769882"/>
                  </a:lnTo>
                  <a:lnTo>
                    <a:pt x="110682" y="3823817"/>
                  </a:lnTo>
                  <a:lnTo>
                    <a:pt x="122874" y="3877197"/>
                  </a:lnTo>
                  <a:lnTo>
                    <a:pt x="135652" y="3930009"/>
                  </a:lnTo>
                  <a:lnTo>
                    <a:pt x="149010" y="3982240"/>
                  </a:lnTo>
                  <a:lnTo>
                    <a:pt x="162939" y="4033875"/>
                  </a:lnTo>
                  <a:lnTo>
                    <a:pt x="177432" y="4084901"/>
                  </a:lnTo>
                  <a:lnTo>
                    <a:pt x="192483" y="4135305"/>
                  </a:lnTo>
                  <a:lnTo>
                    <a:pt x="208082" y="4185073"/>
                  </a:lnTo>
                  <a:lnTo>
                    <a:pt x="224223" y="4234191"/>
                  </a:lnTo>
                  <a:lnTo>
                    <a:pt x="240899" y="4282646"/>
                  </a:lnTo>
                  <a:lnTo>
                    <a:pt x="258102" y="4330425"/>
                  </a:lnTo>
                  <a:lnTo>
                    <a:pt x="275824" y="4377513"/>
                  </a:lnTo>
                  <a:lnTo>
                    <a:pt x="294058" y="4423897"/>
                  </a:lnTo>
                  <a:lnTo>
                    <a:pt x="312797" y="4469564"/>
                  </a:lnTo>
                  <a:lnTo>
                    <a:pt x="332034" y="4514500"/>
                  </a:lnTo>
                  <a:lnTo>
                    <a:pt x="351760" y="4558691"/>
                  </a:lnTo>
                  <a:lnTo>
                    <a:pt x="371968" y="4602124"/>
                  </a:lnTo>
                  <a:lnTo>
                    <a:pt x="392651" y="4644786"/>
                  </a:lnTo>
                  <a:lnTo>
                    <a:pt x="413802" y="4686662"/>
                  </a:lnTo>
                  <a:lnTo>
                    <a:pt x="435413" y="4727739"/>
                  </a:lnTo>
                  <a:lnTo>
                    <a:pt x="457476" y="4768004"/>
                  </a:lnTo>
                  <a:lnTo>
                    <a:pt x="479985" y="4807443"/>
                  </a:lnTo>
                  <a:lnTo>
                    <a:pt x="502931" y="4846042"/>
                  </a:lnTo>
                  <a:lnTo>
                    <a:pt x="526308" y="4883788"/>
                  </a:lnTo>
                  <a:lnTo>
                    <a:pt x="550107" y="4920667"/>
                  </a:lnTo>
                  <a:lnTo>
                    <a:pt x="574322" y="4956666"/>
                  </a:lnTo>
                  <a:lnTo>
                    <a:pt x="598945" y="4991771"/>
                  </a:lnTo>
                  <a:lnTo>
                    <a:pt x="623968" y="5025969"/>
                  </a:lnTo>
                  <a:lnTo>
                    <a:pt x="649384" y="5059245"/>
                  </a:lnTo>
                  <a:lnTo>
                    <a:pt x="675186" y="5091587"/>
                  </a:lnTo>
                  <a:lnTo>
                    <a:pt x="701366" y="5122981"/>
                  </a:lnTo>
                  <a:lnTo>
                    <a:pt x="727917" y="5153413"/>
                  </a:lnTo>
                  <a:lnTo>
                    <a:pt x="754831" y="5182870"/>
                  </a:lnTo>
                  <a:lnTo>
                    <a:pt x="782101" y="5211337"/>
                  </a:lnTo>
                  <a:lnTo>
                    <a:pt x="809720" y="5238803"/>
                  </a:lnTo>
                  <a:lnTo>
                    <a:pt x="837679" y="5265252"/>
                  </a:lnTo>
                  <a:lnTo>
                    <a:pt x="894591" y="5315048"/>
                  </a:lnTo>
                  <a:lnTo>
                    <a:pt x="952778" y="5360617"/>
                  </a:lnTo>
                  <a:lnTo>
                    <a:pt x="1012180" y="5401850"/>
                  </a:lnTo>
                  <a:lnTo>
                    <a:pt x="1072738" y="5438639"/>
                  </a:lnTo>
                  <a:lnTo>
                    <a:pt x="1134391" y="5470875"/>
                  </a:lnTo>
                  <a:lnTo>
                    <a:pt x="1197082" y="5498449"/>
                  </a:lnTo>
                  <a:lnTo>
                    <a:pt x="1260749" y="5521254"/>
                  </a:lnTo>
                  <a:lnTo>
                    <a:pt x="1325334" y="5539180"/>
                  </a:lnTo>
                  <a:lnTo>
                    <a:pt x="1390777" y="5552118"/>
                  </a:lnTo>
                  <a:lnTo>
                    <a:pt x="1457019" y="5559961"/>
                  </a:lnTo>
                  <a:lnTo>
                    <a:pt x="1524000" y="5562600"/>
                  </a:lnTo>
                  <a:lnTo>
                    <a:pt x="1557578" y="5561938"/>
                  </a:lnTo>
                  <a:lnTo>
                    <a:pt x="1624197" y="5556683"/>
                  </a:lnTo>
                  <a:lnTo>
                    <a:pt x="1690047" y="5546279"/>
                  </a:lnTo>
                  <a:lnTo>
                    <a:pt x="1755068" y="5530833"/>
                  </a:lnTo>
                  <a:lnTo>
                    <a:pt x="1819202" y="5510455"/>
                  </a:lnTo>
                  <a:lnTo>
                    <a:pt x="1882388" y="5485251"/>
                  </a:lnTo>
                  <a:lnTo>
                    <a:pt x="1944568" y="5455333"/>
                  </a:lnTo>
                  <a:lnTo>
                    <a:pt x="2005681" y="5420807"/>
                  </a:lnTo>
                  <a:lnTo>
                    <a:pt x="2065668" y="5381782"/>
                  </a:lnTo>
                  <a:lnTo>
                    <a:pt x="2124470" y="5338367"/>
                  </a:lnTo>
                  <a:lnTo>
                    <a:pt x="2182027" y="5290671"/>
                  </a:lnTo>
                  <a:lnTo>
                    <a:pt x="2238279" y="5238803"/>
                  </a:lnTo>
                  <a:lnTo>
                    <a:pt x="2265898" y="5211337"/>
                  </a:lnTo>
                  <a:lnTo>
                    <a:pt x="2293168" y="5182870"/>
                  </a:lnTo>
                  <a:lnTo>
                    <a:pt x="2320082" y="5153413"/>
                  </a:lnTo>
                  <a:lnTo>
                    <a:pt x="2346633" y="5122981"/>
                  </a:lnTo>
                  <a:lnTo>
                    <a:pt x="2372813" y="5091587"/>
                  </a:lnTo>
                  <a:lnTo>
                    <a:pt x="2398615" y="5059245"/>
                  </a:lnTo>
                  <a:lnTo>
                    <a:pt x="2424031" y="5025969"/>
                  </a:lnTo>
                  <a:lnTo>
                    <a:pt x="2449054" y="4991771"/>
                  </a:lnTo>
                  <a:lnTo>
                    <a:pt x="2473677" y="4956666"/>
                  </a:lnTo>
                  <a:lnTo>
                    <a:pt x="2497892" y="4920667"/>
                  </a:lnTo>
                  <a:lnTo>
                    <a:pt x="2521691" y="4883788"/>
                  </a:lnTo>
                  <a:lnTo>
                    <a:pt x="2545068" y="4846042"/>
                  </a:lnTo>
                  <a:lnTo>
                    <a:pt x="2568014" y="4807443"/>
                  </a:lnTo>
                  <a:lnTo>
                    <a:pt x="2590523" y="4768004"/>
                  </a:lnTo>
                  <a:lnTo>
                    <a:pt x="2612586" y="4727739"/>
                  </a:lnTo>
                  <a:lnTo>
                    <a:pt x="2634197" y="4686662"/>
                  </a:lnTo>
                  <a:lnTo>
                    <a:pt x="2655348" y="4644786"/>
                  </a:lnTo>
                  <a:lnTo>
                    <a:pt x="2676031" y="4602124"/>
                  </a:lnTo>
                  <a:lnTo>
                    <a:pt x="2696239" y="4558691"/>
                  </a:lnTo>
                  <a:lnTo>
                    <a:pt x="2715965" y="4514500"/>
                  </a:lnTo>
                  <a:lnTo>
                    <a:pt x="2735202" y="4469564"/>
                  </a:lnTo>
                  <a:lnTo>
                    <a:pt x="2753941" y="4423897"/>
                  </a:lnTo>
                  <a:lnTo>
                    <a:pt x="2772175" y="4377513"/>
                  </a:lnTo>
                  <a:lnTo>
                    <a:pt x="2789897" y="4330425"/>
                  </a:lnTo>
                  <a:lnTo>
                    <a:pt x="2807100" y="4282646"/>
                  </a:lnTo>
                  <a:lnTo>
                    <a:pt x="2823776" y="4234191"/>
                  </a:lnTo>
                  <a:lnTo>
                    <a:pt x="2839917" y="4185073"/>
                  </a:lnTo>
                  <a:lnTo>
                    <a:pt x="2855516" y="4135305"/>
                  </a:lnTo>
                  <a:lnTo>
                    <a:pt x="2870567" y="4084901"/>
                  </a:lnTo>
                  <a:lnTo>
                    <a:pt x="2885060" y="4033875"/>
                  </a:lnTo>
                  <a:lnTo>
                    <a:pt x="2898989" y="3982240"/>
                  </a:lnTo>
                  <a:lnTo>
                    <a:pt x="2912347" y="3930009"/>
                  </a:lnTo>
                  <a:lnTo>
                    <a:pt x="2925125" y="3877197"/>
                  </a:lnTo>
                  <a:lnTo>
                    <a:pt x="2937317" y="3823817"/>
                  </a:lnTo>
                  <a:lnTo>
                    <a:pt x="2948915" y="3769882"/>
                  </a:lnTo>
                  <a:lnTo>
                    <a:pt x="2959912" y="3715407"/>
                  </a:lnTo>
                  <a:lnTo>
                    <a:pt x="2970300" y="3660404"/>
                  </a:lnTo>
                  <a:lnTo>
                    <a:pt x="2980071" y="3604887"/>
                  </a:lnTo>
                  <a:lnTo>
                    <a:pt x="2989219" y="3548870"/>
                  </a:lnTo>
                  <a:lnTo>
                    <a:pt x="2997736" y="3492366"/>
                  </a:lnTo>
                  <a:lnTo>
                    <a:pt x="3005614" y="3435389"/>
                  </a:lnTo>
                  <a:lnTo>
                    <a:pt x="3012846" y="3377952"/>
                  </a:lnTo>
                  <a:lnTo>
                    <a:pt x="3019425" y="3320070"/>
                  </a:lnTo>
                  <a:lnTo>
                    <a:pt x="3025343" y="3261755"/>
                  </a:lnTo>
                  <a:lnTo>
                    <a:pt x="3030592" y="3203021"/>
                  </a:lnTo>
                  <a:lnTo>
                    <a:pt x="3035166" y="3143883"/>
                  </a:lnTo>
                  <a:lnTo>
                    <a:pt x="3039056" y="3084352"/>
                  </a:lnTo>
                  <a:lnTo>
                    <a:pt x="3042256" y="3024443"/>
                  </a:lnTo>
                  <a:lnTo>
                    <a:pt x="3044758" y="2964170"/>
                  </a:lnTo>
                  <a:lnTo>
                    <a:pt x="3046554" y="2903546"/>
                  </a:lnTo>
                  <a:lnTo>
                    <a:pt x="3047637" y="2842585"/>
                  </a:lnTo>
                  <a:lnTo>
                    <a:pt x="3048000" y="2781300"/>
                  </a:lnTo>
                  <a:lnTo>
                    <a:pt x="3047637" y="2720014"/>
                  </a:lnTo>
                  <a:lnTo>
                    <a:pt x="3046554" y="2659053"/>
                  </a:lnTo>
                  <a:lnTo>
                    <a:pt x="3044758" y="2598429"/>
                  </a:lnTo>
                  <a:lnTo>
                    <a:pt x="3042256" y="2538156"/>
                  </a:lnTo>
                  <a:lnTo>
                    <a:pt x="3039056" y="2478247"/>
                  </a:lnTo>
                  <a:lnTo>
                    <a:pt x="3035166" y="2418716"/>
                  </a:lnTo>
                  <a:lnTo>
                    <a:pt x="3030592" y="2359578"/>
                  </a:lnTo>
                  <a:lnTo>
                    <a:pt x="3025343" y="2300844"/>
                  </a:lnTo>
                  <a:lnTo>
                    <a:pt x="3019425" y="2242529"/>
                  </a:lnTo>
                  <a:lnTo>
                    <a:pt x="3012846" y="2184647"/>
                  </a:lnTo>
                  <a:lnTo>
                    <a:pt x="3005614" y="2127210"/>
                  </a:lnTo>
                  <a:lnTo>
                    <a:pt x="2997736" y="2070233"/>
                  </a:lnTo>
                  <a:lnTo>
                    <a:pt x="2989219" y="2013729"/>
                  </a:lnTo>
                  <a:lnTo>
                    <a:pt x="2980071" y="1957712"/>
                  </a:lnTo>
                  <a:lnTo>
                    <a:pt x="2970300" y="1902195"/>
                  </a:lnTo>
                  <a:lnTo>
                    <a:pt x="2959912" y="1847192"/>
                  </a:lnTo>
                  <a:lnTo>
                    <a:pt x="2948915" y="1792717"/>
                  </a:lnTo>
                  <a:lnTo>
                    <a:pt x="2937317" y="1738782"/>
                  </a:lnTo>
                  <a:lnTo>
                    <a:pt x="2925125" y="1685402"/>
                  </a:lnTo>
                  <a:lnTo>
                    <a:pt x="2912347" y="1632590"/>
                  </a:lnTo>
                  <a:lnTo>
                    <a:pt x="2898989" y="1580359"/>
                  </a:lnTo>
                  <a:lnTo>
                    <a:pt x="2885060" y="1528724"/>
                  </a:lnTo>
                  <a:lnTo>
                    <a:pt x="2870567" y="1477698"/>
                  </a:lnTo>
                  <a:lnTo>
                    <a:pt x="2855516" y="1427294"/>
                  </a:lnTo>
                  <a:lnTo>
                    <a:pt x="2839917" y="1377526"/>
                  </a:lnTo>
                  <a:lnTo>
                    <a:pt x="2823776" y="1328408"/>
                  </a:lnTo>
                  <a:lnTo>
                    <a:pt x="2807100" y="1279953"/>
                  </a:lnTo>
                  <a:lnTo>
                    <a:pt x="2789897" y="1232174"/>
                  </a:lnTo>
                  <a:lnTo>
                    <a:pt x="2772175" y="1185086"/>
                  </a:lnTo>
                  <a:lnTo>
                    <a:pt x="2753941" y="1138702"/>
                  </a:lnTo>
                  <a:lnTo>
                    <a:pt x="2735202" y="1093035"/>
                  </a:lnTo>
                  <a:lnTo>
                    <a:pt x="2715965" y="1048099"/>
                  </a:lnTo>
                  <a:lnTo>
                    <a:pt x="2696239" y="1003908"/>
                  </a:lnTo>
                  <a:lnTo>
                    <a:pt x="2676031" y="960475"/>
                  </a:lnTo>
                  <a:lnTo>
                    <a:pt x="2655348" y="917813"/>
                  </a:lnTo>
                  <a:lnTo>
                    <a:pt x="2634197" y="875937"/>
                  </a:lnTo>
                  <a:lnTo>
                    <a:pt x="2612586" y="834860"/>
                  </a:lnTo>
                  <a:lnTo>
                    <a:pt x="2590523" y="794595"/>
                  </a:lnTo>
                  <a:lnTo>
                    <a:pt x="2568014" y="755156"/>
                  </a:lnTo>
                  <a:lnTo>
                    <a:pt x="2545068" y="716557"/>
                  </a:lnTo>
                  <a:lnTo>
                    <a:pt x="2521691" y="678811"/>
                  </a:lnTo>
                  <a:lnTo>
                    <a:pt x="2497892" y="641932"/>
                  </a:lnTo>
                  <a:lnTo>
                    <a:pt x="2473677" y="605933"/>
                  </a:lnTo>
                  <a:lnTo>
                    <a:pt x="2449054" y="570828"/>
                  </a:lnTo>
                  <a:lnTo>
                    <a:pt x="2424031" y="536630"/>
                  </a:lnTo>
                  <a:lnTo>
                    <a:pt x="2398615" y="503354"/>
                  </a:lnTo>
                  <a:lnTo>
                    <a:pt x="2372813" y="471012"/>
                  </a:lnTo>
                  <a:lnTo>
                    <a:pt x="2346633" y="439618"/>
                  </a:lnTo>
                  <a:lnTo>
                    <a:pt x="2320082" y="409186"/>
                  </a:lnTo>
                  <a:lnTo>
                    <a:pt x="2293168" y="379729"/>
                  </a:lnTo>
                  <a:lnTo>
                    <a:pt x="2265898" y="351262"/>
                  </a:lnTo>
                  <a:lnTo>
                    <a:pt x="2238279" y="323796"/>
                  </a:lnTo>
                  <a:lnTo>
                    <a:pt x="2210320" y="297347"/>
                  </a:lnTo>
                  <a:lnTo>
                    <a:pt x="2153408" y="247551"/>
                  </a:lnTo>
                  <a:lnTo>
                    <a:pt x="2095221" y="201982"/>
                  </a:lnTo>
                  <a:lnTo>
                    <a:pt x="2035819" y="160749"/>
                  </a:lnTo>
                  <a:lnTo>
                    <a:pt x="1975261" y="123960"/>
                  </a:lnTo>
                  <a:lnTo>
                    <a:pt x="1913608" y="91724"/>
                  </a:lnTo>
                  <a:lnTo>
                    <a:pt x="1850917" y="64150"/>
                  </a:lnTo>
                  <a:lnTo>
                    <a:pt x="1787250" y="41345"/>
                  </a:lnTo>
                  <a:lnTo>
                    <a:pt x="1722665" y="23419"/>
                  </a:lnTo>
                  <a:lnTo>
                    <a:pt x="1657222" y="10481"/>
                  </a:lnTo>
                  <a:lnTo>
                    <a:pt x="1590980" y="2638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14554200" y="2933700"/>
              <a:ext cx="3048000" cy="5562600"/>
            </a:xfrm>
            <a:custGeom>
              <a:avLst/>
              <a:gdLst/>
              <a:ahLst/>
              <a:cxnLst/>
              <a:rect l="l" t="t" r="r" b="b"/>
              <a:pathLst>
                <a:path w="3048000" h="5562600">
                  <a:moveTo>
                    <a:pt x="0" y="2781300"/>
                  </a:moveTo>
                  <a:lnTo>
                    <a:pt x="362" y="2720014"/>
                  </a:lnTo>
                  <a:lnTo>
                    <a:pt x="1445" y="2659053"/>
                  </a:lnTo>
                  <a:lnTo>
                    <a:pt x="3241" y="2598429"/>
                  </a:lnTo>
                  <a:lnTo>
                    <a:pt x="5743" y="2538156"/>
                  </a:lnTo>
                  <a:lnTo>
                    <a:pt x="8943" y="2478247"/>
                  </a:lnTo>
                  <a:lnTo>
                    <a:pt x="12833" y="2418716"/>
                  </a:lnTo>
                  <a:lnTo>
                    <a:pt x="17407" y="2359578"/>
                  </a:lnTo>
                  <a:lnTo>
                    <a:pt x="22656" y="2300844"/>
                  </a:lnTo>
                  <a:lnTo>
                    <a:pt x="28574" y="2242529"/>
                  </a:lnTo>
                  <a:lnTo>
                    <a:pt x="35153" y="2184647"/>
                  </a:lnTo>
                  <a:lnTo>
                    <a:pt x="42385" y="2127210"/>
                  </a:lnTo>
                  <a:lnTo>
                    <a:pt x="50263" y="2070233"/>
                  </a:lnTo>
                  <a:lnTo>
                    <a:pt x="58780" y="2013729"/>
                  </a:lnTo>
                  <a:lnTo>
                    <a:pt x="67928" y="1957712"/>
                  </a:lnTo>
                  <a:lnTo>
                    <a:pt x="77699" y="1902195"/>
                  </a:lnTo>
                  <a:lnTo>
                    <a:pt x="88087" y="1847192"/>
                  </a:lnTo>
                  <a:lnTo>
                    <a:pt x="99084" y="1792717"/>
                  </a:lnTo>
                  <a:lnTo>
                    <a:pt x="110682" y="1738782"/>
                  </a:lnTo>
                  <a:lnTo>
                    <a:pt x="122874" y="1685402"/>
                  </a:lnTo>
                  <a:lnTo>
                    <a:pt x="135652" y="1632590"/>
                  </a:lnTo>
                  <a:lnTo>
                    <a:pt x="149010" y="1580359"/>
                  </a:lnTo>
                  <a:lnTo>
                    <a:pt x="162939" y="1528724"/>
                  </a:lnTo>
                  <a:lnTo>
                    <a:pt x="177432" y="1477698"/>
                  </a:lnTo>
                  <a:lnTo>
                    <a:pt x="192483" y="1427294"/>
                  </a:lnTo>
                  <a:lnTo>
                    <a:pt x="208082" y="1377526"/>
                  </a:lnTo>
                  <a:lnTo>
                    <a:pt x="224223" y="1328408"/>
                  </a:lnTo>
                  <a:lnTo>
                    <a:pt x="240899" y="1279953"/>
                  </a:lnTo>
                  <a:lnTo>
                    <a:pt x="258102" y="1232174"/>
                  </a:lnTo>
                  <a:lnTo>
                    <a:pt x="275824" y="1185086"/>
                  </a:lnTo>
                  <a:lnTo>
                    <a:pt x="294058" y="1138702"/>
                  </a:lnTo>
                  <a:lnTo>
                    <a:pt x="312797" y="1093035"/>
                  </a:lnTo>
                  <a:lnTo>
                    <a:pt x="332034" y="1048099"/>
                  </a:lnTo>
                  <a:lnTo>
                    <a:pt x="351760" y="1003908"/>
                  </a:lnTo>
                  <a:lnTo>
                    <a:pt x="371968" y="960475"/>
                  </a:lnTo>
                  <a:lnTo>
                    <a:pt x="392651" y="917813"/>
                  </a:lnTo>
                  <a:lnTo>
                    <a:pt x="413802" y="875937"/>
                  </a:lnTo>
                  <a:lnTo>
                    <a:pt x="435413" y="834860"/>
                  </a:lnTo>
                  <a:lnTo>
                    <a:pt x="457476" y="794595"/>
                  </a:lnTo>
                  <a:lnTo>
                    <a:pt x="479985" y="755156"/>
                  </a:lnTo>
                  <a:lnTo>
                    <a:pt x="502931" y="716557"/>
                  </a:lnTo>
                  <a:lnTo>
                    <a:pt x="526308" y="678811"/>
                  </a:lnTo>
                  <a:lnTo>
                    <a:pt x="550107" y="641932"/>
                  </a:lnTo>
                  <a:lnTo>
                    <a:pt x="574322" y="605933"/>
                  </a:lnTo>
                  <a:lnTo>
                    <a:pt x="598945" y="570828"/>
                  </a:lnTo>
                  <a:lnTo>
                    <a:pt x="623968" y="536630"/>
                  </a:lnTo>
                  <a:lnTo>
                    <a:pt x="649384" y="503354"/>
                  </a:lnTo>
                  <a:lnTo>
                    <a:pt x="675186" y="471012"/>
                  </a:lnTo>
                  <a:lnTo>
                    <a:pt x="701366" y="439618"/>
                  </a:lnTo>
                  <a:lnTo>
                    <a:pt x="727917" y="409186"/>
                  </a:lnTo>
                  <a:lnTo>
                    <a:pt x="754831" y="379730"/>
                  </a:lnTo>
                  <a:lnTo>
                    <a:pt x="782101" y="351262"/>
                  </a:lnTo>
                  <a:lnTo>
                    <a:pt x="809720" y="323796"/>
                  </a:lnTo>
                  <a:lnTo>
                    <a:pt x="837679" y="297347"/>
                  </a:lnTo>
                  <a:lnTo>
                    <a:pt x="894591" y="247551"/>
                  </a:lnTo>
                  <a:lnTo>
                    <a:pt x="952778" y="201982"/>
                  </a:lnTo>
                  <a:lnTo>
                    <a:pt x="1012180" y="160749"/>
                  </a:lnTo>
                  <a:lnTo>
                    <a:pt x="1072738" y="123960"/>
                  </a:lnTo>
                  <a:lnTo>
                    <a:pt x="1134391" y="91724"/>
                  </a:lnTo>
                  <a:lnTo>
                    <a:pt x="1197082" y="64150"/>
                  </a:lnTo>
                  <a:lnTo>
                    <a:pt x="1260749" y="41345"/>
                  </a:lnTo>
                  <a:lnTo>
                    <a:pt x="1325334" y="23419"/>
                  </a:lnTo>
                  <a:lnTo>
                    <a:pt x="1390777" y="10481"/>
                  </a:lnTo>
                  <a:lnTo>
                    <a:pt x="1457019" y="2638"/>
                  </a:lnTo>
                  <a:lnTo>
                    <a:pt x="1524000" y="0"/>
                  </a:lnTo>
                  <a:lnTo>
                    <a:pt x="1557578" y="661"/>
                  </a:lnTo>
                  <a:lnTo>
                    <a:pt x="1624197" y="5916"/>
                  </a:lnTo>
                  <a:lnTo>
                    <a:pt x="1690047" y="16320"/>
                  </a:lnTo>
                  <a:lnTo>
                    <a:pt x="1755068" y="31766"/>
                  </a:lnTo>
                  <a:lnTo>
                    <a:pt x="1819202" y="52144"/>
                  </a:lnTo>
                  <a:lnTo>
                    <a:pt x="1882388" y="77348"/>
                  </a:lnTo>
                  <a:lnTo>
                    <a:pt x="1944568" y="107266"/>
                  </a:lnTo>
                  <a:lnTo>
                    <a:pt x="2005681" y="141792"/>
                  </a:lnTo>
                  <a:lnTo>
                    <a:pt x="2065668" y="180817"/>
                  </a:lnTo>
                  <a:lnTo>
                    <a:pt x="2124470" y="224232"/>
                  </a:lnTo>
                  <a:lnTo>
                    <a:pt x="2182027" y="271928"/>
                  </a:lnTo>
                  <a:lnTo>
                    <a:pt x="2238279" y="323796"/>
                  </a:lnTo>
                  <a:lnTo>
                    <a:pt x="2265898" y="351262"/>
                  </a:lnTo>
                  <a:lnTo>
                    <a:pt x="2293168" y="379729"/>
                  </a:lnTo>
                  <a:lnTo>
                    <a:pt x="2320082" y="409186"/>
                  </a:lnTo>
                  <a:lnTo>
                    <a:pt x="2346633" y="439618"/>
                  </a:lnTo>
                  <a:lnTo>
                    <a:pt x="2372813" y="471012"/>
                  </a:lnTo>
                  <a:lnTo>
                    <a:pt x="2398615" y="503354"/>
                  </a:lnTo>
                  <a:lnTo>
                    <a:pt x="2424031" y="536630"/>
                  </a:lnTo>
                  <a:lnTo>
                    <a:pt x="2449054" y="570828"/>
                  </a:lnTo>
                  <a:lnTo>
                    <a:pt x="2473677" y="605933"/>
                  </a:lnTo>
                  <a:lnTo>
                    <a:pt x="2497892" y="641932"/>
                  </a:lnTo>
                  <a:lnTo>
                    <a:pt x="2521691" y="678811"/>
                  </a:lnTo>
                  <a:lnTo>
                    <a:pt x="2545068" y="716557"/>
                  </a:lnTo>
                  <a:lnTo>
                    <a:pt x="2568014" y="755156"/>
                  </a:lnTo>
                  <a:lnTo>
                    <a:pt x="2590523" y="794595"/>
                  </a:lnTo>
                  <a:lnTo>
                    <a:pt x="2612586" y="834860"/>
                  </a:lnTo>
                  <a:lnTo>
                    <a:pt x="2634197" y="875937"/>
                  </a:lnTo>
                  <a:lnTo>
                    <a:pt x="2655348" y="917813"/>
                  </a:lnTo>
                  <a:lnTo>
                    <a:pt x="2676031" y="960475"/>
                  </a:lnTo>
                  <a:lnTo>
                    <a:pt x="2696239" y="1003908"/>
                  </a:lnTo>
                  <a:lnTo>
                    <a:pt x="2715965" y="1048099"/>
                  </a:lnTo>
                  <a:lnTo>
                    <a:pt x="2735202" y="1093035"/>
                  </a:lnTo>
                  <a:lnTo>
                    <a:pt x="2753941" y="1138702"/>
                  </a:lnTo>
                  <a:lnTo>
                    <a:pt x="2772175" y="1185086"/>
                  </a:lnTo>
                  <a:lnTo>
                    <a:pt x="2789897" y="1232174"/>
                  </a:lnTo>
                  <a:lnTo>
                    <a:pt x="2807100" y="1279953"/>
                  </a:lnTo>
                  <a:lnTo>
                    <a:pt x="2823776" y="1328408"/>
                  </a:lnTo>
                  <a:lnTo>
                    <a:pt x="2839917" y="1377526"/>
                  </a:lnTo>
                  <a:lnTo>
                    <a:pt x="2855516" y="1427294"/>
                  </a:lnTo>
                  <a:lnTo>
                    <a:pt x="2870567" y="1477698"/>
                  </a:lnTo>
                  <a:lnTo>
                    <a:pt x="2885060" y="1528724"/>
                  </a:lnTo>
                  <a:lnTo>
                    <a:pt x="2898989" y="1580359"/>
                  </a:lnTo>
                  <a:lnTo>
                    <a:pt x="2912347" y="1632590"/>
                  </a:lnTo>
                  <a:lnTo>
                    <a:pt x="2925125" y="1685402"/>
                  </a:lnTo>
                  <a:lnTo>
                    <a:pt x="2937317" y="1738782"/>
                  </a:lnTo>
                  <a:lnTo>
                    <a:pt x="2948915" y="1792717"/>
                  </a:lnTo>
                  <a:lnTo>
                    <a:pt x="2959912" y="1847192"/>
                  </a:lnTo>
                  <a:lnTo>
                    <a:pt x="2970300" y="1902195"/>
                  </a:lnTo>
                  <a:lnTo>
                    <a:pt x="2980071" y="1957712"/>
                  </a:lnTo>
                  <a:lnTo>
                    <a:pt x="2989219" y="2013729"/>
                  </a:lnTo>
                  <a:lnTo>
                    <a:pt x="2997736" y="2070233"/>
                  </a:lnTo>
                  <a:lnTo>
                    <a:pt x="3005614" y="2127210"/>
                  </a:lnTo>
                  <a:lnTo>
                    <a:pt x="3012846" y="2184647"/>
                  </a:lnTo>
                  <a:lnTo>
                    <a:pt x="3019425" y="2242529"/>
                  </a:lnTo>
                  <a:lnTo>
                    <a:pt x="3025343" y="2300844"/>
                  </a:lnTo>
                  <a:lnTo>
                    <a:pt x="3030592" y="2359578"/>
                  </a:lnTo>
                  <a:lnTo>
                    <a:pt x="3035166" y="2418716"/>
                  </a:lnTo>
                  <a:lnTo>
                    <a:pt x="3039056" y="2478247"/>
                  </a:lnTo>
                  <a:lnTo>
                    <a:pt x="3042256" y="2538156"/>
                  </a:lnTo>
                  <a:lnTo>
                    <a:pt x="3044758" y="2598429"/>
                  </a:lnTo>
                  <a:lnTo>
                    <a:pt x="3046554" y="2659053"/>
                  </a:lnTo>
                  <a:lnTo>
                    <a:pt x="3047637" y="2720014"/>
                  </a:lnTo>
                  <a:lnTo>
                    <a:pt x="3048000" y="2781300"/>
                  </a:lnTo>
                  <a:lnTo>
                    <a:pt x="3047637" y="2842585"/>
                  </a:lnTo>
                  <a:lnTo>
                    <a:pt x="3046554" y="2903546"/>
                  </a:lnTo>
                  <a:lnTo>
                    <a:pt x="3044758" y="2964170"/>
                  </a:lnTo>
                  <a:lnTo>
                    <a:pt x="3042256" y="3024443"/>
                  </a:lnTo>
                  <a:lnTo>
                    <a:pt x="3039056" y="3084352"/>
                  </a:lnTo>
                  <a:lnTo>
                    <a:pt x="3035166" y="3143883"/>
                  </a:lnTo>
                  <a:lnTo>
                    <a:pt x="3030592" y="3203021"/>
                  </a:lnTo>
                  <a:lnTo>
                    <a:pt x="3025343" y="3261755"/>
                  </a:lnTo>
                  <a:lnTo>
                    <a:pt x="3019425" y="3320070"/>
                  </a:lnTo>
                  <a:lnTo>
                    <a:pt x="3012846" y="3377952"/>
                  </a:lnTo>
                  <a:lnTo>
                    <a:pt x="3005614" y="3435389"/>
                  </a:lnTo>
                  <a:lnTo>
                    <a:pt x="2997736" y="3492366"/>
                  </a:lnTo>
                  <a:lnTo>
                    <a:pt x="2989219" y="3548870"/>
                  </a:lnTo>
                  <a:lnTo>
                    <a:pt x="2980071" y="3604887"/>
                  </a:lnTo>
                  <a:lnTo>
                    <a:pt x="2970300" y="3660404"/>
                  </a:lnTo>
                  <a:lnTo>
                    <a:pt x="2959912" y="3715407"/>
                  </a:lnTo>
                  <a:lnTo>
                    <a:pt x="2948915" y="3769882"/>
                  </a:lnTo>
                  <a:lnTo>
                    <a:pt x="2937317" y="3823817"/>
                  </a:lnTo>
                  <a:lnTo>
                    <a:pt x="2925125" y="3877197"/>
                  </a:lnTo>
                  <a:lnTo>
                    <a:pt x="2912347" y="3930009"/>
                  </a:lnTo>
                  <a:lnTo>
                    <a:pt x="2898989" y="3982240"/>
                  </a:lnTo>
                  <a:lnTo>
                    <a:pt x="2885060" y="4033875"/>
                  </a:lnTo>
                  <a:lnTo>
                    <a:pt x="2870567" y="4084901"/>
                  </a:lnTo>
                  <a:lnTo>
                    <a:pt x="2855516" y="4135305"/>
                  </a:lnTo>
                  <a:lnTo>
                    <a:pt x="2839917" y="4185073"/>
                  </a:lnTo>
                  <a:lnTo>
                    <a:pt x="2823776" y="4234191"/>
                  </a:lnTo>
                  <a:lnTo>
                    <a:pt x="2807100" y="4282646"/>
                  </a:lnTo>
                  <a:lnTo>
                    <a:pt x="2789897" y="4330425"/>
                  </a:lnTo>
                  <a:lnTo>
                    <a:pt x="2772175" y="4377513"/>
                  </a:lnTo>
                  <a:lnTo>
                    <a:pt x="2753941" y="4423897"/>
                  </a:lnTo>
                  <a:lnTo>
                    <a:pt x="2735202" y="4469564"/>
                  </a:lnTo>
                  <a:lnTo>
                    <a:pt x="2715965" y="4514500"/>
                  </a:lnTo>
                  <a:lnTo>
                    <a:pt x="2696239" y="4558691"/>
                  </a:lnTo>
                  <a:lnTo>
                    <a:pt x="2676031" y="4602124"/>
                  </a:lnTo>
                  <a:lnTo>
                    <a:pt x="2655348" y="4644786"/>
                  </a:lnTo>
                  <a:lnTo>
                    <a:pt x="2634197" y="4686662"/>
                  </a:lnTo>
                  <a:lnTo>
                    <a:pt x="2612586" y="4727739"/>
                  </a:lnTo>
                  <a:lnTo>
                    <a:pt x="2590523" y="4768004"/>
                  </a:lnTo>
                  <a:lnTo>
                    <a:pt x="2568014" y="4807443"/>
                  </a:lnTo>
                  <a:lnTo>
                    <a:pt x="2545068" y="4846042"/>
                  </a:lnTo>
                  <a:lnTo>
                    <a:pt x="2521691" y="4883788"/>
                  </a:lnTo>
                  <a:lnTo>
                    <a:pt x="2497892" y="4920667"/>
                  </a:lnTo>
                  <a:lnTo>
                    <a:pt x="2473677" y="4956666"/>
                  </a:lnTo>
                  <a:lnTo>
                    <a:pt x="2449054" y="4991771"/>
                  </a:lnTo>
                  <a:lnTo>
                    <a:pt x="2424031" y="5025969"/>
                  </a:lnTo>
                  <a:lnTo>
                    <a:pt x="2398615" y="5059245"/>
                  </a:lnTo>
                  <a:lnTo>
                    <a:pt x="2372813" y="5091587"/>
                  </a:lnTo>
                  <a:lnTo>
                    <a:pt x="2346633" y="5122981"/>
                  </a:lnTo>
                  <a:lnTo>
                    <a:pt x="2320082" y="5153413"/>
                  </a:lnTo>
                  <a:lnTo>
                    <a:pt x="2293168" y="5182870"/>
                  </a:lnTo>
                  <a:lnTo>
                    <a:pt x="2265898" y="5211337"/>
                  </a:lnTo>
                  <a:lnTo>
                    <a:pt x="2238279" y="5238803"/>
                  </a:lnTo>
                  <a:lnTo>
                    <a:pt x="2210320" y="5265252"/>
                  </a:lnTo>
                  <a:lnTo>
                    <a:pt x="2153408" y="5315048"/>
                  </a:lnTo>
                  <a:lnTo>
                    <a:pt x="2095221" y="5360617"/>
                  </a:lnTo>
                  <a:lnTo>
                    <a:pt x="2035819" y="5401850"/>
                  </a:lnTo>
                  <a:lnTo>
                    <a:pt x="1975261" y="5438639"/>
                  </a:lnTo>
                  <a:lnTo>
                    <a:pt x="1913608" y="5470875"/>
                  </a:lnTo>
                  <a:lnTo>
                    <a:pt x="1850917" y="5498449"/>
                  </a:lnTo>
                  <a:lnTo>
                    <a:pt x="1787250" y="5521254"/>
                  </a:lnTo>
                  <a:lnTo>
                    <a:pt x="1722665" y="5539180"/>
                  </a:lnTo>
                  <a:lnTo>
                    <a:pt x="1657222" y="5552118"/>
                  </a:lnTo>
                  <a:lnTo>
                    <a:pt x="1590980" y="5559961"/>
                  </a:lnTo>
                  <a:lnTo>
                    <a:pt x="1524000" y="5562600"/>
                  </a:lnTo>
                  <a:lnTo>
                    <a:pt x="1490421" y="5561938"/>
                  </a:lnTo>
                  <a:lnTo>
                    <a:pt x="1423802" y="5556683"/>
                  </a:lnTo>
                  <a:lnTo>
                    <a:pt x="1357952" y="5546279"/>
                  </a:lnTo>
                  <a:lnTo>
                    <a:pt x="1292931" y="5530833"/>
                  </a:lnTo>
                  <a:lnTo>
                    <a:pt x="1228797" y="5510455"/>
                  </a:lnTo>
                  <a:lnTo>
                    <a:pt x="1165611" y="5485251"/>
                  </a:lnTo>
                  <a:lnTo>
                    <a:pt x="1103431" y="5455333"/>
                  </a:lnTo>
                  <a:lnTo>
                    <a:pt x="1042318" y="5420807"/>
                  </a:lnTo>
                  <a:lnTo>
                    <a:pt x="982331" y="5381782"/>
                  </a:lnTo>
                  <a:lnTo>
                    <a:pt x="923529" y="5338367"/>
                  </a:lnTo>
                  <a:lnTo>
                    <a:pt x="865972" y="5290671"/>
                  </a:lnTo>
                  <a:lnTo>
                    <a:pt x="809720" y="5238803"/>
                  </a:lnTo>
                  <a:lnTo>
                    <a:pt x="782101" y="5211337"/>
                  </a:lnTo>
                  <a:lnTo>
                    <a:pt x="754831" y="5182870"/>
                  </a:lnTo>
                  <a:lnTo>
                    <a:pt x="727917" y="5153413"/>
                  </a:lnTo>
                  <a:lnTo>
                    <a:pt x="701366" y="5122981"/>
                  </a:lnTo>
                  <a:lnTo>
                    <a:pt x="675186" y="5091587"/>
                  </a:lnTo>
                  <a:lnTo>
                    <a:pt x="649384" y="5059245"/>
                  </a:lnTo>
                  <a:lnTo>
                    <a:pt x="623968" y="5025969"/>
                  </a:lnTo>
                  <a:lnTo>
                    <a:pt x="598945" y="4991771"/>
                  </a:lnTo>
                  <a:lnTo>
                    <a:pt x="574322" y="4956666"/>
                  </a:lnTo>
                  <a:lnTo>
                    <a:pt x="550107" y="4920667"/>
                  </a:lnTo>
                  <a:lnTo>
                    <a:pt x="526308" y="4883788"/>
                  </a:lnTo>
                  <a:lnTo>
                    <a:pt x="502931" y="4846042"/>
                  </a:lnTo>
                  <a:lnTo>
                    <a:pt x="479985" y="4807443"/>
                  </a:lnTo>
                  <a:lnTo>
                    <a:pt x="457476" y="4768004"/>
                  </a:lnTo>
                  <a:lnTo>
                    <a:pt x="435413" y="4727739"/>
                  </a:lnTo>
                  <a:lnTo>
                    <a:pt x="413802" y="4686662"/>
                  </a:lnTo>
                  <a:lnTo>
                    <a:pt x="392651" y="4644786"/>
                  </a:lnTo>
                  <a:lnTo>
                    <a:pt x="371968" y="4602124"/>
                  </a:lnTo>
                  <a:lnTo>
                    <a:pt x="351760" y="4558691"/>
                  </a:lnTo>
                  <a:lnTo>
                    <a:pt x="332034" y="4514500"/>
                  </a:lnTo>
                  <a:lnTo>
                    <a:pt x="312797" y="4469564"/>
                  </a:lnTo>
                  <a:lnTo>
                    <a:pt x="294058" y="4423897"/>
                  </a:lnTo>
                  <a:lnTo>
                    <a:pt x="275824" y="4377513"/>
                  </a:lnTo>
                  <a:lnTo>
                    <a:pt x="258102" y="4330425"/>
                  </a:lnTo>
                  <a:lnTo>
                    <a:pt x="240899" y="4282646"/>
                  </a:lnTo>
                  <a:lnTo>
                    <a:pt x="224223" y="4234191"/>
                  </a:lnTo>
                  <a:lnTo>
                    <a:pt x="208082" y="4185073"/>
                  </a:lnTo>
                  <a:lnTo>
                    <a:pt x="192483" y="4135305"/>
                  </a:lnTo>
                  <a:lnTo>
                    <a:pt x="177432" y="4084901"/>
                  </a:lnTo>
                  <a:lnTo>
                    <a:pt x="162939" y="4033875"/>
                  </a:lnTo>
                  <a:lnTo>
                    <a:pt x="149010" y="3982240"/>
                  </a:lnTo>
                  <a:lnTo>
                    <a:pt x="135652" y="3930009"/>
                  </a:lnTo>
                  <a:lnTo>
                    <a:pt x="122874" y="3877197"/>
                  </a:lnTo>
                  <a:lnTo>
                    <a:pt x="110682" y="3823817"/>
                  </a:lnTo>
                  <a:lnTo>
                    <a:pt x="99084" y="3769882"/>
                  </a:lnTo>
                  <a:lnTo>
                    <a:pt x="88087" y="3715407"/>
                  </a:lnTo>
                  <a:lnTo>
                    <a:pt x="77699" y="3660404"/>
                  </a:lnTo>
                  <a:lnTo>
                    <a:pt x="67928" y="3604887"/>
                  </a:lnTo>
                  <a:lnTo>
                    <a:pt x="58780" y="3548870"/>
                  </a:lnTo>
                  <a:lnTo>
                    <a:pt x="50263" y="3492366"/>
                  </a:lnTo>
                  <a:lnTo>
                    <a:pt x="42385" y="3435389"/>
                  </a:lnTo>
                  <a:lnTo>
                    <a:pt x="35153" y="3377952"/>
                  </a:lnTo>
                  <a:lnTo>
                    <a:pt x="28574" y="3320070"/>
                  </a:lnTo>
                  <a:lnTo>
                    <a:pt x="22656" y="3261755"/>
                  </a:lnTo>
                  <a:lnTo>
                    <a:pt x="17407" y="3203021"/>
                  </a:lnTo>
                  <a:lnTo>
                    <a:pt x="12833" y="3143883"/>
                  </a:lnTo>
                  <a:lnTo>
                    <a:pt x="8943" y="3084352"/>
                  </a:lnTo>
                  <a:lnTo>
                    <a:pt x="5743" y="3024443"/>
                  </a:lnTo>
                  <a:lnTo>
                    <a:pt x="3241" y="2964170"/>
                  </a:lnTo>
                  <a:lnTo>
                    <a:pt x="1445" y="2903546"/>
                  </a:lnTo>
                  <a:lnTo>
                    <a:pt x="362" y="2842585"/>
                  </a:lnTo>
                  <a:lnTo>
                    <a:pt x="0" y="2781300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10071523" y="3246967"/>
            <a:ext cx="1296247" cy="74635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8467" marR="3387" indent="847" algn="ctr">
              <a:lnSpc>
                <a:spcPct val="100400"/>
              </a:lnSpc>
              <a:spcBef>
                <a:spcPts val="60"/>
              </a:spcBef>
            </a:pPr>
            <a:r>
              <a:rPr sz="1200" b="1" dirty="0">
                <a:latin typeface="Bookman Uralic"/>
                <a:cs typeface="Bookman Uralic"/>
              </a:rPr>
              <a:t>Hasil</a:t>
            </a:r>
            <a:r>
              <a:rPr sz="1200" b="1" spc="-53" dirty="0">
                <a:latin typeface="Bookman Uralic"/>
                <a:cs typeface="Bookman Uralic"/>
              </a:rPr>
              <a:t> </a:t>
            </a:r>
            <a:r>
              <a:rPr sz="1200" b="1" spc="-7" dirty="0">
                <a:latin typeface="Bookman Uralic"/>
                <a:cs typeface="Bookman Uralic"/>
              </a:rPr>
              <a:t>Analisis Konsepsi </a:t>
            </a:r>
            <a:r>
              <a:rPr sz="1200" b="1" dirty="0">
                <a:latin typeface="Bookman Uralic"/>
                <a:cs typeface="Bookman Uralic"/>
              </a:rPr>
              <a:t>Raperda</a:t>
            </a:r>
            <a:r>
              <a:rPr sz="1200" b="1" spc="-40" dirty="0">
                <a:latin typeface="Bookman Uralic"/>
                <a:cs typeface="Bookman Uralic"/>
              </a:rPr>
              <a:t> </a:t>
            </a:r>
            <a:r>
              <a:rPr sz="1200" b="1" spc="-7" dirty="0">
                <a:latin typeface="Bookman Uralic"/>
                <a:cs typeface="Bookman Uralic"/>
              </a:rPr>
              <a:t>sebagai </a:t>
            </a:r>
            <a:r>
              <a:rPr sz="1200" b="1" dirty="0">
                <a:latin typeface="Bookman Uralic"/>
                <a:cs typeface="Bookman Uralic"/>
              </a:rPr>
              <a:t>Bahan</a:t>
            </a:r>
            <a:r>
              <a:rPr sz="1200" b="1" spc="-43" dirty="0">
                <a:latin typeface="Bookman Uralic"/>
                <a:cs typeface="Bookman Uralic"/>
              </a:rPr>
              <a:t> </a:t>
            </a:r>
            <a:r>
              <a:rPr sz="1200" b="1" spc="-7" dirty="0">
                <a:latin typeface="Bookman Uralic"/>
                <a:cs typeface="Bookman Uralic"/>
              </a:rPr>
              <a:t>Rapat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217150" y="3976963"/>
            <a:ext cx="1006687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00" b="1" spc="-7" dirty="0">
                <a:latin typeface="Bookman Uralic"/>
                <a:cs typeface="Bookman Uralic"/>
              </a:rPr>
              <a:t>Harmonisasi</a:t>
            </a:r>
            <a:endParaRPr sz="1200">
              <a:latin typeface="Bookman Uralic"/>
              <a:cs typeface="Bookman Ural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4647" y="1738207"/>
            <a:ext cx="9966960" cy="0"/>
          </a:xfrm>
          <a:custGeom>
            <a:avLst/>
            <a:gdLst/>
            <a:ahLst/>
            <a:cxnLst/>
            <a:rect l="l" t="t" r="r" b="b"/>
            <a:pathLst>
              <a:path w="14950440">
                <a:moveTo>
                  <a:pt x="0" y="0"/>
                </a:moveTo>
                <a:lnTo>
                  <a:pt x="149504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6138333"/>
            <a:ext cx="12192000" cy="719667"/>
          </a:xfrm>
          <a:custGeom>
            <a:avLst/>
            <a:gdLst/>
            <a:ahLst/>
            <a:cxnLst/>
            <a:rect l="l" t="t" r="r" b="b"/>
            <a:pathLst>
              <a:path w="18288000" h="1079500">
                <a:moveTo>
                  <a:pt x="18288000" y="0"/>
                </a:moveTo>
                <a:lnTo>
                  <a:pt x="0" y="0"/>
                </a:lnTo>
                <a:lnTo>
                  <a:pt x="0" y="1079500"/>
                </a:lnTo>
                <a:lnTo>
                  <a:pt x="18288000" y="10795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1173480"/>
            <a:ext cx="12192000" cy="143933"/>
          </a:xfrm>
          <a:custGeom>
            <a:avLst/>
            <a:gdLst/>
            <a:ahLst/>
            <a:cxnLst/>
            <a:rect l="l" t="t" r="r" b="b"/>
            <a:pathLst>
              <a:path w="18288000" h="215900">
                <a:moveTo>
                  <a:pt x="18288000" y="0"/>
                </a:moveTo>
                <a:lnTo>
                  <a:pt x="0" y="0"/>
                </a:lnTo>
                <a:lnTo>
                  <a:pt x="0" y="215900"/>
                </a:lnTo>
                <a:lnTo>
                  <a:pt x="18288000" y="2159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800" y="-471370"/>
            <a:ext cx="7010400" cy="2313283"/>
          </a:xfrm>
          <a:prstGeom prst="rect">
            <a:avLst/>
          </a:prstGeom>
        </p:spPr>
        <p:txBody>
          <a:bodyPr vert="horz" wrap="square" lIns="0" tIns="949791" rIns="0" bIns="0" rtlCol="0" anchor="ctr">
            <a:spAutoFit/>
          </a:bodyPr>
          <a:lstStyle/>
          <a:p>
            <a:pPr marL="2087138">
              <a:lnSpc>
                <a:spcPct val="100000"/>
              </a:lnSpc>
              <a:spcBef>
                <a:spcPts val="67"/>
              </a:spcBef>
            </a:pPr>
            <a:r>
              <a:rPr spc="-57" dirty="0"/>
              <a:t>RAPAT</a:t>
            </a:r>
            <a:r>
              <a:rPr spc="-33" dirty="0"/>
              <a:t> </a:t>
            </a:r>
            <a:r>
              <a:rPr spc="-7" dirty="0"/>
              <a:t>HARMONISASI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109213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52967" y="1502749"/>
            <a:ext cx="11739033" cy="4669789"/>
            <a:chOff x="679450" y="2254123"/>
            <a:chExt cx="17608550" cy="7004684"/>
          </a:xfrm>
        </p:grpSpPr>
        <p:sp>
          <p:nvSpPr>
            <p:cNvPr id="8" name="object 8"/>
            <p:cNvSpPr/>
            <p:nvPr/>
          </p:nvSpPr>
          <p:spPr>
            <a:xfrm>
              <a:off x="679450" y="2254123"/>
              <a:ext cx="9613900" cy="6871334"/>
            </a:xfrm>
            <a:custGeom>
              <a:avLst/>
              <a:gdLst/>
              <a:ahLst/>
              <a:cxnLst/>
              <a:rect l="l" t="t" r="r" b="b"/>
              <a:pathLst>
                <a:path w="9613900" h="6871334">
                  <a:moveTo>
                    <a:pt x="9607550" y="0"/>
                  </a:moveTo>
                  <a:lnTo>
                    <a:pt x="9607550" y="6870827"/>
                  </a:lnTo>
                </a:path>
                <a:path w="9613900" h="6871334">
                  <a:moveTo>
                    <a:pt x="0" y="6350"/>
                  </a:moveTo>
                  <a:lnTo>
                    <a:pt x="9613900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9" name="object 9"/>
            <p:cNvSpPr/>
            <p:nvPr/>
          </p:nvSpPr>
          <p:spPr>
            <a:xfrm>
              <a:off x="679450" y="9105900"/>
              <a:ext cx="9613900" cy="0"/>
            </a:xfrm>
            <a:custGeom>
              <a:avLst/>
              <a:gdLst/>
              <a:ahLst/>
              <a:cxnLst/>
              <a:rect l="l" t="t" r="r" b="b"/>
              <a:pathLst>
                <a:path w="9613900">
                  <a:moveTo>
                    <a:pt x="0" y="0"/>
                  </a:moveTo>
                  <a:lnTo>
                    <a:pt x="96139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81540" y="2628900"/>
              <a:ext cx="8506459" cy="66294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09693" y="1788584"/>
            <a:ext cx="5976620" cy="416866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b="1" spc="-57" dirty="0">
                <a:latin typeface="Carlito"/>
                <a:cs typeface="Carlito"/>
              </a:rPr>
              <a:t>RAPAT</a:t>
            </a:r>
            <a:r>
              <a:rPr b="1" spc="-47" dirty="0">
                <a:latin typeface="Carlito"/>
                <a:cs typeface="Carlito"/>
              </a:rPr>
              <a:t> </a:t>
            </a:r>
            <a:r>
              <a:rPr b="1" spc="-7" dirty="0">
                <a:latin typeface="Carlito"/>
                <a:cs typeface="Carlito"/>
              </a:rPr>
              <a:t>HARMONISASI</a:t>
            </a:r>
            <a:r>
              <a:rPr b="1" spc="-47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DISELENGGARAKAN</a:t>
            </a:r>
            <a:r>
              <a:rPr b="1" spc="-63" dirty="0">
                <a:latin typeface="Carlito"/>
                <a:cs typeface="Carlito"/>
              </a:rPr>
              <a:t> </a:t>
            </a:r>
            <a:r>
              <a:rPr b="1" spc="-7" dirty="0">
                <a:latin typeface="Carlito"/>
                <a:cs typeface="Carlito"/>
              </a:rPr>
              <a:t>UNTUK:</a:t>
            </a:r>
            <a:endParaRPr>
              <a:latin typeface="Carlito"/>
              <a:cs typeface="Carlito"/>
            </a:endParaRPr>
          </a:p>
          <a:p>
            <a:pPr marL="352231" marR="211254" indent="-344187">
              <a:buAutoNum type="arabicPeriod"/>
              <a:tabLst>
                <a:tab pos="352231" algn="l"/>
              </a:tabLst>
            </a:pPr>
            <a:r>
              <a:rPr b="1" spc="-13" dirty="0">
                <a:latin typeface="Carlito"/>
                <a:cs typeface="Carlito"/>
              </a:rPr>
              <a:t>Penyampaian</a:t>
            </a:r>
            <a:r>
              <a:rPr b="1" spc="-70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urgensi</a:t>
            </a:r>
            <a:r>
              <a:rPr b="1" spc="-67" dirty="0">
                <a:latin typeface="Carlito"/>
                <a:cs typeface="Carlito"/>
              </a:rPr>
              <a:t> </a:t>
            </a:r>
            <a:r>
              <a:rPr b="1" spc="-7" dirty="0">
                <a:latin typeface="Carlito"/>
                <a:cs typeface="Carlito"/>
              </a:rPr>
              <a:t>pembentukan</a:t>
            </a:r>
            <a:r>
              <a:rPr b="1" spc="-30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dari</a:t>
            </a:r>
            <a:r>
              <a:rPr b="1" spc="-60" dirty="0">
                <a:latin typeface="Carlito"/>
                <a:cs typeface="Carlito"/>
              </a:rPr>
              <a:t> </a:t>
            </a:r>
            <a:r>
              <a:rPr b="1" spc="-13" dirty="0">
                <a:latin typeface="Carlito"/>
                <a:cs typeface="Carlito"/>
              </a:rPr>
              <a:t>Pemrakarsa</a:t>
            </a:r>
            <a:r>
              <a:rPr b="1" spc="-57" dirty="0">
                <a:latin typeface="Carlito"/>
                <a:cs typeface="Carlito"/>
              </a:rPr>
              <a:t> </a:t>
            </a:r>
            <a:r>
              <a:rPr b="1" spc="-17" dirty="0">
                <a:latin typeface="Carlito"/>
                <a:cs typeface="Carlito"/>
              </a:rPr>
              <a:t>dan </a:t>
            </a:r>
            <a:r>
              <a:rPr b="1" spc="-7" dirty="0">
                <a:latin typeface="Carlito"/>
                <a:cs typeface="Carlito"/>
              </a:rPr>
              <a:t>penyampaian</a:t>
            </a:r>
            <a:r>
              <a:rPr b="1" spc="-43" dirty="0">
                <a:latin typeface="Carlito"/>
                <a:cs typeface="Carlito"/>
              </a:rPr>
              <a:t> </a:t>
            </a:r>
            <a:r>
              <a:rPr b="1" spc="-7" dirty="0">
                <a:latin typeface="Carlito"/>
                <a:cs typeface="Carlito"/>
              </a:rPr>
              <a:t>tanggapan</a:t>
            </a:r>
            <a:r>
              <a:rPr b="1" spc="-63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atau</a:t>
            </a:r>
            <a:r>
              <a:rPr b="1" spc="-50" dirty="0">
                <a:latin typeface="Carlito"/>
                <a:cs typeface="Carlito"/>
              </a:rPr>
              <a:t> </a:t>
            </a:r>
            <a:r>
              <a:rPr b="1" spc="-13" dirty="0">
                <a:latin typeface="Carlito"/>
                <a:cs typeface="Carlito"/>
              </a:rPr>
              <a:t>kesepakatan</a:t>
            </a:r>
            <a:r>
              <a:rPr b="1" spc="-50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dari</a:t>
            </a:r>
            <a:r>
              <a:rPr b="1" spc="-47" dirty="0">
                <a:latin typeface="Carlito"/>
                <a:cs typeface="Carlito"/>
              </a:rPr>
              <a:t> </a:t>
            </a:r>
            <a:r>
              <a:rPr b="1" spc="-7" dirty="0">
                <a:latin typeface="Carlito"/>
                <a:cs typeface="Carlito"/>
              </a:rPr>
              <a:t>Instansi pemerintah</a:t>
            </a:r>
            <a:r>
              <a:rPr b="1" spc="-47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yang</a:t>
            </a:r>
            <a:r>
              <a:rPr b="1" spc="-67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hadir</a:t>
            </a:r>
            <a:r>
              <a:rPr b="1" spc="-47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dalam</a:t>
            </a:r>
            <a:r>
              <a:rPr b="1" spc="-57" dirty="0">
                <a:latin typeface="Carlito"/>
                <a:cs typeface="Carlito"/>
              </a:rPr>
              <a:t> </a:t>
            </a:r>
            <a:r>
              <a:rPr b="1" spc="-7" dirty="0">
                <a:latin typeface="Carlito"/>
                <a:cs typeface="Carlito"/>
              </a:rPr>
              <a:t>rapat;</a:t>
            </a:r>
            <a:endParaRPr>
              <a:latin typeface="Carlito"/>
              <a:cs typeface="Carlito"/>
            </a:endParaRPr>
          </a:p>
          <a:p>
            <a:pPr marL="352231" indent="-343764">
              <a:buAutoNum type="arabicPeriod"/>
              <a:tabLst>
                <a:tab pos="352231" algn="l"/>
              </a:tabLst>
            </a:pPr>
            <a:r>
              <a:rPr b="1" spc="-13" dirty="0">
                <a:latin typeface="Carlito"/>
                <a:cs typeface="Carlito"/>
              </a:rPr>
              <a:t>Penyampaian</a:t>
            </a:r>
            <a:r>
              <a:rPr b="1" spc="-83" dirty="0">
                <a:latin typeface="Carlito"/>
                <a:cs typeface="Carlito"/>
              </a:rPr>
              <a:t> </a:t>
            </a:r>
            <a:r>
              <a:rPr b="1" spc="-7" dirty="0">
                <a:latin typeface="Carlito"/>
                <a:cs typeface="Carlito"/>
              </a:rPr>
              <a:t>dan/atau</a:t>
            </a:r>
            <a:r>
              <a:rPr b="1" spc="-80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pembahasan</a:t>
            </a:r>
            <a:r>
              <a:rPr b="1" spc="-67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masukan</a:t>
            </a:r>
            <a:r>
              <a:rPr b="1" spc="-80" dirty="0">
                <a:latin typeface="Carlito"/>
                <a:cs typeface="Carlito"/>
              </a:rPr>
              <a:t> </a:t>
            </a:r>
            <a:r>
              <a:rPr b="1" spc="-7" dirty="0">
                <a:latin typeface="Carlito"/>
                <a:cs typeface="Carlito"/>
              </a:rPr>
              <a:t>Masyarakat;</a:t>
            </a:r>
            <a:endParaRPr>
              <a:latin typeface="Carlito"/>
              <a:cs typeface="Carlito"/>
            </a:endParaRPr>
          </a:p>
          <a:p>
            <a:pPr marL="352231" marR="106262" indent="-344187">
              <a:buAutoNum type="arabicPeriod"/>
              <a:tabLst>
                <a:tab pos="352231" algn="l"/>
              </a:tabLst>
            </a:pPr>
            <a:r>
              <a:rPr b="1" dirty="0">
                <a:latin typeface="Carlito"/>
                <a:cs typeface="Carlito"/>
              </a:rPr>
              <a:t>Membahas</a:t>
            </a:r>
            <a:r>
              <a:rPr b="1" spc="-43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substansi</a:t>
            </a:r>
            <a:r>
              <a:rPr b="1" spc="-30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sesuai</a:t>
            </a:r>
            <a:r>
              <a:rPr b="1" spc="-47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dengan</a:t>
            </a:r>
            <a:r>
              <a:rPr b="1" spc="-43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hasil</a:t>
            </a:r>
            <a:r>
              <a:rPr b="1" spc="-43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analisis</a:t>
            </a:r>
            <a:r>
              <a:rPr b="1" spc="-43" dirty="0">
                <a:latin typeface="Carlito"/>
                <a:cs typeface="Carlito"/>
              </a:rPr>
              <a:t> </a:t>
            </a:r>
            <a:r>
              <a:rPr b="1" spc="-7" dirty="0">
                <a:latin typeface="Carlito"/>
                <a:cs typeface="Carlito"/>
              </a:rPr>
              <a:t>konsepsi dan/atau</a:t>
            </a:r>
            <a:r>
              <a:rPr b="1" spc="-53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isu</a:t>
            </a:r>
            <a:r>
              <a:rPr b="1" spc="-53" dirty="0">
                <a:latin typeface="Carlito"/>
                <a:cs typeface="Carlito"/>
              </a:rPr>
              <a:t> </a:t>
            </a:r>
            <a:r>
              <a:rPr b="1" spc="-7" dirty="0">
                <a:latin typeface="Carlito"/>
                <a:cs typeface="Carlito"/>
              </a:rPr>
              <a:t>konsepsi</a:t>
            </a:r>
            <a:r>
              <a:rPr b="1" spc="-53" dirty="0">
                <a:latin typeface="Carlito"/>
                <a:cs typeface="Carlito"/>
              </a:rPr>
              <a:t> </a:t>
            </a:r>
            <a:r>
              <a:rPr b="1" spc="-7" dirty="0">
                <a:latin typeface="Carlito"/>
                <a:cs typeface="Carlito"/>
              </a:rPr>
              <a:t>kebijakan;</a:t>
            </a:r>
            <a:endParaRPr>
              <a:latin typeface="Carlito"/>
              <a:cs typeface="Carlito"/>
            </a:endParaRPr>
          </a:p>
          <a:p>
            <a:pPr marL="352231" marR="445792" indent="-344187">
              <a:spcBef>
                <a:spcPts val="3"/>
              </a:spcBef>
              <a:buAutoNum type="arabicPeriod"/>
              <a:tabLst>
                <a:tab pos="352231" algn="l"/>
              </a:tabLst>
            </a:pPr>
            <a:r>
              <a:rPr b="1" spc="-17" dirty="0">
                <a:latin typeface="Carlito"/>
                <a:cs typeface="Carlito"/>
              </a:rPr>
              <a:t>Musyawarah</a:t>
            </a:r>
            <a:r>
              <a:rPr b="1" spc="-83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mencapai</a:t>
            </a:r>
            <a:r>
              <a:rPr b="1" spc="-60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mufakat</a:t>
            </a:r>
            <a:r>
              <a:rPr b="1" spc="-73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dalam</a:t>
            </a:r>
            <a:r>
              <a:rPr b="1" spc="-70" dirty="0">
                <a:latin typeface="Carlito"/>
                <a:cs typeface="Carlito"/>
              </a:rPr>
              <a:t> </a:t>
            </a:r>
            <a:r>
              <a:rPr b="1" spc="-7" dirty="0">
                <a:latin typeface="Carlito"/>
                <a:cs typeface="Carlito"/>
              </a:rPr>
              <a:t>pengambilan </a:t>
            </a:r>
            <a:r>
              <a:rPr b="1" spc="-13" dirty="0">
                <a:latin typeface="Carlito"/>
                <a:cs typeface="Carlito"/>
              </a:rPr>
              <a:t>kesepakatan</a:t>
            </a:r>
            <a:r>
              <a:rPr b="1" spc="-67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terhadap</a:t>
            </a:r>
            <a:r>
              <a:rPr b="1" spc="-47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substansi</a:t>
            </a:r>
            <a:r>
              <a:rPr b="1" spc="-63" dirty="0">
                <a:latin typeface="Carlito"/>
                <a:cs typeface="Carlito"/>
              </a:rPr>
              <a:t> </a:t>
            </a:r>
            <a:r>
              <a:rPr b="1" spc="-7" dirty="0">
                <a:latin typeface="Carlito"/>
                <a:cs typeface="Carlito"/>
              </a:rPr>
              <a:t>dan/atau</a:t>
            </a:r>
            <a:r>
              <a:rPr b="1" spc="-67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isu</a:t>
            </a:r>
            <a:r>
              <a:rPr b="1" spc="-63" dirty="0">
                <a:latin typeface="Carlito"/>
                <a:cs typeface="Carlito"/>
              </a:rPr>
              <a:t> </a:t>
            </a:r>
            <a:r>
              <a:rPr b="1" spc="-7" dirty="0">
                <a:latin typeface="Carlito"/>
                <a:cs typeface="Carlito"/>
              </a:rPr>
              <a:t>konsepsi kebijakan;</a:t>
            </a:r>
            <a:endParaRPr>
              <a:latin typeface="Carlito"/>
              <a:cs typeface="Carlito"/>
            </a:endParaRPr>
          </a:p>
          <a:p>
            <a:pPr marL="352231" indent="-343764">
              <a:lnSpc>
                <a:spcPts val="2160"/>
              </a:lnSpc>
              <a:buAutoNum type="arabicPeriod"/>
              <a:tabLst>
                <a:tab pos="352231" algn="l"/>
              </a:tabLst>
            </a:pPr>
            <a:r>
              <a:rPr b="1" spc="-13" dirty="0">
                <a:latin typeface="Carlito"/>
                <a:cs typeface="Carlito"/>
              </a:rPr>
              <a:t>Penyisiran</a:t>
            </a:r>
            <a:r>
              <a:rPr b="1" spc="-33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pasal</a:t>
            </a:r>
            <a:r>
              <a:rPr b="1" spc="-33" dirty="0">
                <a:latin typeface="Carlito"/>
                <a:cs typeface="Carlito"/>
              </a:rPr>
              <a:t> </a:t>
            </a:r>
            <a:r>
              <a:rPr b="1" spc="-7" dirty="0">
                <a:latin typeface="Carlito"/>
                <a:cs typeface="Carlito"/>
              </a:rPr>
              <a:t>perpasal;</a:t>
            </a:r>
            <a:endParaRPr>
              <a:latin typeface="Carlito"/>
              <a:cs typeface="Carlito"/>
            </a:endParaRPr>
          </a:p>
          <a:p>
            <a:pPr marL="352231" indent="-343764">
              <a:buAutoNum type="arabicPeriod"/>
              <a:tabLst>
                <a:tab pos="352231" algn="l"/>
              </a:tabLst>
            </a:pPr>
            <a:r>
              <a:rPr b="1" spc="-7" dirty="0">
                <a:latin typeface="Carlito"/>
                <a:cs typeface="Carlito"/>
              </a:rPr>
              <a:t>Reformulasi</a:t>
            </a:r>
            <a:r>
              <a:rPr b="1" spc="-80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dan</a:t>
            </a:r>
            <a:r>
              <a:rPr b="1" spc="-60" dirty="0">
                <a:latin typeface="Carlito"/>
                <a:cs typeface="Carlito"/>
              </a:rPr>
              <a:t> </a:t>
            </a:r>
            <a:r>
              <a:rPr b="1" spc="-7" dirty="0">
                <a:latin typeface="Carlito"/>
                <a:cs typeface="Carlito"/>
              </a:rPr>
              <a:t>penyempurnaan</a:t>
            </a:r>
            <a:r>
              <a:rPr b="1" spc="-40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rumusan</a:t>
            </a:r>
            <a:r>
              <a:rPr b="1" spc="-70" dirty="0">
                <a:latin typeface="Carlito"/>
                <a:cs typeface="Carlito"/>
              </a:rPr>
              <a:t> </a:t>
            </a:r>
            <a:r>
              <a:rPr b="1" spc="-7" dirty="0">
                <a:latin typeface="Carlito"/>
                <a:cs typeface="Carlito"/>
              </a:rPr>
              <a:t>norma;</a:t>
            </a:r>
            <a:endParaRPr>
              <a:latin typeface="Carlito"/>
              <a:cs typeface="Carlito"/>
            </a:endParaRPr>
          </a:p>
          <a:p>
            <a:pPr marL="352231" indent="-343764">
              <a:spcBef>
                <a:spcPts val="3"/>
              </a:spcBef>
              <a:buAutoNum type="arabicPeriod"/>
              <a:tabLst>
                <a:tab pos="352231" algn="l"/>
              </a:tabLst>
            </a:pPr>
            <a:r>
              <a:rPr b="1" spc="-13" dirty="0">
                <a:latin typeface="Carlito"/>
                <a:cs typeface="Carlito"/>
              </a:rPr>
              <a:t>Penyesuaian</a:t>
            </a:r>
            <a:r>
              <a:rPr b="1" spc="-70" dirty="0">
                <a:latin typeface="Carlito"/>
                <a:cs typeface="Carlito"/>
              </a:rPr>
              <a:t> </a:t>
            </a:r>
            <a:r>
              <a:rPr b="1" spc="-20" dirty="0">
                <a:latin typeface="Carlito"/>
                <a:cs typeface="Carlito"/>
              </a:rPr>
              <a:t>Teknik</a:t>
            </a:r>
            <a:r>
              <a:rPr b="1" spc="-50" dirty="0">
                <a:latin typeface="Carlito"/>
                <a:cs typeface="Carlito"/>
              </a:rPr>
              <a:t> </a:t>
            </a:r>
            <a:r>
              <a:rPr b="1" spc="-7" dirty="0">
                <a:latin typeface="Carlito"/>
                <a:cs typeface="Carlito"/>
              </a:rPr>
              <a:t>Penyusunan</a:t>
            </a:r>
            <a:r>
              <a:rPr b="1" spc="-53" dirty="0">
                <a:latin typeface="Carlito"/>
                <a:cs typeface="Carlito"/>
              </a:rPr>
              <a:t> </a:t>
            </a:r>
            <a:r>
              <a:rPr b="1" spc="-13" dirty="0">
                <a:latin typeface="Carlito"/>
                <a:cs typeface="Carlito"/>
              </a:rPr>
              <a:t>PUU;</a:t>
            </a:r>
            <a:endParaRPr>
              <a:latin typeface="Carlito"/>
              <a:cs typeface="Carlito"/>
            </a:endParaRPr>
          </a:p>
          <a:p>
            <a:pPr marL="352231" indent="-343764">
              <a:buAutoNum type="arabicPeriod"/>
              <a:tabLst>
                <a:tab pos="352231" algn="l"/>
              </a:tabLst>
            </a:pPr>
            <a:r>
              <a:rPr b="1" spc="-7" dirty="0">
                <a:latin typeface="Carlito"/>
                <a:cs typeface="Carlito"/>
              </a:rPr>
              <a:t>Pengembalian</a:t>
            </a:r>
            <a:r>
              <a:rPr b="1" spc="-63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permohonan</a:t>
            </a:r>
            <a:r>
              <a:rPr b="1" spc="-57" dirty="0">
                <a:latin typeface="Carlito"/>
                <a:cs typeface="Carlito"/>
              </a:rPr>
              <a:t> </a:t>
            </a:r>
            <a:r>
              <a:rPr b="1" spc="-7" dirty="0">
                <a:latin typeface="Carlito"/>
                <a:cs typeface="Carlito"/>
              </a:rPr>
              <a:t>Harmonisasi;</a:t>
            </a:r>
            <a:r>
              <a:rPr b="1" spc="-63" dirty="0">
                <a:latin typeface="Carlito"/>
                <a:cs typeface="Carlito"/>
              </a:rPr>
              <a:t> </a:t>
            </a:r>
            <a:r>
              <a:rPr b="1" spc="-7" dirty="0">
                <a:latin typeface="Carlito"/>
                <a:cs typeface="Carlito"/>
              </a:rPr>
              <a:t>dan/atau</a:t>
            </a:r>
            <a:endParaRPr>
              <a:latin typeface="Carlito"/>
              <a:cs typeface="Carlito"/>
            </a:endParaRPr>
          </a:p>
          <a:p>
            <a:pPr marL="352231" indent="-343764">
              <a:buAutoNum type="arabicPeriod"/>
              <a:tabLst>
                <a:tab pos="352231" algn="l"/>
              </a:tabLst>
            </a:pPr>
            <a:r>
              <a:rPr b="1" spc="-13" dirty="0">
                <a:latin typeface="Carlito"/>
                <a:cs typeface="Carlito"/>
              </a:rPr>
              <a:t>Penyampaian</a:t>
            </a:r>
            <a:r>
              <a:rPr b="1" spc="-53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selesai</a:t>
            </a:r>
            <a:r>
              <a:rPr b="1" spc="-57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proses</a:t>
            </a:r>
            <a:r>
              <a:rPr b="1" spc="-40" dirty="0">
                <a:latin typeface="Carlito"/>
                <a:cs typeface="Carlito"/>
              </a:rPr>
              <a:t> </a:t>
            </a:r>
            <a:r>
              <a:rPr b="1" spc="-7" dirty="0">
                <a:latin typeface="Carlito"/>
                <a:cs typeface="Carlito"/>
              </a:rPr>
              <a:t>Harmonisasi.</a:t>
            </a:r>
            <a:endParaRPr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38333"/>
            <a:ext cx="12192000" cy="719667"/>
          </a:xfrm>
          <a:custGeom>
            <a:avLst/>
            <a:gdLst/>
            <a:ahLst/>
            <a:cxnLst/>
            <a:rect l="l" t="t" r="r" b="b"/>
            <a:pathLst>
              <a:path w="18288000" h="1079500">
                <a:moveTo>
                  <a:pt x="18288000" y="0"/>
                </a:moveTo>
                <a:lnTo>
                  <a:pt x="0" y="0"/>
                </a:lnTo>
                <a:lnTo>
                  <a:pt x="0" y="1079500"/>
                </a:lnTo>
                <a:lnTo>
                  <a:pt x="18288000" y="10795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1173480"/>
            <a:ext cx="12192000" cy="143933"/>
          </a:xfrm>
          <a:custGeom>
            <a:avLst/>
            <a:gdLst/>
            <a:ahLst/>
            <a:cxnLst/>
            <a:rect l="l" t="t" r="r" b="b"/>
            <a:pathLst>
              <a:path w="18288000" h="215900">
                <a:moveTo>
                  <a:pt x="18288000" y="0"/>
                </a:moveTo>
                <a:lnTo>
                  <a:pt x="0" y="0"/>
                </a:lnTo>
                <a:lnTo>
                  <a:pt x="0" y="215900"/>
                </a:lnTo>
                <a:lnTo>
                  <a:pt x="18288000" y="2159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41780" y="188721"/>
            <a:ext cx="7010400" cy="1626898"/>
          </a:xfrm>
          <a:prstGeom prst="rect">
            <a:avLst/>
          </a:prstGeom>
        </p:spPr>
        <p:txBody>
          <a:bodyPr vert="horz" wrap="square" lIns="0" tIns="940604" rIns="0" bIns="0" rtlCol="0" anchor="ctr">
            <a:spAutoFit/>
          </a:bodyPr>
          <a:lstStyle/>
          <a:p>
            <a:pPr marL="1985533">
              <a:lnSpc>
                <a:spcPct val="100000"/>
              </a:lnSpc>
              <a:spcBef>
                <a:spcPts val="67"/>
              </a:spcBef>
            </a:pPr>
            <a:r>
              <a:rPr spc="-50" dirty="0"/>
              <a:t>RAPAT</a:t>
            </a:r>
            <a:r>
              <a:rPr spc="-43" dirty="0"/>
              <a:t> </a:t>
            </a:r>
            <a:r>
              <a:rPr spc="-7" dirty="0"/>
              <a:t>HARMONISASI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10921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31426" y="1674707"/>
            <a:ext cx="10395373" cy="297881"/>
          </a:xfrm>
          <a:prstGeom prst="rect">
            <a:avLst/>
          </a:prstGeom>
          <a:solidFill>
            <a:srgbClr val="92D050"/>
          </a:solidFill>
          <a:ln w="15875">
            <a:solidFill>
              <a:srgbClr val="5F3403"/>
            </a:solidFill>
          </a:ln>
        </p:spPr>
        <p:txBody>
          <a:bodyPr vert="horz" wrap="square" lIns="0" tIns="91863" rIns="0" bIns="0" rtlCol="0">
            <a:spAutoFit/>
          </a:bodyPr>
          <a:lstStyle/>
          <a:p>
            <a:pPr marL="61386">
              <a:spcBef>
                <a:spcPts val="723"/>
              </a:spcBef>
            </a:pPr>
            <a:r>
              <a:rPr sz="1333" b="1" dirty="0">
                <a:latin typeface="Carlito"/>
                <a:cs typeface="Carlito"/>
              </a:rPr>
              <a:t>Rapat</a:t>
            </a:r>
            <a:r>
              <a:rPr sz="1333" b="1" spc="-3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harmonisasi</a:t>
            </a:r>
            <a:r>
              <a:rPr sz="1333" b="1" spc="-47" dirty="0">
                <a:latin typeface="Carlito"/>
                <a:cs typeface="Carlito"/>
              </a:rPr>
              <a:t> </a:t>
            </a:r>
            <a:r>
              <a:rPr sz="1333" b="1" spc="-13" dirty="0">
                <a:latin typeface="Carlito"/>
                <a:cs typeface="Carlito"/>
              </a:rPr>
              <a:t>diselenggarakan</a:t>
            </a:r>
            <a:r>
              <a:rPr sz="1333" b="1" spc="-2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dalam</a:t>
            </a:r>
            <a:r>
              <a:rPr sz="1333" b="1" spc="-3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jangka</a:t>
            </a:r>
            <a:r>
              <a:rPr sz="1333" b="1" spc="-3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waktu</a:t>
            </a:r>
            <a:r>
              <a:rPr sz="1333" b="1" spc="-3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paling</a:t>
            </a:r>
            <a:r>
              <a:rPr sz="1333" b="1" spc="-5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lama</a:t>
            </a:r>
            <a:r>
              <a:rPr sz="1333" b="1" spc="-3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12</a:t>
            </a:r>
            <a:r>
              <a:rPr sz="1333" b="1" spc="-4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hari</a:t>
            </a:r>
            <a:r>
              <a:rPr sz="1333" b="1" spc="-3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kerja</a:t>
            </a:r>
            <a:r>
              <a:rPr sz="1333" b="1" spc="-3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sejak</a:t>
            </a:r>
            <a:r>
              <a:rPr sz="1333" b="1" spc="-3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tanggal</a:t>
            </a:r>
            <a:r>
              <a:rPr sz="1333" b="1" spc="-2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permohonan</a:t>
            </a:r>
            <a:r>
              <a:rPr sz="1333" b="1" spc="-3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Harmonisasi</a:t>
            </a:r>
            <a:r>
              <a:rPr sz="1333" b="1" spc="-57" dirty="0">
                <a:latin typeface="Carlito"/>
                <a:cs typeface="Carlito"/>
              </a:rPr>
              <a:t> </a:t>
            </a:r>
            <a:r>
              <a:rPr sz="1333" b="1" spc="-13" dirty="0">
                <a:latin typeface="Carlito"/>
                <a:cs typeface="Carlito"/>
              </a:rPr>
              <a:t>dinyatakan</a:t>
            </a:r>
            <a:r>
              <a:rPr sz="1333" b="1" spc="-27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lengkap</a:t>
            </a:r>
            <a:endParaRPr sz="1333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1426" y="2167467"/>
            <a:ext cx="10386907" cy="602601"/>
          </a:xfrm>
          <a:prstGeom prst="rect">
            <a:avLst/>
          </a:prstGeom>
          <a:solidFill>
            <a:srgbClr val="EAB9A4"/>
          </a:solidFill>
          <a:ln w="15875">
            <a:solidFill>
              <a:srgbClr val="5F340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1386">
              <a:lnSpc>
                <a:spcPts val="1453"/>
              </a:lnSpc>
            </a:pPr>
            <a:r>
              <a:rPr sz="1333" b="1" dirty="0">
                <a:latin typeface="Carlito"/>
                <a:cs typeface="Carlito"/>
              </a:rPr>
              <a:t>Rapat</a:t>
            </a:r>
            <a:r>
              <a:rPr sz="1333" b="1" spc="-3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harmonisasi</a:t>
            </a:r>
            <a:r>
              <a:rPr sz="1333" b="1" spc="-37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diselenggarakan</a:t>
            </a:r>
            <a:r>
              <a:rPr sz="1333" b="1" spc="-2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secara</a:t>
            </a:r>
            <a:r>
              <a:rPr sz="1333" b="1" spc="-3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cepat,</a:t>
            </a:r>
            <a:r>
              <a:rPr sz="1333" b="1" spc="-3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berkualitas,</a:t>
            </a:r>
            <a:r>
              <a:rPr sz="1333" b="1" spc="-2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mudah,</a:t>
            </a:r>
            <a:r>
              <a:rPr sz="1333" b="1" spc="-4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dan</a:t>
            </a:r>
            <a:r>
              <a:rPr sz="1333" b="1" spc="-2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murah,</a:t>
            </a:r>
            <a:r>
              <a:rPr sz="1333" b="1" spc="-30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berintegritas,</a:t>
            </a:r>
            <a:r>
              <a:rPr sz="1333" b="1" spc="-43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efektif,</a:t>
            </a:r>
            <a:r>
              <a:rPr sz="1333" b="1" spc="-33" dirty="0">
                <a:latin typeface="Carlito"/>
                <a:cs typeface="Carlito"/>
              </a:rPr>
              <a:t> </a:t>
            </a:r>
            <a:r>
              <a:rPr sz="1333" b="1" spc="-13" dirty="0">
                <a:latin typeface="Carlito"/>
                <a:cs typeface="Carlito"/>
              </a:rPr>
              <a:t>bermusyawarah</a:t>
            </a:r>
            <a:r>
              <a:rPr sz="1333" b="1" spc="-2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mencapai</a:t>
            </a:r>
            <a:r>
              <a:rPr sz="1333" b="1" spc="-2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mufakat</a:t>
            </a:r>
            <a:r>
              <a:rPr sz="1333" b="1" spc="-27" dirty="0">
                <a:latin typeface="Carlito"/>
                <a:cs typeface="Carlito"/>
              </a:rPr>
              <a:t> </a:t>
            </a:r>
            <a:r>
              <a:rPr sz="1333" b="1" spc="-13" dirty="0">
                <a:latin typeface="Carlito"/>
                <a:cs typeface="Carlito"/>
              </a:rPr>
              <a:t>dalam</a:t>
            </a:r>
            <a:endParaRPr sz="1333">
              <a:latin typeface="Carlito"/>
              <a:cs typeface="Carlito"/>
            </a:endParaRPr>
          </a:p>
          <a:p>
            <a:pPr marL="61386">
              <a:tabLst>
                <a:tab pos="936884" algn="l"/>
                <a:tab pos="1907212" algn="l"/>
                <a:tab pos="2999467" algn="l"/>
                <a:tab pos="3366938" algn="l"/>
                <a:tab pos="4275034" algn="l"/>
                <a:tab pos="4798300" algn="l"/>
                <a:tab pos="5897328" algn="l"/>
                <a:tab pos="6434565" algn="l"/>
                <a:tab pos="7377799" algn="l"/>
                <a:tab pos="7774059" algn="l"/>
                <a:tab pos="8214347" algn="l"/>
                <a:tab pos="9106779" algn="l"/>
                <a:tab pos="9605067" algn="l"/>
              </a:tabLst>
            </a:pPr>
            <a:r>
              <a:rPr sz="1333" b="1" spc="-7" dirty="0">
                <a:latin typeface="Carlito"/>
                <a:cs typeface="Carlito"/>
              </a:rPr>
              <a:t>mengambil</a:t>
            </a:r>
            <a:r>
              <a:rPr sz="1333" b="1" dirty="0">
                <a:latin typeface="Carlito"/>
                <a:cs typeface="Carlito"/>
              </a:rPr>
              <a:t>	</a:t>
            </a:r>
            <a:r>
              <a:rPr sz="1333" b="1" spc="-7" dirty="0">
                <a:latin typeface="Carlito"/>
                <a:cs typeface="Carlito"/>
              </a:rPr>
              <a:t>kesepakatan</a:t>
            </a:r>
            <a:r>
              <a:rPr sz="1333" b="1" dirty="0">
                <a:latin typeface="Carlito"/>
                <a:cs typeface="Carlito"/>
              </a:rPr>
              <a:t>	substansi</a:t>
            </a:r>
            <a:r>
              <a:rPr sz="1333" b="1" spc="280" dirty="0">
                <a:latin typeface="Carlito"/>
                <a:cs typeface="Carlito"/>
              </a:rPr>
              <a:t> </a:t>
            </a:r>
            <a:r>
              <a:rPr sz="1333" b="1" spc="-17" dirty="0">
                <a:latin typeface="Carlito"/>
                <a:cs typeface="Carlito"/>
              </a:rPr>
              <a:t>dan</a:t>
            </a:r>
            <a:r>
              <a:rPr sz="1333" b="1" dirty="0">
                <a:latin typeface="Carlito"/>
                <a:cs typeface="Carlito"/>
              </a:rPr>
              <a:t>	</a:t>
            </a:r>
            <a:r>
              <a:rPr sz="1333" b="1" spc="-13" dirty="0">
                <a:latin typeface="Carlito"/>
                <a:cs typeface="Carlito"/>
              </a:rPr>
              <a:t>taat</a:t>
            </a:r>
            <a:r>
              <a:rPr sz="1333" b="1" dirty="0">
                <a:latin typeface="Carlito"/>
                <a:cs typeface="Carlito"/>
              </a:rPr>
              <a:t>	</a:t>
            </a:r>
            <a:r>
              <a:rPr sz="1333" b="1" spc="-7" dirty="0">
                <a:latin typeface="Carlito"/>
                <a:cs typeface="Carlito"/>
              </a:rPr>
              <a:t>berloyalitas</a:t>
            </a:r>
            <a:r>
              <a:rPr sz="1333" b="1" dirty="0">
                <a:latin typeface="Carlito"/>
                <a:cs typeface="Carlito"/>
              </a:rPr>
              <a:t>	</a:t>
            </a:r>
            <a:r>
              <a:rPr sz="1333" b="1" spc="-7" dirty="0">
                <a:latin typeface="Carlito"/>
                <a:cs typeface="Carlito"/>
              </a:rPr>
              <a:t>dalam</a:t>
            </a:r>
            <a:r>
              <a:rPr sz="1333" b="1" dirty="0">
                <a:latin typeface="Carlito"/>
                <a:cs typeface="Carlito"/>
              </a:rPr>
              <a:t>	</a:t>
            </a:r>
            <a:r>
              <a:rPr sz="1333" b="1" spc="-7" dirty="0">
                <a:latin typeface="Carlito"/>
                <a:cs typeface="Carlito"/>
              </a:rPr>
              <a:t>menyesuaikan</a:t>
            </a:r>
            <a:r>
              <a:rPr sz="1333" b="1" dirty="0">
                <a:latin typeface="Carlito"/>
                <a:cs typeface="Carlito"/>
              </a:rPr>
              <a:t>	</a:t>
            </a:r>
            <a:r>
              <a:rPr sz="1333" b="1" spc="-7" dirty="0">
                <a:latin typeface="Carlito"/>
                <a:cs typeface="Carlito"/>
              </a:rPr>
              <a:t>Teknik</a:t>
            </a:r>
            <a:r>
              <a:rPr sz="1333" b="1" dirty="0">
                <a:latin typeface="Carlito"/>
                <a:cs typeface="Carlito"/>
              </a:rPr>
              <a:t>	</a:t>
            </a:r>
            <a:r>
              <a:rPr sz="1333" b="1" spc="-7" dirty="0">
                <a:latin typeface="Carlito"/>
                <a:cs typeface="Carlito"/>
              </a:rPr>
              <a:t>Penyusunan</a:t>
            </a:r>
            <a:r>
              <a:rPr sz="1333" b="1" dirty="0">
                <a:latin typeface="Carlito"/>
                <a:cs typeface="Carlito"/>
              </a:rPr>
              <a:t>	</a:t>
            </a:r>
            <a:r>
              <a:rPr sz="1333" b="1" spc="-17" dirty="0">
                <a:latin typeface="Carlito"/>
                <a:cs typeface="Carlito"/>
              </a:rPr>
              <a:t>PUU</a:t>
            </a:r>
            <a:r>
              <a:rPr sz="1333" b="1" dirty="0">
                <a:latin typeface="Carlito"/>
                <a:cs typeface="Carlito"/>
              </a:rPr>
              <a:t>	</a:t>
            </a:r>
            <a:r>
              <a:rPr sz="1333" b="1" spc="-7" dirty="0">
                <a:latin typeface="Carlito"/>
                <a:cs typeface="Carlito"/>
              </a:rPr>
              <a:t>serta</a:t>
            </a:r>
            <a:r>
              <a:rPr sz="1333" b="1" dirty="0">
                <a:latin typeface="Carlito"/>
                <a:cs typeface="Carlito"/>
              </a:rPr>
              <a:t>	</a:t>
            </a:r>
            <a:r>
              <a:rPr sz="1333" b="1" spc="-7" dirty="0">
                <a:latin typeface="Carlito"/>
                <a:cs typeface="Carlito"/>
              </a:rPr>
              <a:t>akomodatif</a:t>
            </a:r>
            <a:r>
              <a:rPr sz="1333" b="1" dirty="0">
                <a:latin typeface="Carlito"/>
                <a:cs typeface="Carlito"/>
              </a:rPr>
              <a:t>	</a:t>
            </a:r>
            <a:r>
              <a:rPr sz="1333" b="1" spc="-13" dirty="0">
                <a:latin typeface="Carlito"/>
                <a:cs typeface="Carlito"/>
              </a:rPr>
              <a:t>untuk</a:t>
            </a:r>
            <a:r>
              <a:rPr sz="1333" b="1" dirty="0">
                <a:latin typeface="Carlito"/>
                <a:cs typeface="Carlito"/>
              </a:rPr>
              <a:t>	</a:t>
            </a:r>
            <a:r>
              <a:rPr sz="1333" b="1" spc="-7" dirty="0">
                <a:latin typeface="Carlito"/>
                <a:cs typeface="Carlito"/>
              </a:rPr>
              <a:t>Partisipasi</a:t>
            </a:r>
            <a:endParaRPr sz="1333">
              <a:latin typeface="Carlito"/>
              <a:cs typeface="Carlito"/>
            </a:endParaRPr>
          </a:p>
          <a:p>
            <a:pPr marL="61386"/>
            <a:r>
              <a:rPr sz="1333" b="1" spc="-7" dirty="0">
                <a:latin typeface="Carlito"/>
                <a:cs typeface="Carlito"/>
              </a:rPr>
              <a:t>Masyarakat</a:t>
            </a:r>
            <a:endParaRPr sz="1333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4813" y="2844800"/>
            <a:ext cx="10383520" cy="848694"/>
          </a:xfrm>
          <a:prstGeom prst="rect">
            <a:avLst/>
          </a:prstGeom>
          <a:solidFill>
            <a:srgbClr val="B8475F"/>
          </a:solidFill>
          <a:ln w="15875">
            <a:solidFill>
              <a:srgbClr val="5F3403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252743" indent="-190933">
              <a:spcBef>
                <a:spcPts val="220"/>
              </a:spcBef>
              <a:buFont typeface="Wingdings"/>
              <a:buChar char=""/>
              <a:tabLst>
                <a:tab pos="252743" algn="l"/>
              </a:tabLst>
            </a:pPr>
            <a:r>
              <a:rPr sz="1333" b="1" dirty="0">
                <a:latin typeface="Carlito"/>
                <a:cs typeface="Carlito"/>
              </a:rPr>
              <a:t>Rapat</a:t>
            </a:r>
            <a:r>
              <a:rPr sz="1333" b="1" spc="-3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Harmonisasi</a:t>
            </a:r>
            <a:r>
              <a:rPr sz="1333" b="1" spc="-5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dipimpin</a:t>
            </a:r>
            <a:r>
              <a:rPr sz="1333" b="1" spc="-5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oleh</a:t>
            </a:r>
            <a:r>
              <a:rPr sz="1333" b="1" spc="-40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Kadivyankum</a:t>
            </a:r>
            <a:r>
              <a:rPr sz="1333" b="1" spc="-3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dan</a:t>
            </a:r>
            <a:r>
              <a:rPr sz="1333" b="1" spc="-4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HAM</a:t>
            </a:r>
            <a:r>
              <a:rPr sz="1333" b="1" spc="-4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selaku</a:t>
            </a:r>
            <a:r>
              <a:rPr sz="1333" b="1" spc="-27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penanggung</a:t>
            </a:r>
            <a:r>
              <a:rPr sz="1333" b="1" spc="-3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jawab</a:t>
            </a:r>
            <a:r>
              <a:rPr sz="1333" b="1" spc="-40" dirty="0">
                <a:latin typeface="Carlito"/>
                <a:cs typeface="Carlito"/>
              </a:rPr>
              <a:t> </a:t>
            </a:r>
            <a:r>
              <a:rPr sz="1333" b="1" spc="-13" dirty="0">
                <a:latin typeface="Carlito"/>
                <a:cs typeface="Carlito"/>
              </a:rPr>
              <a:t>TKH.</a:t>
            </a:r>
            <a:endParaRPr sz="1333">
              <a:latin typeface="Carlito"/>
              <a:cs typeface="Carlito"/>
            </a:endParaRPr>
          </a:p>
          <a:p>
            <a:pPr marL="252743" indent="-190933">
              <a:buFont typeface="Wingdings"/>
              <a:buChar char=""/>
              <a:tabLst>
                <a:tab pos="252743" algn="l"/>
              </a:tabLst>
            </a:pPr>
            <a:r>
              <a:rPr sz="1333" b="1" dirty="0">
                <a:latin typeface="Carlito"/>
                <a:cs typeface="Carlito"/>
              </a:rPr>
              <a:t>Dalam</a:t>
            </a:r>
            <a:r>
              <a:rPr sz="1333" b="1" spc="-2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hal</a:t>
            </a:r>
            <a:r>
              <a:rPr sz="1333" b="1" spc="-13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Kadivyankum</a:t>
            </a:r>
            <a:r>
              <a:rPr sz="1333" b="1" spc="-1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dan</a:t>
            </a:r>
            <a:r>
              <a:rPr sz="1333" b="1" spc="-1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HAM</a:t>
            </a:r>
            <a:r>
              <a:rPr sz="1333" b="1" spc="-2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selaku</a:t>
            </a:r>
            <a:r>
              <a:rPr sz="1333" b="1" spc="-1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penanggung</a:t>
            </a:r>
            <a:r>
              <a:rPr sz="1333" b="1" spc="-2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jawab</a:t>
            </a:r>
            <a:r>
              <a:rPr sz="1333" b="1" spc="-1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TKH</a:t>
            </a:r>
            <a:r>
              <a:rPr sz="1333" b="1" spc="-17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berhalangan </a:t>
            </a:r>
            <a:r>
              <a:rPr sz="1333" b="1" dirty="0">
                <a:latin typeface="Carlito"/>
                <a:cs typeface="Carlito"/>
              </a:rPr>
              <a:t>hadir,</a:t>
            </a:r>
            <a:r>
              <a:rPr sz="1333" b="1" spc="-1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rapat</a:t>
            </a:r>
            <a:r>
              <a:rPr sz="1333" b="1" spc="-2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harmonisasi</a:t>
            </a:r>
            <a:r>
              <a:rPr sz="1333" b="1" spc="-2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dapat</a:t>
            </a:r>
            <a:r>
              <a:rPr sz="1333" b="1" spc="-1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dipimpin</a:t>
            </a:r>
            <a:r>
              <a:rPr sz="1333" b="1" spc="-2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oleh</a:t>
            </a:r>
            <a:r>
              <a:rPr sz="1333" b="1" spc="-1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Kadiv</a:t>
            </a:r>
            <a:r>
              <a:rPr sz="1333" b="1" spc="-1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lainnya</a:t>
            </a:r>
            <a:r>
              <a:rPr sz="1333" b="1" spc="-10" dirty="0">
                <a:latin typeface="Carlito"/>
                <a:cs typeface="Carlito"/>
              </a:rPr>
              <a:t> </a:t>
            </a:r>
            <a:r>
              <a:rPr sz="1333" b="1" spc="-13" dirty="0">
                <a:latin typeface="Carlito"/>
                <a:cs typeface="Carlito"/>
              </a:rPr>
              <a:t>yang</a:t>
            </a:r>
            <a:endParaRPr sz="1333">
              <a:latin typeface="Carlito"/>
              <a:cs typeface="Carlito"/>
            </a:endParaRPr>
          </a:p>
          <a:p>
            <a:pPr marL="253166"/>
            <a:r>
              <a:rPr sz="1333" b="1" dirty="0">
                <a:latin typeface="Carlito"/>
                <a:cs typeface="Carlito"/>
              </a:rPr>
              <a:t>ditunjuk</a:t>
            </a:r>
            <a:r>
              <a:rPr sz="1333" b="1" spc="-4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oleh</a:t>
            </a:r>
            <a:r>
              <a:rPr sz="1333" b="1" spc="-20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Kakanwil</a:t>
            </a:r>
            <a:endParaRPr sz="1333">
              <a:latin typeface="Carlito"/>
              <a:cs typeface="Carlito"/>
            </a:endParaRPr>
          </a:p>
          <a:p>
            <a:pPr marL="252743" indent="-190933">
              <a:buFont typeface="Wingdings"/>
              <a:buChar char=""/>
              <a:tabLst>
                <a:tab pos="252743" algn="l"/>
              </a:tabLst>
            </a:pPr>
            <a:r>
              <a:rPr sz="1333" b="1" dirty="0">
                <a:latin typeface="Carlito"/>
                <a:cs typeface="Carlito"/>
              </a:rPr>
              <a:t>Dalam</a:t>
            </a:r>
            <a:r>
              <a:rPr sz="1333" b="1" spc="-4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hal</a:t>
            </a:r>
            <a:r>
              <a:rPr sz="1333" b="1" spc="-40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diperlukan,</a:t>
            </a:r>
            <a:r>
              <a:rPr sz="1333" b="1" spc="-60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Kakanwil</a:t>
            </a:r>
            <a:r>
              <a:rPr sz="1333" b="1" spc="-5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dapat</a:t>
            </a:r>
            <a:r>
              <a:rPr sz="1333" b="1" spc="-3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meminta</a:t>
            </a:r>
            <a:r>
              <a:rPr sz="1333" b="1" spc="-4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bantuan</a:t>
            </a:r>
            <a:r>
              <a:rPr sz="1333" b="1" spc="-4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Dirjen</a:t>
            </a:r>
            <a:r>
              <a:rPr sz="1333" b="1" spc="-3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PP</a:t>
            </a:r>
            <a:r>
              <a:rPr sz="1333" b="1" spc="-5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untuk</a:t>
            </a:r>
            <a:r>
              <a:rPr sz="1333" b="1" spc="-50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menugaskan</a:t>
            </a:r>
            <a:r>
              <a:rPr sz="1333" b="1" spc="-17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Perancang</a:t>
            </a:r>
            <a:r>
              <a:rPr sz="1333" b="1" spc="-2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Tingkat</a:t>
            </a:r>
            <a:r>
              <a:rPr sz="1333" b="1" spc="-5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pusat</a:t>
            </a:r>
            <a:r>
              <a:rPr sz="1333" b="1" spc="-4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memimpin</a:t>
            </a:r>
            <a:r>
              <a:rPr sz="1333" b="1" spc="-37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Harmonisasi</a:t>
            </a:r>
            <a:endParaRPr sz="1333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6507" y="3826934"/>
            <a:ext cx="10415693" cy="1641027"/>
          </a:xfrm>
          <a:prstGeom prst="rect">
            <a:avLst/>
          </a:prstGeom>
          <a:solidFill>
            <a:srgbClr val="C2BB80"/>
          </a:solidFill>
          <a:ln w="15875">
            <a:solidFill>
              <a:srgbClr val="5F340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2319" indent="-190933">
              <a:lnSpc>
                <a:spcPts val="1567"/>
              </a:lnSpc>
              <a:buFont typeface="Wingdings"/>
              <a:buChar char=""/>
              <a:tabLst>
                <a:tab pos="252319" algn="l"/>
              </a:tabLst>
            </a:pPr>
            <a:r>
              <a:rPr sz="1333" b="1" dirty="0">
                <a:latin typeface="Carlito"/>
                <a:cs typeface="Carlito"/>
              </a:rPr>
              <a:t>Rapat</a:t>
            </a:r>
            <a:r>
              <a:rPr sz="1333" b="1" spc="-4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Harmonisasi</a:t>
            </a:r>
            <a:r>
              <a:rPr sz="1333" b="1" spc="-60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mengikutsertakan:</a:t>
            </a:r>
            <a:endParaRPr sz="1333">
              <a:latin typeface="Carlito"/>
              <a:cs typeface="Carlito"/>
            </a:endParaRPr>
          </a:p>
          <a:p>
            <a:pPr marL="479661" lvl="1" indent="-235385">
              <a:buAutoNum type="arabicPeriod"/>
              <a:tabLst>
                <a:tab pos="479661" algn="l"/>
              </a:tabLst>
            </a:pPr>
            <a:r>
              <a:rPr sz="1333" b="1" spc="-7" dirty="0">
                <a:latin typeface="Carlito"/>
                <a:cs typeface="Carlito"/>
              </a:rPr>
              <a:t>DPRD;</a:t>
            </a:r>
            <a:endParaRPr sz="1333">
              <a:latin typeface="Carlito"/>
              <a:cs typeface="Carlito"/>
            </a:endParaRPr>
          </a:p>
          <a:p>
            <a:pPr marL="479661" lvl="1" indent="-235385">
              <a:buAutoNum type="arabicPeriod"/>
              <a:tabLst>
                <a:tab pos="479661" algn="l"/>
              </a:tabLst>
            </a:pPr>
            <a:r>
              <a:rPr sz="1333" b="1" dirty="0">
                <a:latin typeface="Carlito"/>
                <a:cs typeface="Carlito"/>
              </a:rPr>
              <a:t>Biro</a:t>
            </a:r>
            <a:r>
              <a:rPr sz="1333" b="1" spc="-6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Hukum</a:t>
            </a:r>
            <a:r>
              <a:rPr sz="1333" b="1" spc="-4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Pemda</a:t>
            </a:r>
            <a:r>
              <a:rPr sz="1333" b="1" spc="-33" dirty="0">
                <a:latin typeface="Carlito"/>
                <a:cs typeface="Carlito"/>
              </a:rPr>
              <a:t> </a:t>
            </a:r>
            <a:r>
              <a:rPr sz="1333" b="1" spc="-13" dirty="0">
                <a:latin typeface="Carlito"/>
                <a:cs typeface="Carlito"/>
              </a:rPr>
              <a:t>Prov;</a:t>
            </a:r>
            <a:endParaRPr sz="1333">
              <a:latin typeface="Carlito"/>
              <a:cs typeface="Carlito"/>
            </a:endParaRPr>
          </a:p>
          <a:p>
            <a:pPr marL="479661" lvl="1" indent="-235385">
              <a:buAutoNum type="arabicPeriod"/>
              <a:tabLst>
                <a:tab pos="479661" algn="l"/>
              </a:tabLst>
            </a:pPr>
            <a:r>
              <a:rPr sz="1333" b="1" spc="-13" dirty="0">
                <a:latin typeface="Carlito"/>
                <a:cs typeface="Carlito"/>
              </a:rPr>
              <a:t>Perangkat</a:t>
            </a:r>
            <a:r>
              <a:rPr sz="1333" b="1" spc="-4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Daerah</a:t>
            </a:r>
            <a:r>
              <a:rPr sz="1333" b="1" spc="-3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yang</a:t>
            </a:r>
            <a:r>
              <a:rPr sz="1333" b="1" spc="-4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membidangi</a:t>
            </a:r>
            <a:r>
              <a:rPr sz="1333" b="1" spc="-5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materi</a:t>
            </a:r>
            <a:r>
              <a:rPr sz="1333" b="1" spc="-5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muatan</a:t>
            </a:r>
            <a:r>
              <a:rPr sz="1333" b="1" spc="-43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Raperda;</a:t>
            </a:r>
            <a:endParaRPr sz="1333">
              <a:latin typeface="Carlito"/>
              <a:cs typeface="Carlito"/>
            </a:endParaRPr>
          </a:p>
          <a:p>
            <a:pPr marL="479661" lvl="1" indent="-235385">
              <a:buAutoNum type="arabicPeriod"/>
              <a:tabLst>
                <a:tab pos="479661" algn="l"/>
              </a:tabLst>
            </a:pPr>
            <a:r>
              <a:rPr sz="1333" b="1" spc="-13" dirty="0">
                <a:latin typeface="Carlito"/>
                <a:cs typeface="Carlito"/>
              </a:rPr>
              <a:t>Perangkat</a:t>
            </a:r>
            <a:r>
              <a:rPr sz="1333" b="1" spc="-4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Daerah</a:t>
            </a:r>
            <a:r>
              <a:rPr sz="1333" b="1" spc="-3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terkait;</a:t>
            </a:r>
            <a:r>
              <a:rPr sz="1333" b="1" spc="-73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dan/atau</a:t>
            </a:r>
            <a:endParaRPr sz="1333">
              <a:latin typeface="Carlito"/>
              <a:cs typeface="Carlito"/>
            </a:endParaRPr>
          </a:p>
          <a:p>
            <a:pPr marL="479661" lvl="1" indent="-235385">
              <a:buAutoNum type="arabicPeriod"/>
              <a:tabLst>
                <a:tab pos="479661" algn="l"/>
              </a:tabLst>
            </a:pPr>
            <a:r>
              <a:rPr sz="1333" b="1" dirty="0">
                <a:latin typeface="Carlito"/>
                <a:cs typeface="Carlito"/>
              </a:rPr>
              <a:t>Instansi</a:t>
            </a:r>
            <a:r>
              <a:rPr sz="1333" b="1" spc="-6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vertikal</a:t>
            </a:r>
            <a:r>
              <a:rPr sz="1333" b="1" spc="-5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lain</a:t>
            </a:r>
            <a:r>
              <a:rPr sz="1333" b="1" spc="-60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terkait.</a:t>
            </a:r>
            <a:endParaRPr sz="1333">
              <a:latin typeface="Carlito"/>
              <a:cs typeface="Carlito"/>
            </a:endParaRPr>
          </a:p>
          <a:p>
            <a:pPr marL="243852" indent="-182466">
              <a:buFont typeface="Wingdings"/>
              <a:buChar char=""/>
              <a:tabLst>
                <a:tab pos="243852" algn="l"/>
              </a:tabLst>
            </a:pPr>
            <a:r>
              <a:rPr sz="1333" b="1" dirty="0">
                <a:latin typeface="Carlito"/>
                <a:cs typeface="Carlito"/>
              </a:rPr>
              <a:t>Rapat</a:t>
            </a:r>
            <a:r>
              <a:rPr sz="1333" b="1" spc="17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Harmonisasi</a:t>
            </a:r>
            <a:r>
              <a:rPr sz="1333" b="1" spc="18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dapat</a:t>
            </a:r>
            <a:r>
              <a:rPr sz="1333" b="1" spc="18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juga</a:t>
            </a:r>
            <a:r>
              <a:rPr sz="1333" b="1" spc="18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mengikutsertakan</a:t>
            </a:r>
            <a:r>
              <a:rPr sz="1333" b="1" spc="19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analis</a:t>
            </a:r>
            <a:r>
              <a:rPr sz="1333" b="1" spc="17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hukum,</a:t>
            </a:r>
            <a:r>
              <a:rPr sz="1333" b="1" spc="17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jabatan</a:t>
            </a:r>
            <a:r>
              <a:rPr sz="1333" b="1" spc="19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fungsional</a:t>
            </a:r>
            <a:r>
              <a:rPr sz="1333" b="1" spc="17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lain</a:t>
            </a:r>
            <a:r>
              <a:rPr sz="1333" b="1" spc="18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sesuai</a:t>
            </a:r>
            <a:r>
              <a:rPr sz="1333" b="1" spc="18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arahan/perintah</a:t>
            </a:r>
            <a:r>
              <a:rPr sz="1333" b="1" spc="169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Kakanwil,</a:t>
            </a:r>
            <a:r>
              <a:rPr sz="1333" b="1" spc="17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peneliti,</a:t>
            </a:r>
            <a:r>
              <a:rPr sz="1333" b="1" spc="180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praktisi,</a:t>
            </a:r>
            <a:endParaRPr sz="1333">
              <a:latin typeface="Carlito"/>
              <a:cs typeface="Carlito"/>
            </a:endParaRPr>
          </a:p>
          <a:p>
            <a:pPr marL="244276"/>
            <a:r>
              <a:rPr sz="1333" b="1" dirty="0">
                <a:latin typeface="Carlito"/>
                <a:cs typeface="Carlito"/>
              </a:rPr>
              <a:t>akademisi,</a:t>
            </a:r>
            <a:r>
              <a:rPr sz="1333" b="1" spc="-53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dan/atau</a:t>
            </a:r>
            <a:r>
              <a:rPr sz="1333" b="1" spc="-5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unsur</a:t>
            </a:r>
            <a:r>
              <a:rPr sz="1333" b="1" spc="-47" dirty="0">
                <a:latin typeface="Carlito"/>
                <a:cs typeface="Carlito"/>
              </a:rPr>
              <a:t> </a:t>
            </a:r>
            <a:r>
              <a:rPr sz="1333" b="1" spc="-13" dirty="0">
                <a:latin typeface="Carlito"/>
                <a:cs typeface="Carlito"/>
              </a:rPr>
              <a:t>Masyarakat</a:t>
            </a:r>
            <a:r>
              <a:rPr sz="1333" b="1" spc="-3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secara</a:t>
            </a:r>
            <a:r>
              <a:rPr sz="1333" b="1" spc="-3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perwakilan</a:t>
            </a:r>
            <a:r>
              <a:rPr sz="1333" b="1" spc="-6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sesuai</a:t>
            </a:r>
            <a:r>
              <a:rPr sz="1333" b="1" spc="-5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dengan</a:t>
            </a:r>
            <a:r>
              <a:rPr sz="1333" b="1" spc="-30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kebutuhan.</a:t>
            </a:r>
            <a:endParaRPr sz="1333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6507" y="5557521"/>
            <a:ext cx="10390293" cy="298309"/>
          </a:xfrm>
          <a:prstGeom prst="rect">
            <a:avLst/>
          </a:prstGeom>
          <a:solidFill>
            <a:srgbClr val="BEBEBE"/>
          </a:solidFill>
          <a:ln w="15875">
            <a:solidFill>
              <a:srgbClr val="5F3403"/>
            </a:solidFill>
          </a:ln>
        </p:spPr>
        <p:txBody>
          <a:bodyPr vert="horz" wrap="square" lIns="0" tIns="92287" rIns="0" bIns="0" rtlCol="0">
            <a:spAutoFit/>
          </a:bodyPr>
          <a:lstStyle/>
          <a:p>
            <a:pPr marL="61386">
              <a:spcBef>
                <a:spcPts val="727"/>
              </a:spcBef>
            </a:pPr>
            <a:r>
              <a:rPr sz="1333" b="1" dirty="0">
                <a:latin typeface="Carlito"/>
                <a:cs typeface="Carlito"/>
              </a:rPr>
              <a:t>Rapat</a:t>
            </a:r>
            <a:r>
              <a:rPr sz="1333" b="1" spc="-3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harmonisasi</a:t>
            </a:r>
            <a:r>
              <a:rPr sz="1333" b="1" spc="-5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dapat</a:t>
            </a:r>
            <a:r>
              <a:rPr sz="1333" b="1" spc="-40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diselenggarakan</a:t>
            </a:r>
            <a:r>
              <a:rPr sz="1333" b="1" spc="-4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lebih</a:t>
            </a:r>
            <a:r>
              <a:rPr sz="1333" b="1" spc="-4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dari</a:t>
            </a:r>
            <a:r>
              <a:rPr sz="1333" b="1" spc="-5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1</a:t>
            </a:r>
            <a:r>
              <a:rPr sz="1333" b="1" spc="-4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kali</a:t>
            </a:r>
            <a:r>
              <a:rPr sz="1333" b="1" spc="-4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sesuai</a:t>
            </a:r>
            <a:r>
              <a:rPr sz="1333" b="1" spc="-3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dengan</a:t>
            </a:r>
            <a:r>
              <a:rPr sz="1333" b="1" spc="-30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kebutuhan</a:t>
            </a:r>
            <a:endParaRPr sz="1333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6667" y="6058746"/>
            <a:ext cx="10381827" cy="298736"/>
          </a:xfrm>
          <a:prstGeom prst="rect">
            <a:avLst/>
          </a:prstGeom>
          <a:solidFill>
            <a:srgbClr val="7DA9C9"/>
          </a:solidFill>
          <a:ln w="15875">
            <a:solidFill>
              <a:srgbClr val="5F3403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61386">
              <a:spcBef>
                <a:spcPts val="730"/>
              </a:spcBef>
            </a:pPr>
            <a:r>
              <a:rPr sz="1333" b="1" dirty="0">
                <a:latin typeface="Carlito"/>
                <a:cs typeface="Carlito"/>
              </a:rPr>
              <a:t>Rapat</a:t>
            </a:r>
            <a:r>
              <a:rPr sz="1333" b="1" spc="-4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harmonisasi</a:t>
            </a:r>
            <a:r>
              <a:rPr sz="1333" b="1" spc="-53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dilaksanakan</a:t>
            </a:r>
            <a:r>
              <a:rPr sz="1333" b="1" spc="-47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secara</a:t>
            </a:r>
            <a:r>
              <a:rPr sz="1333" b="1" spc="-3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daring</a:t>
            </a:r>
            <a:r>
              <a:rPr sz="1333" b="1" spc="-53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dan/atau</a:t>
            </a:r>
            <a:r>
              <a:rPr sz="1333" b="1" spc="-47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luring</a:t>
            </a:r>
            <a:endParaRPr sz="1333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A10A0374-C744-7F54-B868-E06D544B0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TAHAPAN PEMBENTUKAN PERATURAN PERUNDANG-UNDANGAN</a:t>
            </a:r>
            <a:endParaRPr lang="en-ID" sz="4000">
              <a:solidFill>
                <a:srgbClr val="FFFFFF"/>
              </a:solidFill>
            </a:endParaRP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7FAF60A7-C359-24B3-47B6-31FACA656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D" sz="2000"/>
              <a:t>Pembentukan Peraturan Perundang-undangan secara keseluruhan harus melalui 6 (enam) tahapan yaitu: </a:t>
            </a:r>
          </a:p>
          <a:p>
            <a:pPr marL="628650" indent="-628650">
              <a:buAutoNum type="romanLcParenBoth"/>
            </a:pPr>
            <a:r>
              <a:rPr lang="en-ID" sz="2000"/>
              <a:t>perencanaan;</a:t>
            </a:r>
          </a:p>
          <a:p>
            <a:pPr marL="628650" indent="-628650">
              <a:buAutoNum type="romanLcParenBoth"/>
            </a:pPr>
            <a:r>
              <a:rPr lang="en-ID" sz="2000"/>
              <a:t>penyusunan;</a:t>
            </a:r>
          </a:p>
          <a:p>
            <a:pPr marL="628650" indent="-628650">
              <a:buAutoNum type="romanLcParenBoth"/>
            </a:pPr>
            <a:r>
              <a:rPr lang="en-ID" sz="2000"/>
              <a:t>pembahasan (hanya untuk Rancangan Undang-Undang dan Rancangan Peraturan Daerah); </a:t>
            </a:r>
          </a:p>
          <a:p>
            <a:pPr marL="628650" indent="-628650">
              <a:buAutoNum type="romanLcParenBoth"/>
            </a:pPr>
            <a:r>
              <a:rPr lang="en-ID" sz="2000"/>
              <a:t>pengesahan atau penetapan; </a:t>
            </a:r>
          </a:p>
          <a:p>
            <a:pPr marL="628650" indent="-628650">
              <a:buAutoNum type="romanLcParenBoth"/>
            </a:pPr>
            <a:r>
              <a:rPr lang="en-ID" sz="2000"/>
              <a:t>pengundangan; dan </a:t>
            </a:r>
          </a:p>
          <a:p>
            <a:pPr marL="628650" indent="-628650">
              <a:buAutoNum type="romanLcParenBoth"/>
            </a:pPr>
            <a:r>
              <a:rPr lang="en-ID" sz="2000"/>
              <a:t>pemantauan dan peninjauan. </a:t>
            </a:r>
          </a:p>
        </p:txBody>
      </p:sp>
    </p:spTree>
    <p:extLst>
      <p:ext uri="{BB962C8B-B14F-4D97-AF65-F5344CB8AC3E}">
        <p14:creationId xmlns:p14="http://schemas.microsoft.com/office/powerpoint/2010/main" val="2156657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4647" y="1738207"/>
            <a:ext cx="9966960" cy="0"/>
          </a:xfrm>
          <a:custGeom>
            <a:avLst/>
            <a:gdLst/>
            <a:ahLst/>
            <a:cxnLst/>
            <a:rect l="l" t="t" r="r" b="b"/>
            <a:pathLst>
              <a:path w="14950440">
                <a:moveTo>
                  <a:pt x="0" y="0"/>
                </a:moveTo>
                <a:lnTo>
                  <a:pt x="149504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" name="object 3"/>
          <p:cNvGrpSpPr/>
          <p:nvPr/>
        </p:nvGrpSpPr>
        <p:grpSpPr>
          <a:xfrm>
            <a:off x="0" y="648758"/>
            <a:ext cx="12192000" cy="412750"/>
            <a:chOff x="0" y="973137"/>
            <a:chExt cx="18288000" cy="619125"/>
          </a:xfrm>
        </p:grpSpPr>
        <p:sp>
          <p:nvSpPr>
            <p:cNvPr id="4" name="object 4"/>
            <p:cNvSpPr/>
            <p:nvPr/>
          </p:nvSpPr>
          <p:spPr>
            <a:xfrm>
              <a:off x="0" y="977900"/>
              <a:ext cx="18288000" cy="609600"/>
            </a:xfrm>
            <a:custGeom>
              <a:avLst/>
              <a:gdLst/>
              <a:ahLst/>
              <a:cxnLst/>
              <a:rect l="l" t="t" r="r" b="b"/>
              <a:pathLst>
                <a:path w="18288000" h="609600">
                  <a:moveTo>
                    <a:pt x="0" y="0"/>
                  </a:moveTo>
                  <a:lnTo>
                    <a:pt x="0" y="609600"/>
                  </a:lnTo>
                  <a:lnTo>
                    <a:pt x="18287999" y="609600"/>
                  </a:lnTo>
                  <a:lnTo>
                    <a:pt x="18287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E6C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77900"/>
              <a:ext cx="18288000" cy="609600"/>
            </a:xfrm>
            <a:custGeom>
              <a:avLst/>
              <a:gdLst/>
              <a:ahLst/>
              <a:cxnLst/>
              <a:rect l="l" t="t" r="r" b="b"/>
              <a:pathLst>
                <a:path w="18288000" h="609600">
                  <a:moveTo>
                    <a:pt x="0" y="609600"/>
                  </a:moveTo>
                  <a:lnTo>
                    <a:pt x="18287999" y="609600"/>
                  </a:lnTo>
                </a:path>
                <a:path w="18288000" h="609600">
                  <a:moveTo>
                    <a:pt x="18287999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637152"/>
            <a:ext cx="12192000" cy="377882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222261" algn="ctr">
              <a:lnSpc>
                <a:spcPct val="100000"/>
              </a:lnSpc>
              <a:spcBef>
                <a:spcPts val="67"/>
              </a:spcBef>
            </a:pPr>
            <a:r>
              <a:rPr sz="2400" spc="-53" dirty="0">
                <a:solidFill>
                  <a:srgbClr val="404040"/>
                </a:solidFill>
              </a:rPr>
              <a:t>PEMBUBUHAN</a:t>
            </a:r>
            <a:r>
              <a:rPr sz="2400" spc="-67" dirty="0">
                <a:solidFill>
                  <a:srgbClr val="404040"/>
                </a:solidFill>
              </a:rPr>
              <a:t> </a:t>
            </a:r>
            <a:r>
              <a:rPr sz="2400" spc="-87" dirty="0">
                <a:solidFill>
                  <a:srgbClr val="404040"/>
                </a:solidFill>
              </a:rPr>
              <a:t>PARAF</a:t>
            </a:r>
            <a:r>
              <a:rPr sz="2400" spc="-53" dirty="0">
                <a:solidFill>
                  <a:srgbClr val="404040"/>
                </a:solidFill>
              </a:rPr>
              <a:t> </a:t>
            </a:r>
            <a:r>
              <a:rPr sz="2400" spc="-113" dirty="0">
                <a:solidFill>
                  <a:srgbClr val="404040"/>
                </a:solidFill>
              </a:rPr>
              <a:t>KESEPAKATAN</a:t>
            </a:r>
            <a:r>
              <a:rPr sz="2400" spc="-17" dirty="0">
                <a:solidFill>
                  <a:srgbClr val="404040"/>
                </a:solidFill>
              </a:rPr>
              <a:t> </a:t>
            </a:r>
            <a:r>
              <a:rPr sz="2400" spc="-80" dirty="0">
                <a:solidFill>
                  <a:srgbClr val="404040"/>
                </a:solidFill>
              </a:rPr>
              <a:t>SUBSTANSI</a:t>
            </a:r>
            <a:r>
              <a:rPr sz="2400" spc="-50" dirty="0">
                <a:solidFill>
                  <a:srgbClr val="404040"/>
                </a:solidFill>
              </a:rPr>
              <a:t> HASIL</a:t>
            </a:r>
            <a:r>
              <a:rPr sz="2400" spc="-47" dirty="0">
                <a:solidFill>
                  <a:srgbClr val="404040"/>
                </a:solidFill>
              </a:rPr>
              <a:t> </a:t>
            </a:r>
            <a:r>
              <a:rPr sz="2400" spc="-7" dirty="0">
                <a:solidFill>
                  <a:srgbClr val="404040"/>
                </a:solidFill>
              </a:rPr>
              <a:t>HARMONISASI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561763" y="1632627"/>
            <a:ext cx="11279293" cy="406164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389486" marR="331063" indent="-381019">
              <a:lnSpc>
                <a:spcPct val="130100"/>
              </a:lnSpc>
              <a:spcBef>
                <a:spcPts val="67"/>
              </a:spcBef>
              <a:buClr>
                <a:srgbClr val="E38312"/>
              </a:buClr>
              <a:buFont typeface="Wingdings"/>
              <a:buChar char=""/>
              <a:tabLst>
                <a:tab pos="389486" algn="l"/>
              </a:tabLst>
            </a:pP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Wakil</a:t>
            </a:r>
            <a:r>
              <a:rPr sz="1667" b="1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dari</a:t>
            </a:r>
            <a:r>
              <a:rPr sz="1667" b="1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Instansi</a:t>
            </a:r>
            <a:r>
              <a:rPr sz="1667" b="1" spc="-5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spc="-7" dirty="0">
                <a:solidFill>
                  <a:srgbClr val="404040"/>
                </a:solidFill>
                <a:latin typeface="Carlito"/>
                <a:cs typeface="Carlito"/>
              </a:rPr>
              <a:t>Pemerintah</a:t>
            </a:r>
            <a:r>
              <a:rPr sz="1667" b="1" spc="-5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yang</a:t>
            </a:r>
            <a:r>
              <a:rPr sz="1667" b="1" spc="-4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hadir</a:t>
            </a:r>
            <a:r>
              <a:rPr sz="1667" b="1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dalam</a:t>
            </a:r>
            <a:r>
              <a:rPr sz="1667" b="1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rapat</a:t>
            </a:r>
            <a:r>
              <a:rPr sz="1667" b="1" spc="-3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spc="-7" dirty="0">
                <a:solidFill>
                  <a:srgbClr val="404040"/>
                </a:solidFill>
                <a:latin typeface="Carlito"/>
                <a:cs typeface="Carlito"/>
              </a:rPr>
              <a:t>terakhir</a:t>
            </a:r>
            <a:r>
              <a:rPr sz="1667" b="1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membubuhkan</a:t>
            </a:r>
            <a:r>
              <a:rPr sz="1667" b="1" spc="-5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paraf</a:t>
            </a:r>
            <a:r>
              <a:rPr sz="1667" b="1" spc="-3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spc="-13" dirty="0">
                <a:solidFill>
                  <a:srgbClr val="404040"/>
                </a:solidFill>
                <a:latin typeface="Carlito"/>
                <a:cs typeface="Carlito"/>
              </a:rPr>
              <a:t>kesepakatan</a:t>
            </a:r>
            <a:r>
              <a:rPr sz="1667" b="1" spc="-5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spc="-7" dirty="0">
                <a:solidFill>
                  <a:srgbClr val="404040"/>
                </a:solidFill>
                <a:latin typeface="Carlito"/>
                <a:cs typeface="Carlito"/>
              </a:rPr>
              <a:t>substansi</a:t>
            </a:r>
            <a:r>
              <a:rPr sz="1667" b="1" spc="-5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pada</a:t>
            </a:r>
            <a:r>
              <a:rPr sz="1667" b="1" spc="-3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spc="-7" dirty="0">
                <a:solidFill>
                  <a:srgbClr val="404040"/>
                </a:solidFill>
                <a:latin typeface="Carlito"/>
                <a:cs typeface="Carlito"/>
              </a:rPr>
              <a:t>naskah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Raperda</a:t>
            </a:r>
            <a:r>
              <a:rPr sz="1667" b="1" spc="-4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atau</a:t>
            </a:r>
            <a:r>
              <a:rPr sz="1667" b="1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spc="-7" dirty="0">
                <a:solidFill>
                  <a:srgbClr val="404040"/>
                </a:solidFill>
                <a:latin typeface="Carlito"/>
                <a:cs typeface="Carlito"/>
              </a:rPr>
              <a:t>Raperkada</a:t>
            </a:r>
            <a:r>
              <a:rPr sz="1667" b="1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pada</a:t>
            </a:r>
            <a:r>
              <a:rPr sz="1667" b="1" spc="-6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hari</a:t>
            </a:r>
            <a:r>
              <a:rPr sz="1667" b="1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yang</a:t>
            </a:r>
            <a:r>
              <a:rPr sz="1667" b="1" spc="-4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sama</a:t>
            </a:r>
            <a:r>
              <a:rPr sz="1667" b="1" spc="-4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dalam</a:t>
            </a:r>
            <a:r>
              <a:rPr sz="1667" b="1" spc="-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rapat</a:t>
            </a:r>
            <a:r>
              <a:rPr sz="1667" b="1" spc="-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terakhir</a:t>
            </a:r>
            <a:r>
              <a:rPr sz="1667" b="1" spc="-3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spc="-7" dirty="0">
                <a:solidFill>
                  <a:srgbClr val="404040"/>
                </a:solidFill>
                <a:latin typeface="Carlito"/>
                <a:cs typeface="Carlito"/>
              </a:rPr>
              <a:t>Harmonisasi.</a:t>
            </a:r>
            <a:endParaRPr sz="1667">
              <a:latin typeface="Carlito"/>
              <a:cs typeface="Carlito"/>
            </a:endParaRPr>
          </a:p>
          <a:p>
            <a:pPr marL="389063" indent="-380596">
              <a:spcBef>
                <a:spcPts val="1200"/>
              </a:spcBef>
              <a:buClr>
                <a:srgbClr val="E38312"/>
              </a:buClr>
              <a:buFont typeface="Wingdings"/>
              <a:buChar char=""/>
              <a:tabLst>
                <a:tab pos="389063" algn="l"/>
              </a:tabLst>
            </a:pP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Pembubuhan</a:t>
            </a:r>
            <a:r>
              <a:rPr sz="1667" b="1" spc="-9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paraf</a:t>
            </a:r>
            <a:r>
              <a:rPr sz="1667" b="1" spc="-5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dapat</a:t>
            </a:r>
            <a:r>
              <a:rPr sz="1667" b="1" spc="-8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dilakukan</a:t>
            </a:r>
            <a:r>
              <a:rPr sz="1667" b="1" spc="-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spc="-7" dirty="0">
                <a:solidFill>
                  <a:srgbClr val="404040"/>
                </a:solidFill>
                <a:latin typeface="Carlito"/>
                <a:cs typeface="Carlito"/>
              </a:rPr>
              <a:t>secara</a:t>
            </a:r>
            <a:r>
              <a:rPr sz="1667" b="1" spc="-5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elektronik</a:t>
            </a:r>
            <a:r>
              <a:rPr sz="1667" b="1" spc="-4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atau</a:t>
            </a:r>
            <a:r>
              <a:rPr sz="1667" b="1" spc="-7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spc="-7" dirty="0">
                <a:solidFill>
                  <a:srgbClr val="404040"/>
                </a:solidFill>
                <a:latin typeface="Carlito"/>
                <a:cs typeface="Carlito"/>
              </a:rPr>
              <a:t>nonelektronik.</a:t>
            </a:r>
            <a:endParaRPr sz="1667">
              <a:latin typeface="Carlito"/>
              <a:cs typeface="Carlito"/>
            </a:endParaRPr>
          </a:p>
          <a:p>
            <a:pPr marL="389486" marR="3387" indent="-381019">
              <a:lnSpc>
                <a:spcPct val="130000"/>
              </a:lnSpc>
              <a:spcBef>
                <a:spcPts val="600"/>
              </a:spcBef>
              <a:buClr>
                <a:srgbClr val="E38312"/>
              </a:buClr>
              <a:buFont typeface="Wingdings"/>
              <a:buChar char=""/>
              <a:tabLst>
                <a:tab pos="389486" algn="l"/>
              </a:tabLst>
            </a:pP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Pembubuhan</a:t>
            </a:r>
            <a:r>
              <a:rPr sz="1667" b="1" spc="-7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paraf</a:t>
            </a:r>
            <a:r>
              <a:rPr sz="1667" b="1" spc="-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harus</a:t>
            </a:r>
            <a:r>
              <a:rPr sz="1667" b="1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dilakukan</a:t>
            </a:r>
            <a:r>
              <a:rPr sz="1667" b="1" spc="-5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pada</a:t>
            </a:r>
            <a:r>
              <a:rPr sz="1667" b="1" spc="-3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halaman</a:t>
            </a:r>
            <a:r>
              <a:rPr sz="1667" b="1" spc="-5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judul</a:t>
            </a:r>
            <a:r>
              <a:rPr sz="1667" b="1" spc="-5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dan</a:t>
            </a:r>
            <a:r>
              <a:rPr sz="1667" b="1" spc="-3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halaman</a:t>
            </a:r>
            <a:r>
              <a:rPr sz="1667" b="1" spc="-5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spc="-7" dirty="0">
                <a:solidFill>
                  <a:srgbClr val="404040"/>
                </a:solidFill>
                <a:latin typeface="Carlito"/>
                <a:cs typeface="Carlito"/>
              </a:rPr>
              <a:t>ketentuan</a:t>
            </a:r>
            <a:r>
              <a:rPr sz="1667" b="1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penutup,</a:t>
            </a:r>
            <a:r>
              <a:rPr sz="1667" b="1" spc="-4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serta</a:t>
            </a:r>
            <a:r>
              <a:rPr sz="1667" b="1" spc="-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dapat</a:t>
            </a:r>
            <a:r>
              <a:rPr sz="1667" b="1" spc="-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dilakukan</a:t>
            </a:r>
            <a:r>
              <a:rPr sz="1667" b="1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secara</a:t>
            </a:r>
            <a:r>
              <a:rPr sz="1667" b="1" spc="-1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spc="-13" dirty="0">
                <a:solidFill>
                  <a:srgbClr val="404040"/>
                </a:solidFill>
                <a:latin typeface="Carlito"/>
                <a:cs typeface="Carlito"/>
              </a:rPr>
              <a:t>acak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di</a:t>
            </a:r>
            <a:r>
              <a:rPr sz="1667" b="1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halaman</a:t>
            </a:r>
            <a:r>
              <a:rPr sz="1667" b="1" spc="-5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spc="-7" dirty="0">
                <a:solidFill>
                  <a:srgbClr val="404040"/>
                </a:solidFill>
                <a:latin typeface="Carlito"/>
                <a:cs typeface="Carlito"/>
              </a:rPr>
              <a:t>lainnya</a:t>
            </a:r>
            <a:r>
              <a:rPr sz="1667" b="1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dalam</a:t>
            </a:r>
            <a:r>
              <a:rPr sz="1667" b="1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Raperda</a:t>
            </a:r>
            <a:r>
              <a:rPr sz="1667" b="1" spc="-2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atau</a:t>
            </a:r>
            <a:r>
              <a:rPr sz="1667" b="1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spc="-7" dirty="0">
                <a:solidFill>
                  <a:srgbClr val="404040"/>
                </a:solidFill>
                <a:latin typeface="Carlito"/>
                <a:cs typeface="Carlito"/>
              </a:rPr>
              <a:t>Raperkada.</a:t>
            </a:r>
            <a:endParaRPr sz="1667">
              <a:latin typeface="Carlito"/>
              <a:cs typeface="Carlito"/>
            </a:endParaRPr>
          </a:p>
          <a:p>
            <a:pPr marL="389486" marR="554171" indent="-381019">
              <a:lnSpc>
                <a:spcPct val="130100"/>
              </a:lnSpc>
              <a:spcBef>
                <a:spcPts val="600"/>
              </a:spcBef>
              <a:buClr>
                <a:srgbClr val="E38312"/>
              </a:buClr>
              <a:buFont typeface="Wingdings"/>
              <a:buChar char=""/>
              <a:tabLst>
                <a:tab pos="389486" algn="l"/>
              </a:tabLst>
            </a:pP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Perbaikan</a:t>
            </a:r>
            <a:r>
              <a:rPr sz="1667" b="1" spc="-6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terhadap</a:t>
            </a:r>
            <a:r>
              <a:rPr sz="1667" b="1" spc="-4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spc="-13" dirty="0">
                <a:solidFill>
                  <a:srgbClr val="404040"/>
                </a:solidFill>
                <a:latin typeface="Carlito"/>
                <a:cs typeface="Carlito"/>
              </a:rPr>
              <a:t>Teknik</a:t>
            </a:r>
            <a:r>
              <a:rPr sz="1667" b="1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Penyusunan</a:t>
            </a:r>
            <a:r>
              <a:rPr sz="1667" b="1" spc="-7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PUU</a:t>
            </a:r>
            <a:r>
              <a:rPr sz="1667" b="1" spc="-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setelah</a:t>
            </a:r>
            <a:r>
              <a:rPr sz="1667" b="1" spc="-5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proses</a:t>
            </a:r>
            <a:r>
              <a:rPr sz="1667" b="1" spc="-3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pembubuhan</a:t>
            </a:r>
            <a:r>
              <a:rPr sz="1667" b="1" spc="-6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paraf</a:t>
            </a:r>
            <a:r>
              <a:rPr sz="1667" b="1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tetap</a:t>
            </a:r>
            <a:r>
              <a:rPr sz="1667" b="1" spc="-4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dapat</a:t>
            </a:r>
            <a:r>
              <a:rPr sz="1667" b="1" spc="-7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dilakukan</a:t>
            </a:r>
            <a:r>
              <a:rPr sz="1667" b="1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sepanjang</a:t>
            </a:r>
            <a:r>
              <a:rPr sz="1667" b="1" spc="-5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spc="-7" dirty="0">
                <a:solidFill>
                  <a:srgbClr val="404040"/>
                </a:solidFill>
                <a:latin typeface="Carlito"/>
                <a:cs typeface="Carlito"/>
              </a:rPr>
              <a:t>tidak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mengubah</a:t>
            </a:r>
            <a:r>
              <a:rPr sz="1667" b="1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spc="-7" dirty="0">
                <a:solidFill>
                  <a:srgbClr val="404040"/>
                </a:solidFill>
                <a:latin typeface="Carlito"/>
                <a:cs typeface="Carlito"/>
              </a:rPr>
              <a:t>substansi.</a:t>
            </a:r>
            <a:endParaRPr sz="1667">
              <a:latin typeface="Carlito"/>
              <a:cs typeface="Carlito"/>
            </a:endParaRPr>
          </a:p>
          <a:p>
            <a:pPr marL="389486" marR="201093" indent="-381019">
              <a:lnSpc>
                <a:spcPct val="130000"/>
              </a:lnSpc>
              <a:spcBef>
                <a:spcPts val="596"/>
              </a:spcBef>
              <a:buClr>
                <a:srgbClr val="E38312"/>
              </a:buClr>
              <a:buFont typeface="Wingdings"/>
              <a:buChar char=""/>
              <a:tabLst>
                <a:tab pos="389486" algn="l"/>
              </a:tabLst>
            </a:pP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Naskah</a:t>
            </a:r>
            <a:r>
              <a:rPr sz="1667" b="1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Raperda</a:t>
            </a:r>
            <a:r>
              <a:rPr sz="1667" b="1" spc="-3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atau</a:t>
            </a:r>
            <a:r>
              <a:rPr sz="1667" b="1" spc="-6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Raperkada</a:t>
            </a:r>
            <a:r>
              <a:rPr sz="1667" b="1" spc="-2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yang</a:t>
            </a:r>
            <a:r>
              <a:rPr sz="1667" b="1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telah</a:t>
            </a:r>
            <a:r>
              <a:rPr sz="1667" b="1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spc="-7" dirty="0">
                <a:solidFill>
                  <a:srgbClr val="404040"/>
                </a:solidFill>
                <a:latin typeface="Carlito"/>
                <a:cs typeface="Carlito"/>
              </a:rPr>
              <a:t>dirapikan</a:t>
            </a:r>
            <a:r>
              <a:rPr sz="1667" b="1" spc="-6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(diperbaiki</a:t>
            </a:r>
            <a:r>
              <a:rPr sz="1667" b="1" spc="-5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sesuai</a:t>
            </a:r>
            <a:r>
              <a:rPr sz="1667" b="1" spc="-4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spc="-13" dirty="0">
                <a:solidFill>
                  <a:srgbClr val="404040"/>
                </a:solidFill>
                <a:latin typeface="Carlito"/>
                <a:cs typeface="Carlito"/>
              </a:rPr>
              <a:t>Teknik</a:t>
            </a:r>
            <a:r>
              <a:rPr sz="1667" b="1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PUU)</a:t>
            </a:r>
            <a:r>
              <a:rPr sz="1667" b="1" spc="-7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harus</a:t>
            </a:r>
            <a:r>
              <a:rPr sz="1667" b="1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dibubuhi</a:t>
            </a:r>
            <a:r>
              <a:rPr sz="1667" b="1" spc="-7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paraf</a:t>
            </a:r>
            <a:r>
              <a:rPr sz="1667" b="1" spc="-4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spc="-7" dirty="0">
                <a:solidFill>
                  <a:srgbClr val="404040"/>
                </a:solidFill>
                <a:latin typeface="Carlito"/>
                <a:cs typeface="Carlito"/>
              </a:rPr>
              <a:t>kesepakatan substansi</a:t>
            </a:r>
            <a:r>
              <a:rPr sz="1667" b="1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oleh</a:t>
            </a:r>
            <a:r>
              <a:rPr sz="1667" b="1" spc="-3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minimal</a:t>
            </a:r>
            <a:r>
              <a:rPr sz="1667" b="1" spc="-4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Kepala</a:t>
            </a:r>
            <a:r>
              <a:rPr sz="1667" b="1" spc="-4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Biro</a:t>
            </a:r>
            <a:r>
              <a:rPr sz="1667" b="1" spc="-3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Hukum</a:t>
            </a:r>
            <a:r>
              <a:rPr sz="1667" b="1" spc="-3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atau</a:t>
            </a:r>
            <a:r>
              <a:rPr sz="1667" b="1" spc="-3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Kepala</a:t>
            </a:r>
            <a:r>
              <a:rPr sz="1667" b="1" spc="-4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Bagian</a:t>
            </a:r>
            <a:r>
              <a:rPr sz="1667" b="1" spc="-3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Hukum</a:t>
            </a:r>
            <a:r>
              <a:rPr sz="1667" b="1" spc="-3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spc="-13" dirty="0">
                <a:solidFill>
                  <a:srgbClr val="404040"/>
                </a:solidFill>
                <a:latin typeface="Carlito"/>
                <a:cs typeface="Carlito"/>
              </a:rPr>
              <a:t>Pemrakarsa</a:t>
            </a:r>
            <a:r>
              <a:rPr sz="1667" b="1" spc="-2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dan</a:t>
            </a:r>
            <a:r>
              <a:rPr sz="1667" b="1" spc="-3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minimal</a:t>
            </a:r>
            <a:r>
              <a:rPr sz="1667" b="1" spc="-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Kadiv</a:t>
            </a:r>
            <a:r>
              <a:rPr sz="1667" b="1" spc="-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pada</a:t>
            </a:r>
            <a:r>
              <a:rPr sz="1667" b="1" spc="-4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halaman</a:t>
            </a:r>
            <a:r>
              <a:rPr sz="1667" b="1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spc="-7" dirty="0">
                <a:solidFill>
                  <a:srgbClr val="404040"/>
                </a:solidFill>
                <a:latin typeface="Carlito"/>
                <a:cs typeface="Carlito"/>
              </a:rPr>
              <a:t>judul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dan</a:t>
            </a:r>
            <a:r>
              <a:rPr sz="1667" b="1" spc="-4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halaman</a:t>
            </a:r>
            <a:r>
              <a:rPr sz="1667" b="1" spc="-5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spc="-7" dirty="0">
                <a:solidFill>
                  <a:srgbClr val="404040"/>
                </a:solidFill>
                <a:latin typeface="Carlito"/>
                <a:cs typeface="Carlito"/>
              </a:rPr>
              <a:t>lainnya</a:t>
            </a:r>
            <a:r>
              <a:rPr sz="1667" b="1" spc="-5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spc="-7" dirty="0">
                <a:solidFill>
                  <a:srgbClr val="404040"/>
                </a:solidFill>
                <a:latin typeface="Carlito"/>
                <a:cs typeface="Carlito"/>
              </a:rPr>
              <a:t>secara</a:t>
            </a:r>
            <a:r>
              <a:rPr sz="1667" b="1" spc="-3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acak</a:t>
            </a:r>
            <a:r>
              <a:rPr sz="1667" b="1" spc="-3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dalam</a:t>
            </a:r>
            <a:r>
              <a:rPr sz="1667" b="1" spc="-5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Raperda</a:t>
            </a:r>
            <a:r>
              <a:rPr sz="1667" b="1" spc="-3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atau</a:t>
            </a:r>
            <a:r>
              <a:rPr sz="1667" b="1" spc="-4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spc="-7" dirty="0">
                <a:solidFill>
                  <a:srgbClr val="404040"/>
                </a:solidFill>
                <a:latin typeface="Carlito"/>
                <a:cs typeface="Carlito"/>
              </a:rPr>
              <a:t>Raperkada.</a:t>
            </a:r>
            <a:endParaRPr sz="1667">
              <a:latin typeface="Carlito"/>
              <a:cs typeface="Carlito"/>
            </a:endParaRPr>
          </a:p>
          <a:p>
            <a:pPr marL="389063" indent="-380596">
              <a:spcBef>
                <a:spcPts val="1200"/>
              </a:spcBef>
              <a:buClr>
                <a:srgbClr val="E38312"/>
              </a:buClr>
              <a:buFont typeface="Wingdings"/>
              <a:buChar char=""/>
              <a:tabLst>
                <a:tab pos="389063" algn="l"/>
                <a:tab pos="9610147" algn="l"/>
              </a:tabLst>
            </a:pP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Naskah</a:t>
            </a:r>
            <a:r>
              <a:rPr sz="1667" b="1" spc="-3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Raperda</a:t>
            </a:r>
            <a:r>
              <a:rPr sz="1667" b="1" spc="-3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atau</a:t>
            </a:r>
            <a:r>
              <a:rPr sz="1667" b="1" spc="-5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Raperkada</a:t>
            </a:r>
            <a:r>
              <a:rPr sz="1667" b="1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yang</a:t>
            </a:r>
            <a:r>
              <a:rPr sz="1667" b="1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telah</a:t>
            </a:r>
            <a:r>
              <a:rPr sz="1667" b="1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spc="-7" dirty="0">
                <a:solidFill>
                  <a:srgbClr val="404040"/>
                </a:solidFill>
                <a:latin typeface="Carlito"/>
                <a:cs typeface="Carlito"/>
              </a:rPr>
              <a:t>dirapikan</a:t>
            </a:r>
            <a:r>
              <a:rPr sz="1667" b="1" spc="-5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dan</a:t>
            </a:r>
            <a:r>
              <a:rPr sz="1667" b="1" spc="-4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dibubuhi</a:t>
            </a:r>
            <a:r>
              <a:rPr sz="1667" b="1" spc="-5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paraf</a:t>
            </a:r>
            <a:r>
              <a:rPr sz="1667" b="1" spc="-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menjadi</a:t>
            </a:r>
            <a:r>
              <a:rPr sz="1667" b="1" spc="-5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lampiran</a:t>
            </a:r>
            <a:r>
              <a:rPr sz="1667" b="1" spc="-5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surat</a:t>
            </a:r>
            <a:r>
              <a:rPr sz="1667" b="1" spc="-3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667" b="1" spc="-7" dirty="0">
                <a:solidFill>
                  <a:srgbClr val="404040"/>
                </a:solidFill>
                <a:latin typeface="Carlito"/>
                <a:cs typeface="Carlito"/>
              </a:rPr>
              <a:t>selesai</a:t>
            </a:r>
            <a:r>
              <a:rPr sz="1667" b="1" dirty="0">
                <a:solidFill>
                  <a:srgbClr val="404040"/>
                </a:solidFill>
                <a:latin typeface="Carlito"/>
                <a:cs typeface="Carlito"/>
              </a:rPr>
              <a:t>	</a:t>
            </a:r>
            <a:r>
              <a:rPr sz="1667" b="1" spc="-7" dirty="0">
                <a:solidFill>
                  <a:srgbClr val="404040"/>
                </a:solidFill>
                <a:latin typeface="Carlito"/>
                <a:cs typeface="Carlito"/>
              </a:rPr>
              <a:t>Harmonisasi.</a:t>
            </a:r>
            <a:endParaRPr sz="1667">
              <a:latin typeface="Carlito"/>
              <a:cs typeface="Carlito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1999"/>
            <a:ext cx="2987196" cy="22860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91005" y="3798313"/>
            <a:ext cx="3308927" cy="30624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48758"/>
            <a:ext cx="12192000" cy="412750"/>
            <a:chOff x="0" y="973137"/>
            <a:chExt cx="18288000" cy="619125"/>
          </a:xfrm>
        </p:grpSpPr>
        <p:sp>
          <p:nvSpPr>
            <p:cNvPr id="3" name="object 3"/>
            <p:cNvSpPr/>
            <p:nvPr/>
          </p:nvSpPr>
          <p:spPr>
            <a:xfrm>
              <a:off x="0" y="977900"/>
              <a:ext cx="18288000" cy="609600"/>
            </a:xfrm>
            <a:custGeom>
              <a:avLst/>
              <a:gdLst/>
              <a:ahLst/>
              <a:cxnLst/>
              <a:rect l="l" t="t" r="r" b="b"/>
              <a:pathLst>
                <a:path w="18288000" h="609600">
                  <a:moveTo>
                    <a:pt x="0" y="0"/>
                  </a:moveTo>
                  <a:lnTo>
                    <a:pt x="0" y="609600"/>
                  </a:lnTo>
                  <a:lnTo>
                    <a:pt x="18287999" y="609600"/>
                  </a:lnTo>
                  <a:lnTo>
                    <a:pt x="18287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E6C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77900"/>
              <a:ext cx="18288000" cy="609600"/>
            </a:xfrm>
            <a:custGeom>
              <a:avLst/>
              <a:gdLst/>
              <a:ahLst/>
              <a:cxnLst/>
              <a:rect l="l" t="t" r="r" b="b"/>
              <a:pathLst>
                <a:path w="18288000" h="609600">
                  <a:moveTo>
                    <a:pt x="0" y="609600"/>
                  </a:moveTo>
                  <a:lnTo>
                    <a:pt x="18287999" y="609600"/>
                  </a:lnTo>
                </a:path>
                <a:path w="18288000" h="609600">
                  <a:moveTo>
                    <a:pt x="18287999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637152"/>
            <a:ext cx="12192000" cy="377882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210407" algn="ctr">
              <a:lnSpc>
                <a:spcPct val="100000"/>
              </a:lnSpc>
              <a:spcBef>
                <a:spcPts val="67"/>
              </a:spcBef>
            </a:pPr>
            <a:r>
              <a:rPr sz="2400" spc="-87" dirty="0">
                <a:solidFill>
                  <a:srgbClr val="404040"/>
                </a:solidFill>
              </a:rPr>
              <a:t>SURAT</a:t>
            </a:r>
            <a:r>
              <a:rPr sz="2400" spc="-67" dirty="0">
                <a:solidFill>
                  <a:srgbClr val="404040"/>
                </a:solidFill>
              </a:rPr>
              <a:t> </a:t>
            </a:r>
            <a:r>
              <a:rPr sz="2400" spc="-63" dirty="0">
                <a:solidFill>
                  <a:srgbClr val="404040"/>
                </a:solidFill>
              </a:rPr>
              <a:t>SELESAI</a:t>
            </a:r>
            <a:r>
              <a:rPr sz="2400" spc="-76" dirty="0">
                <a:solidFill>
                  <a:srgbClr val="404040"/>
                </a:solidFill>
              </a:rPr>
              <a:t> </a:t>
            </a:r>
            <a:r>
              <a:rPr sz="2400" spc="-7" dirty="0">
                <a:solidFill>
                  <a:srgbClr val="404040"/>
                </a:solidFill>
              </a:rPr>
              <a:t>HARMONISASI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1" y="3798313"/>
            <a:ext cx="12200043" cy="3062817"/>
            <a:chOff x="0" y="5697469"/>
            <a:chExt cx="18300065" cy="45942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6508" y="5697469"/>
              <a:ext cx="4963390" cy="45937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857998"/>
              <a:ext cx="4480794" cy="34290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68400" y="1202267"/>
            <a:ext cx="10007600" cy="536471"/>
          </a:xfrm>
          <a:prstGeom prst="rect">
            <a:avLst/>
          </a:prstGeom>
          <a:solidFill>
            <a:srgbClr val="CCDDEA"/>
          </a:solidFill>
          <a:ln w="15875">
            <a:solidFill>
              <a:srgbClr val="5F3403"/>
            </a:solidFill>
          </a:ln>
        </p:spPr>
        <p:txBody>
          <a:bodyPr vert="horz" wrap="square" lIns="0" tIns="43603" rIns="0" bIns="0" rtlCol="0">
            <a:spAutoFit/>
          </a:bodyPr>
          <a:lstStyle/>
          <a:p>
            <a:pPr marL="2026175" marR="497018" indent="-1527886">
              <a:spcBef>
                <a:spcPts val="343"/>
              </a:spcBef>
            </a:pPr>
            <a:r>
              <a:rPr sz="1600" b="1" dirty="0">
                <a:latin typeface="Carlito"/>
                <a:cs typeface="Carlito"/>
              </a:rPr>
              <a:t>Setiap</a:t>
            </a:r>
            <a:r>
              <a:rPr sz="1600" b="1" spc="-3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Pimpinan</a:t>
            </a:r>
            <a:r>
              <a:rPr sz="1600" b="1" spc="-4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dan</a:t>
            </a:r>
            <a:r>
              <a:rPr sz="1600" b="1" spc="-4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Anggota</a:t>
            </a:r>
            <a:r>
              <a:rPr sz="1600" b="1" spc="-6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TKH</a:t>
            </a:r>
            <a:r>
              <a:rPr sz="1600" b="1" spc="-5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serta</a:t>
            </a:r>
            <a:r>
              <a:rPr sz="1600" b="1" spc="-4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setiap</a:t>
            </a:r>
            <a:r>
              <a:rPr sz="1600" b="1" spc="-2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jenjang</a:t>
            </a:r>
            <a:r>
              <a:rPr sz="1600" b="1" spc="-3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pejabat</a:t>
            </a:r>
            <a:r>
              <a:rPr sz="1600" b="1" spc="-30" dirty="0">
                <a:latin typeface="Carlito"/>
                <a:cs typeface="Carlito"/>
              </a:rPr>
              <a:t> </a:t>
            </a:r>
            <a:r>
              <a:rPr sz="1600" b="1" spc="-7" dirty="0">
                <a:latin typeface="Carlito"/>
                <a:cs typeface="Carlito"/>
              </a:rPr>
              <a:t>manajerial/fungsional</a:t>
            </a:r>
            <a:r>
              <a:rPr sz="1600" b="1" spc="-1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di</a:t>
            </a:r>
            <a:r>
              <a:rPr sz="1600" b="1" spc="-3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bawah</a:t>
            </a:r>
            <a:r>
              <a:rPr sz="1600" b="1" spc="-4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Kadiv</a:t>
            </a:r>
            <a:r>
              <a:rPr sz="1600" b="1" spc="-33" dirty="0">
                <a:latin typeface="Carlito"/>
                <a:cs typeface="Carlito"/>
              </a:rPr>
              <a:t> </a:t>
            </a:r>
            <a:r>
              <a:rPr sz="1600" b="1" spc="-7" dirty="0">
                <a:latin typeface="Carlito"/>
                <a:cs typeface="Carlito"/>
              </a:rPr>
              <a:t>harus </a:t>
            </a:r>
            <a:r>
              <a:rPr sz="1600" b="1" dirty="0">
                <a:latin typeface="Carlito"/>
                <a:cs typeface="Carlito"/>
              </a:rPr>
              <a:t>memeriksa</a:t>
            </a:r>
            <a:r>
              <a:rPr sz="1600" b="1" spc="-6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Kembali</a:t>
            </a:r>
            <a:r>
              <a:rPr sz="1600" b="1" spc="-5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naskah</a:t>
            </a:r>
            <a:r>
              <a:rPr sz="1600" b="1" spc="-7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Raperda</a:t>
            </a:r>
            <a:r>
              <a:rPr sz="1600" b="1" spc="-5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atau</a:t>
            </a:r>
            <a:r>
              <a:rPr sz="1600" b="1" spc="-6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Raperkada</a:t>
            </a:r>
            <a:r>
              <a:rPr sz="1600" b="1" spc="-6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hasil</a:t>
            </a:r>
            <a:r>
              <a:rPr sz="1600" b="1" spc="-60" dirty="0">
                <a:latin typeface="Carlito"/>
                <a:cs typeface="Carlito"/>
              </a:rPr>
              <a:t> </a:t>
            </a:r>
            <a:r>
              <a:rPr sz="1600" b="1" spc="-7" dirty="0">
                <a:latin typeface="Carlito"/>
                <a:cs typeface="Carlito"/>
              </a:rPr>
              <a:t>Harmonisasi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8400" y="2153920"/>
            <a:ext cx="10007600" cy="536471"/>
          </a:xfrm>
          <a:prstGeom prst="rect">
            <a:avLst/>
          </a:prstGeom>
          <a:solidFill>
            <a:srgbClr val="7DA9C9"/>
          </a:solidFill>
          <a:ln w="15875">
            <a:solidFill>
              <a:srgbClr val="5F3403"/>
            </a:solidFill>
          </a:ln>
        </p:spPr>
        <p:txBody>
          <a:bodyPr vert="horz" wrap="square" lIns="0" tIns="43603" rIns="0" bIns="0" rtlCol="0">
            <a:spAutoFit/>
          </a:bodyPr>
          <a:lstStyle/>
          <a:p>
            <a:pPr algn="ctr">
              <a:spcBef>
                <a:spcPts val="343"/>
              </a:spcBef>
            </a:pPr>
            <a:r>
              <a:rPr sz="1600" b="1" dirty="0">
                <a:latin typeface="Carlito"/>
                <a:cs typeface="Carlito"/>
              </a:rPr>
              <a:t>TKH</a:t>
            </a:r>
            <a:r>
              <a:rPr sz="1600" b="1" spc="-60" dirty="0">
                <a:latin typeface="Carlito"/>
                <a:cs typeface="Carlito"/>
              </a:rPr>
              <a:t> </a:t>
            </a:r>
            <a:r>
              <a:rPr sz="1600" b="1" spc="-7" dirty="0">
                <a:latin typeface="Carlito"/>
                <a:cs typeface="Carlito"/>
              </a:rPr>
              <a:t>menyiapkan</a:t>
            </a:r>
            <a:r>
              <a:rPr sz="1600" b="1" spc="-6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konsep</a:t>
            </a:r>
            <a:r>
              <a:rPr sz="1600" b="1" spc="-6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Surat</a:t>
            </a:r>
            <a:r>
              <a:rPr sz="1600" b="1" spc="-6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Selesai</a:t>
            </a:r>
            <a:r>
              <a:rPr sz="1600" b="1" spc="-3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Harmonisasi</a:t>
            </a:r>
            <a:r>
              <a:rPr sz="1600" b="1" spc="-6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disertai</a:t>
            </a:r>
            <a:r>
              <a:rPr sz="1600" b="1" spc="-6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dengan</a:t>
            </a:r>
            <a:r>
              <a:rPr sz="1600" b="1" spc="-4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lampiran</a:t>
            </a:r>
            <a:r>
              <a:rPr sz="1600" b="1" spc="-6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naskah</a:t>
            </a:r>
            <a:r>
              <a:rPr sz="1600" b="1" spc="-5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Raperda</a:t>
            </a:r>
            <a:r>
              <a:rPr sz="1600" b="1" spc="-6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atau</a:t>
            </a:r>
            <a:r>
              <a:rPr sz="1600" b="1" spc="-5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Raperkada</a:t>
            </a:r>
            <a:r>
              <a:rPr sz="1600" b="1" spc="-63" dirty="0">
                <a:latin typeface="Carlito"/>
                <a:cs typeface="Carlito"/>
              </a:rPr>
              <a:t> </a:t>
            </a:r>
            <a:r>
              <a:rPr sz="1600" b="1" spc="-13" dirty="0">
                <a:latin typeface="Carlito"/>
                <a:cs typeface="Carlito"/>
              </a:rPr>
              <a:t>yang</a:t>
            </a:r>
            <a:endParaRPr sz="1600">
              <a:latin typeface="Carlito"/>
              <a:cs typeface="Carlito"/>
            </a:endParaRPr>
          </a:p>
          <a:p>
            <a:pPr marL="423" algn="ctr"/>
            <a:r>
              <a:rPr sz="1600" b="1" dirty="0">
                <a:latin typeface="Carlito"/>
                <a:cs typeface="Carlito"/>
              </a:rPr>
              <a:t>telah</a:t>
            </a:r>
            <a:r>
              <a:rPr sz="1600" b="1" spc="-5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diperiksa</a:t>
            </a:r>
            <a:r>
              <a:rPr sz="1600" b="1" spc="-2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Kembali</a:t>
            </a:r>
            <a:r>
              <a:rPr sz="1600" b="1" spc="-5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dan</a:t>
            </a:r>
            <a:r>
              <a:rPr sz="1600" b="1" spc="-5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telah</a:t>
            </a:r>
            <a:r>
              <a:rPr sz="1600" b="1" spc="-3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dibubuhi</a:t>
            </a:r>
            <a:r>
              <a:rPr sz="1600" b="1" spc="-33" dirty="0">
                <a:latin typeface="Carlito"/>
                <a:cs typeface="Carlito"/>
              </a:rPr>
              <a:t> </a:t>
            </a:r>
            <a:r>
              <a:rPr sz="1600" b="1" spc="-7" dirty="0">
                <a:latin typeface="Carlito"/>
                <a:cs typeface="Carlito"/>
              </a:rPr>
              <a:t>paraf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07347" y="3085253"/>
            <a:ext cx="10007600" cy="536899"/>
          </a:xfrm>
          <a:prstGeom prst="rect">
            <a:avLst/>
          </a:prstGeom>
          <a:solidFill>
            <a:srgbClr val="00AFEF"/>
          </a:solidFill>
          <a:ln w="15875">
            <a:solidFill>
              <a:srgbClr val="5F3403"/>
            </a:solidFill>
          </a:ln>
        </p:spPr>
        <p:txBody>
          <a:bodyPr vert="horz" wrap="square" lIns="0" tIns="44027" rIns="0" bIns="0" rtlCol="0">
            <a:spAutoFit/>
          </a:bodyPr>
          <a:lstStyle/>
          <a:p>
            <a:pPr algn="ctr">
              <a:spcBef>
                <a:spcPts val="347"/>
              </a:spcBef>
            </a:pPr>
            <a:r>
              <a:rPr sz="1600" b="1" dirty="0">
                <a:latin typeface="Carlito"/>
                <a:cs typeface="Carlito"/>
              </a:rPr>
              <a:t>Kadiv</a:t>
            </a:r>
            <a:r>
              <a:rPr sz="1600" b="1" spc="-43" dirty="0">
                <a:latin typeface="Carlito"/>
                <a:cs typeface="Carlito"/>
              </a:rPr>
              <a:t> </a:t>
            </a:r>
            <a:r>
              <a:rPr sz="1600" b="1" spc="-7" dirty="0">
                <a:latin typeface="Carlito"/>
                <a:cs typeface="Carlito"/>
              </a:rPr>
              <a:t>mengoreksi</a:t>
            </a:r>
            <a:r>
              <a:rPr sz="1600" b="1" spc="-7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Surat</a:t>
            </a:r>
            <a:r>
              <a:rPr sz="1600" b="1" spc="-5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Selesai</a:t>
            </a:r>
            <a:r>
              <a:rPr sz="1600" b="1" spc="-3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Harmonisasi</a:t>
            </a:r>
            <a:r>
              <a:rPr sz="1600" b="1" spc="-6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disertai</a:t>
            </a:r>
            <a:r>
              <a:rPr sz="1600" b="1" spc="-5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dengan</a:t>
            </a:r>
            <a:r>
              <a:rPr sz="1600" b="1" spc="-4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lampiran</a:t>
            </a:r>
            <a:r>
              <a:rPr sz="1600" b="1" spc="-5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naskah</a:t>
            </a:r>
            <a:r>
              <a:rPr sz="1600" b="1" spc="-5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Raperda</a:t>
            </a:r>
            <a:r>
              <a:rPr sz="1600" b="1" spc="-5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atau</a:t>
            </a:r>
            <a:r>
              <a:rPr sz="1600" b="1" spc="-5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Raperkada</a:t>
            </a:r>
            <a:r>
              <a:rPr sz="1600" b="1" spc="-5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yang</a:t>
            </a:r>
            <a:r>
              <a:rPr sz="1600" b="1" spc="-43" dirty="0">
                <a:latin typeface="Carlito"/>
                <a:cs typeface="Carlito"/>
              </a:rPr>
              <a:t> </a:t>
            </a:r>
            <a:r>
              <a:rPr sz="1600" b="1" spc="-13" dirty="0">
                <a:latin typeface="Carlito"/>
                <a:cs typeface="Carlito"/>
              </a:rPr>
              <a:t>telah</a:t>
            </a:r>
            <a:endParaRPr sz="1600">
              <a:latin typeface="Carlito"/>
              <a:cs typeface="Carlito"/>
            </a:endParaRPr>
          </a:p>
          <a:p>
            <a:pPr algn="ctr">
              <a:spcBef>
                <a:spcPts val="3"/>
              </a:spcBef>
            </a:pPr>
            <a:r>
              <a:rPr sz="1600" b="1" dirty="0">
                <a:latin typeface="Carlito"/>
                <a:cs typeface="Carlito"/>
              </a:rPr>
              <a:t>diperiksa</a:t>
            </a:r>
            <a:r>
              <a:rPr sz="1600" b="1" spc="-3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Kembali</a:t>
            </a:r>
            <a:r>
              <a:rPr sz="1600" b="1" spc="-5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dan</a:t>
            </a:r>
            <a:r>
              <a:rPr sz="1600" b="1" spc="-5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telah</a:t>
            </a:r>
            <a:r>
              <a:rPr sz="1600" b="1" spc="-5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dibubuhi</a:t>
            </a:r>
            <a:r>
              <a:rPr sz="1600" b="1" spc="-23" dirty="0">
                <a:latin typeface="Carlito"/>
                <a:cs typeface="Carlito"/>
              </a:rPr>
              <a:t> </a:t>
            </a:r>
            <a:r>
              <a:rPr sz="1600" b="1" spc="-7" dirty="0">
                <a:latin typeface="Carlito"/>
                <a:cs typeface="Carlito"/>
              </a:rPr>
              <a:t>paraf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7667" y="3979334"/>
            <a:ext cx="10007600" cy="536899"/>
          </a:xfrm>
          <a:prstGeom prst="rect">
            <a:avLst/>
          </a:prstGeom>
          <a:solidFill>
            <a:srgbClr val="40749B"/>
          </a:solidFill>
          <a:ln w="15875">
            <a:solidFill>
              <a:srgbClr val="5F3403"/>
            </a:solidFill>
          </a:ln>
        </p:spPr>
        <p:txBody>
          <a:bodyPr vert="horz" wrap="square" lIns="0" tIns="44027" rIns="0" bIns="0" rtlCol="0">
            <a:spAutoFit/>
          </a:bodyPr>
          <a:lstStyle/>
          <a:p>
            <a:pPr marL="423" algn="ctr">
              <a:spcBef>
                <a:spcPts val="347"/>
              </a:spcBef>
            </a:pPr>
            <a:r>
              <a:rPr sz="1600" b="1" dirty="0">
                <a:latin typeface="Carlito"/>
                <a:cs typeface="Carlito"/>
              </a:rPr>
              <a:t>Kakanwil</a:t>
            </a:r>
            <a:r>
              <a:rPr sz="1600" b="1" spc="-57" dirty="0">
                <a:latin typeface="Carlito"/>
                <a:cs typeface="Carlito"/>
              </a:rPr>
              <a:t> </a:t>
            </a:r>
            <a:r>
              <a:rPr sz="1600" b="1" spc="-7" dirty="0">
                <a:latin typeface="Carlito"/>
                <a:cs typeface="Carlito"/>
              </a:rPr>
              <a:t>menandatangani</a:t>
            </a:r>
            <a:r>
              <a:rPr sz="1600" b="1" spc="-3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Surat</a:t>
            </a:r>
            <a:r>
              <a:rPr sz="1600" b="1" spc="-4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Selesai</a:t>
            </a:r>
            <a:r>
              <a:rPr sz="1600" b="1" spc="-5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Harmonisasi</a:t>
            </a:r>
            <a:r>
              <a:rPr sz="1600" b="1" spc="-6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disertai</a:t>
            </a:r>
            <a:r>
              <a:rPr sz="1600" b="1" spc="-6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dengan</a:t>
            </a:r>
            <a:r>
              <a:rPr sz="1600" b="1" spc="-4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lampiran</a:t>
            </a:r>
            <a:r>
              <a:rPr sz="1600" b="1" spc="-6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naskah</a:t>
            </a:r>
            <a:r>
              <a:rPr sz="1600" b="1" spc="-6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Raperda</a:t>
            </a:r>
            <a:r>
              <a:rPr sz="1600" b="1" spc="-5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atau</a:t>
            </a:r>
            <a:r>
              <a:rPr sz="1600" b="1" spc="-6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Raperkada</a:t>
            </a:r>
            <a:r>
              <a:rPr sz="1600" b="1" spc="-53" dirty="0">
                <a:latin typeface="Carlito"/>
                <a:cs typeface="Carlito"/>
              </a:rPr>
              <a:t> </a:t>
            </a:r>
            <a:r>
              <a:rPr sz="1600" b="1" spc="-13" dirty="0">
                <a:latin typeface="Carlito"/>
                <a:cs typeface="Carlito"/>
              </a:rPr>
              <a:t>yang</a:t>
            </a:r>
            <a:endParaRPr sz="1600">
              <a:latin typeface="Carlito"/>
              <a:cs typeface="Carlito"/>
            </a:endParaRPr>
          </a:p>
          <a:p>
            <a:pPr marL="1693" algn="ctr"/>
            <a:r>
              <a:rPr sz="1600" b="1" dirty="0">
                <a:latin typeface="Carlito"/>
                <a:cs typeface="Carlito"/>
              </a:rPr>
              <a:t>telah</a:t>
            </a:r>
            <a:r>
              <a:rPr sz="1600" b="1" spc="-5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diperiksa</a:t>
            </a:r>
            <a:r>
              <a:rPr sz="1600" b="1" spc="-3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Kembali</a:t>
            </a:r>
            <a:r>
              <a:rPr sz="1600" b="1" spc="-5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dan</a:t>
            </a:r>
            <a:r>
              <a:rPr sz="1600" b="1" spc="-5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telah</a:t>
            </a:r>
            <a:r>
              <a:rPr sz="1600" b="1" spc="-4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dibubuhi</a:t>
            </a:r>
            <a:r>
              <a:rPr sz="1600" b="1" spc="-37" dirty="0">
                <a:latin typeface="Carlito"/>
                <a:cs typeface="Carlito"/>
              </a:rPr>
              <a:t> </a:t>
            </a:r>
            <a:r>
              <a:rPr sz="1600" b="1" spc="-7" dirty="0">
                <a:latin typeface="Carlito"/>
                <a:cs typeface="Carlito"/>
              </a:rPr>
              <a:t>paraf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7667" y="4885267"/>
            <a:ext cx="10007600" cy="536899"/>
          </a:xfrm>
          <a:prstGeom prst="rect">
            <a:avLst/>
          </a:prstGeom>
          <a:solidFill>
            <a:srgbClr val="006FC0"/>
          </a:solidFill>
          <a:ln w="15875">
            <a:solidFill>
              <a:srgbClr val="5F3403"/>
            </a:solidFill>
          </a:ln>
        </p:spPr>
        <p:txBody>
          <a:bodyPr vert="horz" wrap="square" lIns="0" tIns="44027" rIns="0" bIns="0" rtlCol="0">
            <a:spAutoFit/>
          </a:bodyPr>
          <a:lstStyle/>
          <a:p>
            <a:pPr marL="3380062" marR="252743" indent="-3124780">
              <a:spcBef>
                <a:spcPts val="347"/>
              </a:spcBef>
            </a:pPr>
            <a:r>
              <a:rPr sz="1600" b="1" dirty="0">
                <a:latin typeface="Carlito"/>
                <a:cs typeface="Carlito"/>
              </a:rPr>
              <a:t>Surat</a:t>
            </a:r>
            <a:r>
              <a:rPr sz="1600" b="1" spc="-6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Selesai</a:t>
            </a:r>
            <a:r>
              <a:rPr sz="1600" b="1" spc="-4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Harmonisasi</a:t>
            </a:r>
            <a:r>
              <a:rPr sz="1600" b="1" spc="-7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serta</a:t>
            </a:r>
            <a:r>
              <a:rPr sz="1600" b="1" spc="-5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naskah</a:t>
            </a:r>
            <a:r>
              <a:rPr sz="1600" b="1" spc="-7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Raperda</a:t>
            </a:r>
            <a:r>
              <a:rPr sz="1600" b="1" spc="-5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atau</a:t>
            </a:r>
            <a:r>
              <a:rPr sz="1600" b="1" spc="-6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Raperkada</a:t>
            </a:r>
            <a:r>
              <a:rPr sz="1600" b="1" spc="-5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yang</a:t>
            </a:r>
            <a:r>
              <a:rPr sz="1600" b="1" spc="-6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telah</a:t>
            </a:r>
            <a:r>
              <a:rPr sz="1600" b="1" spc="-6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diperiksa</a:t>
            </a:r>
            <a:r>
              <a:rPr sz="1600" b="1" spc="-4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Kembali</a:t>
            </a:r>
            <a:r>
              <a:rPr sz="1600" b="1" spc="-5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dan</a:t>
            </a:r>
            <a:r>
              <a:rPr sz="1600" b="1" spc="-6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telah</a:t>
            </a:r>
            <a:r>
              <a:rPr sz="1600" b="1" spc="-57" dirty="0">
                <a:latin typeface="Carlito"/>
                <a:cs typeface="Carlito"/>
              </a:rPr>
              <a:t> </a:t>
            </a:r>
            <a:r>
              <a:rPr sz="1600" b="1" spc="-7" dirty="0">
                <a:latin typeface="Carlito"/>
                <a:cs typeface="Carlito"/>
              </a:rPr>
              <a:t>dibubuhi </a:t>
            </a:r>
            <a:r>
              <a:rPr sz="1600" b="1" dirty="0">
                <a:latin typeface="Carlito"/>
                <a:cs typeface="Carlito"/>
              </a:rPr>
              <a:t>paraf</a:t>
            </a:r>
            <a:r>
              <a:rPr sz="1600" b="1" spc="-8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disampaikan</a:t>
            </a:r>
            <a:r>
              <a:rPr sz="1600" b="1" spc="-76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kepada</a:t>
            </a:r>
            <a:r>
              <a:rPr sz="1600" b="1" spc="-83" dirty="0">
                <a:latin typeface="Carlito"/>
                <a:cs typeface="Carlito"/>
              </a:rPr>
              <a:t> </a:t>
            </a:r>
            <a:r>
              <a:rPr sz="1600" b="1" spc="-7" dirty="0">
                <a:latin typeface="Carlito"/>
                <a:cs typeface="Carlito"/>
              </a:rPr>
              <a:t>Pemrakarsa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090708" y="1899708"/>
            <a:ext cx="227330" cy="205317"/>
            <a:chOff x="9136062" y="2849562"/>
            <a:chExt cx="340995" cy="307975"/>
          </a:xfrm>
        </p:grpSpPr>
        <p:sp>
          <p:nvSpPr>
            <p:cNvPr id="15" name="object 15"/>
            <p:cNvSpPr/>
            <p:nvPr/>
          </p:nvSpPr>
          <p:spPr>
            <a:xfrm>
              <a:off x="9144000" y="2857500"/>
              <a:ext cx="325120" cy="292100"/>
            </a:xfrm>
            <a:custGeom>
              <a:avLst/>
              <a:gdLst/>
              <a:ahLst/>
              <a:cxnLst/>
              <a:rect l="l" t="t" r="r" b="b"/>
              <a:pathLst>
                <a:path w="325120" h="292100">
                  <a:moveTo>
                    <a:pt x="243840" y="0"/>
                  </a:moveTo>
                  <a:lnTo>
                    <a:pt x="81279" y="0"/>
                  </a:lnTo>
                  <a:lnTo>
                    <a:pt x="81279" y="146050"/>
                  </a:lnTo>
                  <a:lnTo>
                    <a:pt x="0" y="146050"/>
                  </a:lnTo>
                  <a:lnTo>
                    <a:pt x="162559" y="292100"/>
                  </a:lnTo>
                  <a:lnTo>
                    <a:pt x="325120" y="146050"/>
                  </a:lnTo>
                  <a:lnTo>
                    <a:pt x="243840" y="14605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9144000" y="2857500"/>
              <a:ext cx="325120" cy="292100"/>
            </a:xfrm>
            <a:custGeom>
              <a:avLst/>
              <a:gdLst/>
              <a:ahLst/>
              <a:cxnLst/>
              <a:rect l="l" t="t" r="r" b="b"/>
              <a:pathLst>
                <a:path w="325120" h="292100">
                  <a:moveTo>
                    <a:pt x="0" y="146050"/>
                  </a:moveTo>
                  <a:lnTo>
                    <a:pt x="81279" y="146050"/>
                  </a:lnTo>
                  <a:lnTo>
                    <a:pt x="81279" y="0"/>
                  </a:lnTo>
                  <a:lnTo>
                    <a:pt x="243840" y="0"/>
                  </a:lnTo>
                  <a:lnTo>
                    <a:pt x="243840" y="146050"/>
                  </a:lnTo>
                  <a:lnTo>
                    <a:pt x="325120" y="146050"/>
                  </a:lnTo>
                  <a:lnTo>
                    <a:pt x="162559" y="292100"/>
                  </a:lnTo>
                  <a:lnTo>
                    <a:pt x="0" y="146050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100868" y="2839508"/>
            <a:ext cx="227330" cy="205317"/>
            <a:chOff x="9151302" y="4259262"/>
            <a:chExt cx="340995" cy="307975"/>
          </a:xfrm>
        </p:grpSpPr>
        <p:sp>
          <p:nvSpPr>
            <p:cNvPr id="18" name="object 18"/>
            <p:cNvSpPr/>
            <p:nvPr/>
          </p:nvSpPr>
          <p:spPr>
            <a:xfrm>
              <a:off x="9159240" y="4267200"/>
              <a:ext cx="325120" cy="292100"/>
            </a:xfrm>
            <a:custGeom>
              <a:avLst/>
              <a:gdLst/>
              <a:ahLst/>
              <a:cxnLst/>
              <a:rect l="l" t="t" r="r" b="b"/>
              <a:pathLst>
                <a:path w="325120" h="292100">
                  <a:moveTo>
                    <a:pt x="243839" y="0"/>
                  </a:moveTo>
                  <a:lnTo>
                    <a:pt x="81279" y="0"/>
                  </a:lnTo>
                  <a:lnTo>
                    <a:pt x="81279" y="146050"/>
                  </a:lnTo>
                  <a:lnTo>
                    <a:pt x="0" y="146050"/>
                  </a:lnTo>
                  <a:lnTo>
                    <a:pt x="162559" y="292100"/>
                  </a:lnTo>
                  <a:lnTo>
                    <a:pt x="325119" y="146050"/>
                  </a:lnTo>
                  <a:lnTo>
                    <a:pt x="243839" y="146050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159240" y="4267200"/>
              <a:ext cx="325120" cy="292100"/>
            </a:xfrm>
            <a:custGeom>
              <a:avLst/>
              <a:gdLst/>
              <a:ahLst/>
              <a:cxnLst/>
              <a:rect l="l" t="t" r="r" b="b"/>
              <a:pathLst>
                <a:path w="325120" h="292100">
                  <a:moveTo>
                    <a:pt x="0" y="146050"/>
                  </a:moveTo>
                  <a:lnTo>
                    <a:pt x="81279" y="146050"/>
                  </a:lnTo>
                  <a:lnTo>
                    <a:pt x="81279" y="0"/>
                  </a:lnTo>
                  <a:lnTo>
                    <a:pt x="243839" y="0"/>
                  </a:lnTo>
                  <a:lnTo>
                    <a:pt x="243839" y="146050"/>
                  </a:lnTo>
                  <a:lnTo>
                    <a:pt x="325119" y="146050"/>
                  </a:lnTo>
                  <a:lnTo>
                    <a:pt x="162559" y="292100"/>
                  </a:lnTo>
                  <a:lnTo>
                    <a:pt x="0" y="146050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100868" y="3735282"/>
            <a:ext cx="227330" cy="205317"/>
            <a:chOff x="9151302" y="5602922"/>
            <a:chExt cx="340995" cy="307975"/>
          </a:xfrm>
        </p:grpSpPr>
        <p:sp>
          <p:nvSpPr>
            <p:cNvPr id="21" name="object 21"/>
            <p:cNvSpPr/>
            <p:nvPr/>
          </p:nvSpPr>
          <p:spPr>
            <a:xfrm>
              <a:off x="9159240" y="5610859"/>
              <a:ext cx="325120" cy="292100"/>
            </a:xfrm>
            <a:custGeom>
              <a:avLst/>
              <a:gdLst/>
              <a:ahLst/>
              <a:cxnLst/>
              <a:rect l="l" t="t" r="r" b="b"/>
              <a:pathLst>
                <a:path w="325120" h="292100">
                  <a:moveTo>
                    <a:pt x="243839" y="0"/>
                  </a:moveTo>
                  <a:lnTo>
                    <a:pt x="81279" y="0"/>
                  </a:lnTo>
                  <a:lnTo>
                    <a:pt x="81279" y="146050"/>
                  </a:lnTo>
                  <a:lnTo>
                    <a:pt x="0" y="146050"/>
                  </a:lnTo>
                  <a:lnTo>
                    <a:pt x="162559" y="292100"/>
                  </a:lnTo>
                  <a:lnTo>
                    <a:pt x="325119" y="146050"/>
                  </a:lnTo>
                  <a:lnTo>
                    <a:pt x="243839" y="146050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9159240" y="5610859"/>
              <a:ext cx="325120" cy="292100"/>
            </a:xfrm>
            <a:custGeom>
              <a:avLst/>
              <a:gdLst/>
              <a:ahLst/>
              <a:cxnLst/>
              <a:rect l="l" t="t" r="r" b="b"/>
              <a:pathLst>
                <a:path w="325120" h="292100">
                  <a:moveTo>
                    <a:pt x="0" y="146050"/>
                  </a:moveTo>
                  <a:lnTo>
                    <a:pt x="81279" y="146050"/>
                  </a:lnTo>
                  <a:lnTo>
                    <a:pt x="81279" y="0"/>
                  </a:lnTo>
                  <a:lnTo>
                    <a:pt x="243839" y="0"/>
                  </a:lnTo>
                  <a:lnTo>
                    <a:pt x="243839" y="146050"/>
                  </a:lnTo>
                  <a:lnTo>
                    <a:pt x="325119" y="146050"/>
                  </a:lnTo>
                  <a:lnTo>
                    <a:pt x="162559" y="292100"/>
                  </a:lnTo>
                  <a:lnTo>
                    <a:pt x="0" y="146050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119495" y="4629362"/>
            <a:ext cx="225637" cy="205317"/>
            <a:chOff x="9179242" y="6944042"/>
            <a:chExt cx="338455" cy="307975"/>
          </a:xfrm>
        </p:grpSpPr>
        <p:sp>
          <p:nvSpPr>
            <p:cNvPr id="24" name="object 24"/>
            <p:cNvSpPr/>
            <p:nvPr/>
          </p:nvSpPr>
          <p:spPr>
            <a:xfrm>
              <a:off x="9187180" y="6951980"/>
              <a:ext cx="322580" cy="292100"/>
            </a:xfrm>
            <a:custGeom>
              <a:avLst/>
              <a:gdLst/>
              <a:ahLst/>
              <a:cxnLst/>
              <a:rect l="l" t="t" r="r" b="b"/>
              <a:pathLst>
                <a:path w="322579" h="292100">
                  <a:moveTo>
                    <a:pt x="241935" y="0"/>
                  </a:moveTo>
                  <a:lnTo>
                    <a:pt x="80645" y="0"/>
                  </a:lnTo>
                  <a:lnTo>
                    <a:pt x="80645" y="146050"/>
                  </a:lnTo>
                  <a:lnTo>
                    <a:pt x="0" y="146050"/>
                  </a:lnTo>
                  <a:lnTo>
                    <a:pt x="161290" y="292100"/>
                  </a:lnTo>
                  <a:lnTo>
                    <a:pt x="322579" y="146050"/>
                  </a:lnTo>
                  <a:lnTo>
                    <a:pt x="241935" y="146050"/>
                  </a:lnTo>
                  <a:lnTo>
                    <a:pt x="241935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9187180" y="6951980"/>
              <a:ext cx="322580" cy="292100"/>
            </a:xfrm>
            <a:custGeom>
              <a:avLst/>
              <a:gdLst/>
              <a:ahLst/>
              <a:cxnLst/>
              <a:rect l="l" t="t" r="r" b="b"/>
              <a:pathLst>
                <a:path w="322579" h="292100">
                  <a:moveTo>
                    <a:pt x="0" y="146050"/>
                  </a:moveTo>
                  <a:lnTo>
                    <a:pt x="80645" y="146050"/>
                  </a:lnTo>
                  <a:lnTo>
                    <a:pt x="80645" y="0"/>
                  </a:lnTo>
                  <a:lnTo>
                    <a:pt x="241935" y="0"/>
                  </a:lnTo>
                  <a:lnTo>
                    <a:pt x="241935" y="146050"/>
                  </a:lnTo>
                  <a:lnTo>
                    <a:pt x="322579" y="146050"/>
                  </a:lnTo>
                  <a:lnTo>
                    <a:pt x="161290" y="292100"/>
                  </a:lnTo>
                  <a:lnTo>
                    <a:pt x="0" y="146050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2949575" y="5669068"/>
            <a:ext cx="6563783" cy="611717"/>
            <a:chOff x="4424362" y="8503602"/>
            <a:chExt cx="9845675" cy="917575"/>
          </a:xfrm>
        </p:grpSpPr>
        <p:sp>
          <p:nvSpPr>
            <p:cNvPr id="27" name="object 27"/>
            <p:cNvSpPr/>
            <p:nvPr/>
          </p:nvSpPr>
          <p:spPr>
            <a:xfrm>
              <a:off x="4432300" y="8511540"/>
              <a:ext cx="9829800" cy="901700"/>
            </a:xfrm>
            <a:custGeom>
              <a:avLst/>
              <a:gdLst/>
              <a:ahLst/>
              <a:cxnLst/>
              <a:rect l="l" t="t" r="r" b="b"/>
              <a:pathLst>
                <a:path w="9829800" h="901700">
                  <a:moveTo>
                    <a:pt x="9679559" y="0"/>
                  </a:moveTo>
                  <a:lnTo>
                    <a:pt x="150240" y="0"/>
                  </a:lnTo>
                  <a:lnTo>
                    <a:pt x="102770" y="7663"/>
                  </a:lnTo>
                  <a:lnTo>
                    <a:pt x="61529" y="29000"/>
                  </a:lnTo>
                  <a:lnTo>
                    <a:pt x="29000" y="61529"/>
                  </a:lnTo>
                  <a:lnTo>
                    <a:pt x="7663" y="102770"/>
                  </a:lnTo>
                  <a:lnTo>
                    <a:pt x="0" y="150240"/>
                  </a:lnTo>
                  <a:lnTo>
                    <a:pt x="0" y="751408"/>
                  </a:lnTo>
                  <a:lnTo>
                    <a:pt x="7663" y="798913"/>
                  </a:lnTo>
                  <a:lnTo>
                    <a:pt x="29000" y="840170"/>
                  </a:lnTo>
                  <a:lnTo>
                    <a:pt x="61529" y="872703"/>
                  </a:lnTo>
                  <a:lnTo>
                    <a:pt x="102770" y="894038"/>
                  </a:lnTo>
                  <a:lnTo>
                    <a:pt x="150240" y="901699"/>
                  </a:lnTo>
                  <a:lnTo>
                    <a:pt x="9679559" y="901699"/>
                  </a:lnTo>
                  <a:lnTo>
                    <a:pt x="9727029" y="894038"/>
                  </a:lnTo>
                  <a:lnTo>
                    <a:pt x="9768270" y="872703"/>
                  </a:lnTo>
                  <a:lnTo>
                    <a:pt x="9800799" y="840170"/>
                  </a:lnTo>
                  <a:lnTo>
                    <a:pt x="9822136" y="798913"/>
                  </a:lnTo>
                  <a:lnTo>
                    <a:pt x="9829800" y="751408"/>
                  </a:lnTo>
                  <a:lnTo>
                    <a:pt x="9829800" y="150240"/>
                  </a:lnTo>
                  <a:lnTo>
                    <a:pt x="9822136" y="102770"/>
                  </a:lnTo>
                  <a:lnTo>
                    <a:pt x="9800799" y="61529"/>
                  </a:lnTo>
                  <a:lnTo>
                    <a:pt x="9768270" y="29000"/>
                  </a:lnTo>
                  <a:lnTo>
                    <a:pt x="9727029" y="7663"/>
                  </a:lnTo>
                  <a:lnTo>
                    <a:pt x="967955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4432300" y="8511540"/>
              <a:ext cx="9829800" cy="901700"/>
            </a:xfrm>
            <a:custGeom>
              <a:avLst/>
              <a:gdLst/>
              <a:ahLst/>
              <a:cxnLst/>
              <a:rect l="l" t="t" r="r" b="b"/>
              <a:pathLst>
                <a:path w="9829800" h="901700">
                  <a:moveTo>
                    <a:pt x="0" y="150240"/>
                  </a:moveTo>
                  <a:lnTo>
                    <a:pt x="7663" y="102770"/>
                  </a:lnTo>
                  <a:lnTo>
                    <a:pt x="29000" y="61529"/>
                  </a:lnTo>
                  <a:lnTo>
                    <a:pt x="61529" y="29000"/>
                  </a:lnTo>
                  <a:lnTo>
                    <a:pt x="102770" y="7663"/>
                  </a:lnTo>
                  <a:lnTo>
                    <a:pt x="150240" y="0"/>
                  </a:lnTo>
                  <a:lnTo>
                    <a:pt x="9679559" y="0"/>
                  </a:lnTo>
                  <a:lnTo>
                    <a:pt x="9727029" y="7663"/>
                  </a:lnTo>
                  <a:lnTo>
                    <a:pt x="9768270" y="29000"/>
                  </a:lnTo>
                  <a:lnTo>
                    <a:pt x="9800799" y="61529"/>
                  </a:lnTo>
                  <a:lnTo>
                    <a:pt x="9822136" y="102770"/>
                  </a:lnTo>
                  <a:lnTo>
                    <a:pt x="9829800" y="150240"/>
                  </a:lnTo>
                  <a:lnTo>
                    <a:pt x="9829800" y="751408"/>
                  </a:lnTo>
                  <a:lnTo>
                    <a:pt x="9822136" y="798913"/>
                  </a:lnTo>
                  <a:lnTo>
                    <a:pt x="9800799" y="840170"/>
                  </a:lnTo>
                  <a:lnTo>
                    <a:pt x="9768270" y="872703"/>
                  </a:lnTo>
                  <a:lnTo>
                    <a:pt x="9727029" y="894038"/>
                  </a:lnTo>
                  <a:lnTo>
                    <a:pt x="9679559" y="901699"/>
                  </a:lnTo>
                  <a:lnTo>
                    <a:pt x="150240" y="901699"/>
                  </a:lnTo>
                  <a:lnTo>
                    <a:pt x="102770" y="894038"/>
                  </a:lnTo>
                  <a:lnTo>
                    <a:pt x="61529" y="872703"/>
                  </a:lnTo>
                  <a:lnTo>
                    <a:pt x="29000" y="840170"/>
                  </a:lnTo>
                  <a:lnTo>
                    <a:pt x="7663" y="798913"/>
                  </a:lnTo>
                  <a:lnTo>
                    <a:pt x="0" y="751408"/>
                  </a:lnTo>
                  <a:lnTo>
                    <a:pt x="0" y="150240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249930" y="5652601"/>
            <a:ext cx="5959687" cy="62391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algn="ctr">
              <a:spcBef>
                <a:spcPts val="67"/>
              </a:spcBef>
            </a:pPr>
            <a:r>
              <a:rPr sz="1333" b="1" spc="-7" dirty="0">
                <a:latin typeface="Carlito"/>
                <a:cs typeface="Carlito"/>
              </a:rPr>
              <a:t>Surat</a:t>
            </a:r>
            <a:r>
              <a:rPr sz="1333" b="1" spc="-5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Selesai</a:t>
            </a:r>
            <a:r>
              <a:rPr sz="1333" b="1" spc="-4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Harmonisasi</a:t>
            </a:r>
            <a:r>
              <a:rPr sz="1333" b="1" spc="-5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serta</a:t>
            </a:r>
            <a:r>
              <a:rPr sz="1333" b="1" spc="-6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naskah</a:t>
            </a:r>
            <a:r>
              <a:rPr sz="1333" b="1" spc="-4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Raperda</a:t>
            </a:r>
            <a:r>
              <a:rPr sz="1333" b="1" spc="-5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atau</a:t>
            </a:r>
            <a:r>
              <a:rPr sz="1333" b="1" spc="-43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Raperkada</a:t>
            </a:r>
            <a:r>
              <a:rPr sz="1333" b="1" spc="-5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yang</a:t>
            </a:r>
            <a:r>
              <a:rPr sz="1333" b="1" spc="-4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telah</a:t>
            </a:r>
            <a:r>
              <a:rPr sz="1333" b="1" spc="-57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diperiksa </a:t>
            </a:r>
            <a:r>
              <a:rPr sz="1333" b="1" dirty="0">
                <a:latin typeface="Carlito"/>
                <a:cs typeface="Carlito"/>
              </a:rPr>
              <a:t>Kembali</a:t>
            </a:r>
            <a:r>
              <a:rPr sz="1333" b="1" spc="-5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dan</a:t>
            </a:r>
            <a:r>
              <a:rPr sz="1333" b="1" spc="-3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telah</a:t>
            </a:r>
            <a:r>
              <a:rPr sz="1333" b="1" spc="-43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dibubuhi</a:t>
            </a:r>
            <a:r>
              <a:rPr sz="1333" b="1" spc="-7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paraf</a:t>
            </a:r>
            <a:r>
              <a:rPr sz="1333" b="1" spc="-33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disampaikan</a:t>
            </a:r>
            <a:r>
              <a:rPr sz="1333" b="1" spc="-43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sebagai</a:t>
            </a:r>
            <a:r>
              <a:rPr sz="1333" b="1" spc="-20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pengganti</a:t>
            </a:r>
            <a:r>
              <a:rPr sz="1333" b="1" spc="-4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Berita</a:t>
            </a:r>
            <a:r>
              <a:rPr sz="1333" b="1" spc="-40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Acara Harmonisasi</a:t>
            </a:r>
            <a:endParaRPr sz="1333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4647" y="1738207"/>
            <a:ext cx="9966960" cy="0"/>
          </a:xfrm>
          <a:custGeom>
            <a:avLst/>
            <a:gdLst/>
            <a:ahLst/>
            <a:cxnLst/>
            <a:rect l="l" t="t" r="r" b="b"/>
            <a:pathLst>
              <a:path w="14950440">
                <a:moveTo>
                  <a:pt x="0" y="0"/>
                </a:moveTo>
                <a:lnTo>
                  <a:pt x="149504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" name="object 3"/>
          <p:cNvGrpSpPr/>
          <p:nvPr/>
        </p:nvGrpSpPr>
        <p:grpSpPr>
          <a:xfrm>
            <a:off x="0" y="648758"/>
            <a:ext cx="12192000" cy="412750"/>
            <a:chOff x="0" y="973137"/>
            <a:chExt cx="18288000" cy="619125"/>
          </a:xfrm>
        </p:grpSpPr>
        <p:sp>
          <p:nvSpPr>
            <p:cNvPr id="4" name="object 4"/>
            <p:cNvSpPr/>
            <p:nvPr/>
          </p:nvSpPr>
          <p:spPr>
            <a:xfrm>
              <a:off x="0" y="977900"/>
              <a:ext cx="18288000" cy="609600"/>
            </a:xfrm>
            <a:custGeom>
              <a:avLst/>
              <a:gdLst/>
              <a:ahLst/>
              <a:cxnLst/>
              <a:rect l="l" t="t" r="r" b="b"/>
              <a:pathLst>
                <a:path w="18288000" h="609600">
                  <a:moveTo>
                    <a:pt x="0" y="0"/>
                  </a:moveTo>
                  <a:lnTo>
                    <a:pt x="0" y="609600"/>
                  </a:lnTo>
                  <a:lnTo>
                    <a:pt x="18287999" y="609600"/>
                  </a:lnTo>
                  <a:lnTo>
                    <a:pt x="18287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E6C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77900"/>
              <a:ext cx="18288000" cy="609600"/>
            </a:xfrm>
            <a:custGeom>
              <a:avLst/>
              <a:gdLst/>
              <a:ahLst/>
              <a:cxnLst/>
              <a:rect l="l" t="t" r="r" b="b"/>
              <a:pathLst>
                <a:path w="18288000" h="609600">
                  <a:moveTo>
                    <a:pt x="0" y="609600"/>
                  </a:moveTo>
                  <a:lnTo>
                    <a:pt x="18287999" y="609600"/>
                  </a:lnTo>
                </a:path>
                <a:path w="18288000" h="609600">
                  <a:moveTo>
                    <a:pt x="18287999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637152"/>
            <a:ext cx="12192000" cy="377882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1405960">
              <a:lnSpc>
                <a:spcPct val="100000"/>
              </a:lnSpc>
              <a:spcBef>
                <a:spcPts val="67"/>
              </a:spcBef>
            </a:pPr>
            <a:r>
              <a:rPr sz="2400" spc="-60" dirty="0">
                <a:solidFill>
                  <a:srgbClr val="404040"/>
                </a:solidFill>
              </a:rPr>
              <a:t>PENGEMBALIAN</a:t>
            </a:r>
            <a:r>
              <a:rPr sz="2400" spc="-43" dirty="0">
                <a:solidFill>
                  <a:srgbClr val="404040"/>
                </a:solidFill>
              </a:rPr>
              <a:t> </a:t>
            </a:r>
            <a:r>
              <a:rPr sz="2400" spc="-60" dirty="0">
                <a:solidFill>
                  <a:srgbClr val="404040"/>
                </a:solidFill>
              </a:rPr>
              <a:t>PERMOHONAN</a:t>
            </a:r>
            <a:r>
              <a:rPr sz="2400" spc="-73" dirty="0">
                <a:solidFill>
                  <a:srgbClr val="404040"/>
                </a:solidFill>
              </a:rPr>
              <a:t> </a:t>
            </a:r>
            <a:r>
              <a:rPr sz="2400" spc="-67" dirty="0">
                <a:solidFill>
                  <a:srgbClr val="404040"/>
                </a:solidFill>
              </a:rPr>
              <a:t>HARMONISASI</a:t>
            </a:r>
            <a:r>
              <a:rPr sz="2400" spc="-40" dirty="0">
                <a:solidFill>
                  <a:srgbClr val="404040"/>
                </a:solidFill>
              </a:rPr>
              <a:t> </a:t>
            </a:r>
            <a:r>
              <a:rPr sz="2400" spc="-57" dirty="0">
                <a:solidFill>
                  <a:srgbClr val="404040"/>
                </a:solidFill>
              </a:rPr>
              <a:t>SETELAH</a:t>
            </a:r>
            <a:r>
              <a:rPr sz="2400" spc="-70" dirty="0">
                <a:solidFill>
                  <a:srgbClr val="404040"/>
                </a:solidFill>
              </a:rPr>
              <a:t> </a:t>
            </a:r>
            <a:r>
              <a:rPr sz="2400" spc="-127" dirty="0">
                <a:solidFill>
                  <a:srgbClr val="404040"/>
                </a:solidFill>
              </a:rPr>
              <a:t>RAPAT</a:t>
            </a:r>
            <a:r>
              <a:rPr sz="2400" spc="-63" dirty="0">
                <a:solidFill>
                  <a:srgbClr val="404040"/>
                </a:solidFill>
              </a:rPr>
              <a:t> </a:t>
            </a:r>
            <a:r>
              <a:rPr sz="2400" spc="-7" dirty="0">
                <a:solidFill>
                  <a:srgbClr val="404040"/>
                </a:solidFill>
              </a:rPr>
              <a:t>HARMONISASI</a:t>
            </a:r>
            <a:endParaRPr sz="24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1999"/>
            <a:ext cx="2987196" cy="2286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91005" y="3798313"/>
            <a:ext cx="3308927" cy="30624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981200" y="2057401"/>
            <a:ext cx="8229600" cy="2153581"/>
          </a:xfrm>
          <a:prstGeom prst="rect">
            <a:avLst/>
          </a:prstGeom>
          <a:solidFill>
            <a:srgbClr val="CCDDEA"/>
          </a:solidFill>
          <a:ln w="15875">
            <a:solidFill>
              <a:srgbClr val="5F3403"/>
            </a:solidFill>
          </a:ln>
        </p:spPr>
        <p:txBody>
          <a:bodyPr vert="horz" wrap="square" lIns="0" tIns="161713" rIns="0" bIns="0" rtlCol="0">
            <a:spAutoFit/>
          </a:bodyPr>
          <a:lstStyle/>
          <a:p>
            <a:pPr>
              <a:spcBef>
                <a:spcPts val="1273"/>
              </a:spcBef>
            </a:pPr>
            <a:endParaRPr sz="1600">
              <a:latin typeface="Times New Roman"/>
              <a:cs typeface="Times New Roman"/>
            </a:endParaRPr>
          </a:p>
          <a:p>
            <a:pPr marL="60963">
              <a:tabLst>
                <a:tab pos="697688" algn="l"/>
                <a:tab pos="1049919" algn="l"/>
                <a:tab pos="1532543" algn="l"/>
                <a:tab pos="2120583" algn="l"/>
                <a:tab pos="3260253" algn="l"/>
                <a:tab pos="4083254" algn="l"/>
                <a:tab pos="4745804" algn="l"/>
                <a:tab pos="5502762" algn="l"/>
                <a:tab pos="6302055" algn="l"/>
                <a:tab pos="6772825" algn="l"/>
                <a:tab pos="7768978" algn="l"/>
              </a:tabLst>
            </a:pPr>
            <a:r>
              <a:rPr sz="1600" b="1" spc="-7" dirty="0">
                <a:latin typeface="Carlito"/>
                <a:cs typeface="Carlito"/>
              </a:rPr>
              <a:t>Dalam</a:t>
            </a:r>
            <a:r>
              <a:rPr sz="1600" b="1" dirty="0">
                <a:latin typeface="Carlito"/>
                <a:cs typeface="Carlito"/>
              </a:rPr>
              <a:t>	</a:t>
            </a:r>
            <a:r>
              <a:rPr sz="1600" b="1" spc="-17" dirty="0">
                <a:latin typeface="Carlito"/>
                <a:cs typeface="Carlito"/>
              </a:rPr>
              <a:t>hal</a:t>
            </a:r>
            <a:r>
              <a:rPr sz="1600" b="1" dirty="0">
                <a:latin typeface="Carlito"/>
                <a:cs typeface="Carlito"/>
              </a:rPr>
              <a:t>	</a:t>
            </a:r>
            <a:r>
              <a:rPr sz="1600" b="1" spc="-13" dirty="0">
                <a:latin typeface="Carlito"/>
                <a:cs typeface="Carlito"/>
              </a:rPr>
              <a:t>hasil</a:t>
            </a:r>
            <a:r>
              <a:rPr sz="1600" b="1" dirty="0">
                <a:latin typeface="Carlito"/>
                <a:cs typeface="Carlito"/>
              </a:rPr>
              <a:t>	</a:t>
            </a:r>
            <a:r>
              <a:rPr sz="1600" b="1" spc="-13" dirty="0">
                <a:latin typeface="Carlito"/>
                <a:cs typeface="Carlito"/>
              </a:rPr>
              <a:t>Rapat</a:t>
            </a:r>
            <a:r>
              <a:rPr sz="1600" b="1" dirty="0">
                <a:latin typeface="Carlito"/>
                <a:cs typeface="Carlito"/>
              </a:rPr>
              <a:t>	</a:t>
            </a:r>
            <a:r>
              <a:rPr sz="1600" b="1" spc="-7" dirty="0">
                <a:latin typeface="Carlito"/>
                <a:cs typeface="Carlito"/>
              </a:rPr>
              <a:t>Harmonisasi</a:t>
            </a:r>
            <a:r>
              <a:rPr sz="1600" b="1" dirty="0">
                <a:latin typeface="Carlito"/>
                <a:cs typeface="Carlito"/>
              </a:rPr>
              <a:t>	</a:t>
            </a:r>
            <a:r>
              <a:rPr sz="1600" b="1" spc="-7" dirty="0">
                <a:latin typeface="Carlito"/>
                <a:cs typeface="Carlito"/>
              </a:rPr>
              <a:t>terdapat</a:t>
            </a:r>
            <a:r>
              <a:rPr sz="1600" b="1" dirty="0">
                <a:latin typeface="Carlito"/>
                <a:cs typeface="Carlito"/>
              </a:rPr>
              <a:t>	</a:t>
            </a:r>
            <a:r>
              <a:rPr sz="1600" b="1" spc="-7" dirty="0">
                <a:latin typeface="Carlito"/>
                <a:cs typeface="Carlito"/>
              </a:rPr>
              <a:t>Materi</a:t>
            </a:r>
            <a:r>
              <a:rPr sz="1600" b="1" dirty="0">
                <a:latin typeface="Carlito"/>
                <a:cs typeface="Carlito"/>
              </a:rPr>
              <a:t>	</a:t>
            </a:r>
            <a:r>
              <a:rPr sz="1600" b="1" spc="-7" dirty="0">
                <a:latin typeface="Carlito"/>
                <a:cs typeface="Carlito"/>
              </a:rPr>
              <a:t>Muatan</a:t>
            </a:r>
            <a:r>
              <a:rPr sz="1600" b="1" dirty="0">
                <a:latin typeface="Carlito"/>
                <a:cs typeface="Carlito"/>
              </a:rPr>
              <a:t>	</a:t>
            </a:r>
            <a:r>
              <a:rPr sz="1600" b="1" spc="-7" dirty="0">
                <a:latin typeface="Carlito"/>
                <a:cs typeface="Carlito"/>
              </a:rPr>
              <a:t>Raperda</a:t>
            </a:r>
            <a:r>
              <a:rPr sz="1600" b="1" dirty="0">
                <a:latin typeface="Carlito"/>
                <a:cs typeface="Carlito"/>
              </a:rPr>
              <a:t>	</a:t>
            </a:r>
            <a:r>
              <a:rPr sz="1600" b="1" spc="-13" dirty="0">
                <a:latin typeface="Carlito"/>
                <a:cs typeface="Carlito"/>
              </a:rPr>
              <a:t>atau</a:t>
            </a:r>
            <a:r>
              <a:rPr sz="1600" b="1" dirty="0">
                <a:latin typeface="Carlito"/>
                <a:cs typeface="Carlito"/>
              </a:rPr>
              <a:t>	</a:t>
            </a:r>
            <a:r>
              <a:rPr sz="1600" b="1" spc="-7" dirty="0">
                <a:latin typeface="Carlito"/>
                <a:cs typeface="Carlito"/>
              </a:rPr>
              <a:t>Raperkada</a:t>
            </a:r>
            <a:r>
              <a:rPr sz="1600" b="1" dirty="0">
                <a:latin typeface="Carlito"/>
                <a:cs typeface="Carlito"/>
              </a:rPr>
              <a:t>	</a:t>
            </a:r>
            <a:r>
              <a:rPr sz="1600" b="1" spc="-13" dirty="0">
                <a:latin typeface="Carlito"/>
                <a:cs typeface="Carlito"/>
              </a:rPr>
              <a:t>yang</a:t>
            </a:r>
            <a:endParaRPr sz="1600">
              <a:latin typeface="Carlito"/>
              <a:cs typeface="Carlito"/>
            </a:endParaRPr>
          </a:p>
          <a:p>
            <a:pPr marL="60963">
              <a:spcBef>
                <a:spcPts val="960"/>
              </a:spcBef>
            </a:pPr>
            <a:r>
              <a:rPr sz="1600" b="1" dirty="0">
                <a:latin typeface="Carlito"/>
                <a:cs typeface="Carlito"/>
              </a:rPr>
              <a:t>masih</a:t>
            </a:r>
            <a:r>
              <a:rPr sz="1600" b="1" spc="-20" dirty="0">
                <a:latin typeface="Carlito"/>
                <a:cs typeface="Carlito"/>
              </a:rPr>
              <a:t> </a:t>
            </a:r>
            <a:r>
              <a:rPr sz="1600" b="1" spc="-7" dirty="0">
                <a:latin typeface="Carlito"/>
                <a:cs typeface="Carlito"/>
              </a:rPr>
              <a:t>memerlukan:</a:t>
            </a:r>
            <a:endParaRPr sz="1600">
              <a:latin typeface="Carlito"/>
              <a:cs typeface="Carlito"/>
            </a:endParaRPr>
          </a:p>
          <a:p>
            <a:pPr marL="365778" indent="-304815">
              <a:spcBef>
                <a:spcPts val="960"/>
              </a:spcBef>
              <a:buAutoNum type="alphaLcPeriod"/>
              <a:tabLst>
                <a:tab pos="365778" algn="l"/>
              </a:tabLst>
            </a:pPr>
            <a:r>
              <a:rPr sz="1600" b="1" dirty="0">
                <a:latin typeface="Carlito"/>
                <a:cs typeface="Carlito"/>
              </a:rPr>
              <a:t>Perubahan</a:t>
            </a:r>
            <a:r>
              <a:rPr sz="1600" b="1" spc="-53" dirty="0">
                <a:latin typeface="Carlito"/>
                <a:cs typeface="Carlito"/>
              </a:rPr>
              <a:t> </a:t>
            </a:r>
            <a:r>
              <a:rPr sz="1600" b="1" spc="-7" dirty="0">
                <a:latin typeface="Carlito"/>
                <a:cs typeface="Carlito"/>
              </a:rPr>
              <a:t>substansi</a:t>
            </a:r>
            <a:r>
              <a:rPr sz="1600" b="1" spc="-5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secara</a:t>
            </a:r>
            <a:r>
              <a:rPr sz="1600" b="1" spc="-4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internal</a:t>
            </a:r>
            <a:r>
              <a:rPr sz="1600" b="1" spc="-63" dirty="0">
                <a:latin typeface="Carlito"/>
                <a:cs typeface="Carlito"/>
              </a:rPr>
              <a:t> </a:t>
            </a:r>
            <a:r>
              <a:rPr sz="1600" b="1" spc="-13" dirty="0">
                <a:latin typeface="Carlito"/>
                <a:cs typeface="Carlito"/>
              </a:rPr>
              <a:t>Pemrakarsa;</a:t>
            </a:r>
            <a:r>
              <a:rPr sz="1600" b="1" spc="-76" dirty="0">
                <a:latin typeface="Carlito"/>
                <a:cs typeface="Carlito"/>
              </a:rPr>
              <a:t> </a:t>
            </a:r>
            <a:r>
              <a:rPr sz="1600" b="1" spc="-7" dirty="0">
                <a:latin typeface="Carlito"/>
                <a:cs typeface="Carlito"/>
              </a:rPr>
              <a:t>dan/atau</a:t>
            </a:r>
            <a:endParaRPr sz="1600">
              <a:latin typeface="Carlito"/>
              <a:cs typeface="Carlito"/>
            </a:endParaRPr>
          </a:p>
          <a:p>
            <a:pPr marL="365778" indent="-304815">
              <a:spcBef>
                <a:spcPts val="963"/>
              </a:spcBef>
              <a:buAutoNum type="alphaLcPeriod"/>
              <a:tabLst>
                <a:tab pos="365778" algn="l"/>
              </a:tabLst>
            </a:pPr>
            <a:r>
              <a:rPr sz="1600" b="1" spc="-7" dirty="0">
                <a:latin typeface="Carlito"/>
                <a:cs typeface="Carlito"/>
              </a:rPr>
              <a:t>Pengkajian</a:t>
            </a:r>
            <a:r>
              <a:rPr sz="1600" b="1" spc="-5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dan</a:t>
            </a:r>
            <a:r>
              <a:rPr sz="1600" b="1" spc="-5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pembahasan</a:t>
            </a:r>
            <a:r>
              <a:rPr sz="1600" b="1" spc="-3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Kembali</a:t>
            </a:r>
            <a:r>
              <a:rPr sz="1600" b="1" spc="-5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secara</a:t>
            </a:r>
            <a:r>
              <a:rPr sz="1600" b="1" spc="-3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internal</a:t>
            </a:r>
            <a:r>
              <a:rPr sz="1600" b="1" spc="-5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oleh</a:t>
            </a:r>
            <a:r>
              <a:rPr sz="1600" b="1" spc="-47" dirty="0">
                <a:latin typeface="Carlito"/>
                <a:cs typeface="Carlito"/>
              </a:rPr>
              <a:t> </a:t>
            </a:r>
            <a:r>
              <a:rPr sz="1600" b="1" spc="-7" dirty="0">
                <a:latin typeface="Carlito"/>
                <a:cs typeface="Carlito"/>
              </a:rPr>
              <a:t>Pemrakarsa</a:t>
            </a:r>
            <a:endParaRPr sz="1600">
              <a:latin typeface="Carlito"/>
              <a:cs typeface="Carlito"/>
            </a:endParaRPr>
          </a:p>
          <a:p>
            <a:pPr marL="60963">
              <a:spcBef>
                <a:spcPts val="960"/>
              </a:spcBef>
            </a:pPr>
            <a:r>
              <a:rPr sz="1600" b="1" dirty="0">
                <a:latin typeface="Carlito"/>
                <a:cs typeface="Carlito"/>
              </a:rPr>
              <a:t>Maka</a:t>
            </a:r>
            <a:r>
              <a:rPr sz="1600" b="1" spc="-6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dapat</a:t>
            </a:r>
            <a:r>
              <a:rPr sz="1600" b="1" spc="-43" dirty="0">
                <a:latin typeface="Carlito"/>
                <a:cs typeface="Carlito"/>
              </a:rPr>
              <a:t> </a:t>
            </a:r>
            <a:r>
              <a:rPr sz="1600" b="1" spc="-7" dirty="0">
                <a:latin typeface="Carlito"/>
                <a:cs typeface="Carlito"/>
              </a:rPr>
              <a:t>dilakukan</a:t>
            </a:r>
            <a:r>
              <a:rPr sz="1600" b="1" spc="-6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pengembalian</a:t>
            </a:r>
            <a:r>
              <a:rPr sz="1600" b="1" spc="-2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permohonan</a:t>
            </a:r>
            <a:r>
              <a:rPr sz="1600" b="1" spc="-6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Harmonisasi</a:t>
            </a:r>
            <a:r>
              <a:rPr sz="1600" b="1" spc="-6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setelah</a:t>
            </a:r>
            <a:r>
              <a:rPr sz="1600" b="1" spc="-4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Rapat</a:t>
            </a:r>
            <a:r>
              <a:rPr sz="1600" b="1" spc="-57" dirty="0">
                <a:latin typeface="Carlito"/>
                <a:cs typeface="Carlito"/>
              </a:rPr>
              <a:t> </a:t>
            </a:r>
            <a:r>
              <a:rPr sz="1600" b="1" spc="-7" dirty="0">
                <a:latin typeface="Carlito"/>
                <a:cs typeface="Carlito"/>
              </a:rPr>
              <a:t>Harmonisasi.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4647" y="1738207"/>
            <a:ext cx="9966960" cy="0"/>
          </a:xfrm>
          <a:custGeom>
            <a:avLst/>
            <a:gdLst/>
            <a:ahLst/>
            <a:cxnLst/>
            <a:rect l="l" t="t" r="r" b="b"/>
            <a:pathLst>
              <a:path w="14950440">
                <a:moveTo>
                  <a:pt x="0" y="0"/>
                </a:moveTo>
                <a:lnTo>
                  <a:pt x="149504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" name="object 3"/>
          <p:cNvGrpSpPr/>
          <p:nvPr/>
        </p:nvGrpSpPr>
        <p:grpSpPr>
          <a:xfrm>
            <a:off x="0" y="648758"/>
            <a:ext cx="12192000" cy="412750"/>
            <a:chOff x="0" y="973137"/>
            <a:chExt cx="18288000" cy="619125"/>
          </a:xfrm>
        </p:grpSpPr>
        <p:sp>
          <p:nvSpPr>
            <p:cNvPr id="4" name="object 4"/>
            <p:cNvSpPr/>
            <p:nvPr/>
          </p:nvSpPr>
          <p:spPr>
            <a:xfrm>
              <a:off x="0" y="977900"/>
              <a:ext cx="18288000" cy="609600"/>
            </a:xfrm>
            <a:custGeom>
              <a:avLst/>
              <a:gdLst/>
              <a:ahLst/>
              <a:cxnLst/>
              <a:rect l="l" t="t" r="r" b="b"/>
              <a:pathLst>
                <a:path w="18288000" h="609600">
                  <a:moveTo>
                    <a:pt x="0" y="0"/>
                  </a:moveTo>
                  <a:lnTo>
                    <a:pt x="0" y="609600"/>
                  </a:lnTo>
                  <a:lnTo>
                    <a:pt x="18287999" y="609600"/>
                  </a:lnTo>
                  <a:lnTo>
                    <a:pt x="18287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E6C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77900"/>
              <a:ext cx="18288000" cy="609600"/>
            </a:xfrm>
            <a:custGeom>
              <a:avLst/>
              <a:gdLst/>
              <a:ahLst/>
              <a:cxnLst/>
              <a:rect l="l" t="t" r="r" b="b"/>
              <a:pathLst>
                <a:path w="18288000" h="609600">
                  <a:moveTo>
                    <a:pt x="0" y="609600"/>
                  </a:moveTo>
                  <a:lnTo>
                    <a:pt x="18287999" y="609600"/>
                  </a:lnTo>
                </a:path>
                <a:path w="18288000" h="609600">
                  <a:moveTo>
                    <a:pt x="18287999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89767" y="452486"/>
            <a:ext cx="6822440" cy="747213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sz="2400" spc="-60" dirty="0">
                <a:solidFill>
                  <a:srgbClr val="404040"/>
                </a:solidFill>
              </a:rPr>
              <a:t>SISTEM </a:t>
            </a:r>
            <a:r>
              <a:rPr sz="2400" spc="-63" dirty="0">
                <a:solidFill>
                  <a:srgbClr val="404040"/>
                </a:solidFill>
              </a:rPr>
              <a:t>INFORMASI</a:t>
            </a:r>
            <a:r>
              <a:rPr sz="2400" spc="-53" dirty="0">
                <a:solidFill>
                  <a:srgbClr val="404040"/>
                </a:solidFill>
              </a:rPr>
              <a:t> </a:t>
            </a:r>
            <a:r>
              <a:rPr sz="2400" spc="-60" dirty="0">
                <a:solidFill>
                  <a:srgbClr val="404040"/>
                </a:solidFill>
              </a:rPr>
              <a:t>PENYELENGGARAAN</a:t>
            </a:r>
            <a:r>
              <a:rPr sz="2400" spc="-37" dirty="0">
                <a:solidFill>
                  <a:srgbClr val="404040"/>
                </a:solidFill>
              </a:rPr>
              <a:t> </a:t>
            </a:r>
            <a:r>
              <a:rPr sz="2400" spc="-27" dirty="0">
                <a:solidFill>
                  <a:srgbClr val="404040"/>
                </a:solidFill>
              </a:rPr>
              <a:t>HARMONISASI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1" y="1701801"/>
            <a:ext cx="12200043" cy="5159163"/>
            <a:chOff x="0" y="2552700"/>
            <a:chExt cx="18300065" cy="773874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857998"/>
              <a:ext cx="4480794" cy="3429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36508" y="5697469"/>
              <a:ext cx="4963390" cy="45937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8700" y="2552700"/>
              <a:ext cx="8610600" cy="64008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262029" y="2447036"/>
            <a:ext cx="1118023" cy="2547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b="1" spc="-7" dirty="0">
                <a:latin typeface="Carlito"/>
                <a:cs typeface="Carlito"/>
              </a:rPr>
              <a:t>dilaksanakan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12286" y="2325454"/>
            <a:ext cx="3418417" cy="751915"/>
          </a:xfrm>
          <a:prstGeom prst="rect">
            <a:avLst/>
          </a:prstGeom>
        </p:spPr>
        <p:txBody>
          <a:bodyPr vert="horz" wrap="square" lIns="0" tIns="129963" rIns="0" bIns="0" rtlCol="0">
            <a:spAutoFit/>
          </a:bodyPr>
          <a:lstStyle/>
          <a:p>
            <a:pPr marL="236655" indent="-228188">
              <a:spcBef>
                <a:spcPts val="1023"/>
              </a:spcBef>
              <a:buFont typeface="Wingdings"/>
              <a:buChar char=""/>
              <a:tabLst>
                <a:tab pos="236655" algn="l"/>
                <a:tab pos="2043956" algn="l"/>
              </a:tabLst>
            </a:pPr>
            <a:r>
              <a:rPr sz="1600" b="1" spc="-7" dirty="0">
                <a:latin typeface="Carlito"/>
                <a:cs typeface="Carlito"/>
              </a:rPr>
              <a:t>Penyelenggaraan</a:t>
            </a:r>
            <a:r>
              <a:rPr sz="1600" b="1" dirty="0">
                <a:latin typeface="Carlito"/>
                <a:cs typeface="Carlito"/>
              </a:rPr>
              <a:t>	</a:t>
            </a:r>
            <a:r>
              <a:rPr sz="1600" b="1" spc="-7" dirty="0">
                <a:latin typeface="Carlito"/>
                <a:cs typeface="Carlito"/>
              </a:rPr>
              <a:t>Harmonisasi</a:t>
            </a:r>
            <a:endParaRPr sz="1600">
              <a:latin typeface="Carlito"/>
              <a:cs typeface="Carlito"/>
            </a:endParaRPr>
          </a:p>
          <a:p>
            <a:pPr marL="237079">
              <a:spcBef>
                <a:spcPts val="960"/>
              </a:spcBef>
            </a:pPr>
            <a:r>
              <a:rPr sz="1600" b="1" dirty="0">
                <a:latin typeface="Carlito"/>
                <a:cs typeface="Carlito"/>
              </a:rPr>
              <a:t>melalui</a:t>
            </a:r>
            <a:r>
              <a:rPr sz="1600" b="1" spc="-4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Sistem</a:t>
            </a:r>
            <a:r>
              <a:rPr sz="1600" b="1" spc="-6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Informasi</a:t>
            </a:r>
            <a:r>
              <a:rPr sz="1600" b="1" spc="-67" dirty="0">
                <a:latin typeface="Carlito"/>
                <a:cs typeface="Carlito"/>
              </a:rPr>
              <a:t> </a:t>
            </a:r>
            <a:r>
              <a:rPr sz="1600" b="1" spc="-7" dirty="0">
                <a:latin typeface="Carlito"/>
                <a:cs typeface="Carlito"/>
              </a:rPr>
              <a:t>Harmonisasi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12286" y="3057228"/>
            <a:ext cx="4569037" cy="2185897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237079" marR="4234" indent="-228611" algn="just">
              <a:lnSpc>
                <a:spcPct val="150000"/>
              </a:lnSpc>
              <a:spcBef>
                <a:spcPts val="63"/>
              </a:spcBef>
              <a:buFont typeface="Wingdings"/>
              <a:buChar char=""/>
              <a:tabLst>
                <a:tab pos="237079" algn="l"/>
              </a:tabLst>
            </a:pPr>
            <a:r>
              <a:rPr sz="1600" b="1" dirty="0">
                <a:latin typeface="Carlito"/>
                <a:cs typeface="Carlito"/>
              </a:rPr>
              <a:t>TKH</a:t>
            </a:r>
            <a:r>
              <a:rPr sz="1600" b="1" spc="150" dirty="0">
                <a:latin typeface="Carlito"/>
                <a:cs typeface="Carlito"/>
              </a:rPr>
              <a:t>  </a:t>
            </a:r>
            <a:r>
              <a:rPr sz="1600" b="1" dirty="0">
                <a:latin typeface="Carlito"/>
                <a:cs typeface="Carlito"/>
              </a:rPr>
              <a:t>wajib</a:t>
            </a:r>
            <a:r>
              <a:rPr sz="1600" b="1" spc="147" dirty="0">
                <a:latin typeface="Carlito"/>
                <a:cs typeface="Carlito"/>
              </a:rPr>
              <a:t>  </a:t>
            </a:r>
            <a:r>
              <a:rPr sz="1600" b="1" dirty="0">
                <a:latin typeface="Carlito"/>
                <a:cs typeface="Carlito"/>
              </a:rPr>
              <a:t>menginput</a:t>
            </a:r>
            <a:r>
              <a:rPr sz="1600" b="1" spc="150" dirty="0">
                <a:latin typeface="Carlito"/>
                <a:cs typeface="Carlito"/>
              </a:rPr>
              <a:t>  </a:t>
            </a:r>
            <a:r>
              <a:rPr sz="1600" b="1" dirty="0">
                <a:latin typeface="Carlito"/>
                <a:cs typeface="Carlito"/>
              </a:rPr>
              <a:t>atau</a:t>
            </a:r>
            <a:r>
              <a:rPr sz="1600" b="1" spc="147" dirty="0">
                <a:latin typeface="Carlito"/>
                <a:cs typeface="Carlito"/>
              </a:rPr>
              <a:t>  </a:t>
            </a:r>
            <a:r>
              <a:rPr sz="1600" b="1" dirty="0">
                <a:latin typeface="Carlito"/>
                <a:cs typeface="Carlito"/>
              </a:rPr>
              <a:t>memastikan</a:t>
            </a:r>
            <a:r>
              <a:rPr sz="1600" b="1" spc="147" dirty="0">
                <a:latin typeface="Carlito"/>
                <a:cs typeface="Carlito"/>
              </a:rPr>
              <a:t>  </a:t>
            </a:r>
            <a:r>
              <a:rPr sz="1600" b="1" spc="-7" dirty="0">
                <a:latin typeface="Carlito"/>
                <a:cs typeface="Carlito"/>
              </a:rPr>
              <a:t>setiap </a:t>
            </a:r>
            <a:r>
              <a:rPr sz="1600" b="1" dirty="0">
                <a:latin typeface="Carlito"/>
                <a:cs typeface="Carlito"/>
              </a:rPr>
              <a:t>dokumen</a:t>
            </a:r>
            <a:r>
              <a:rPr sz="1600" b="1" spc="5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telah</a:t>
            </a:r>
            <a:r>
              <a:rPr sz="1600" b="1" spc="7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diunggah</a:t>
            </a:r>
            <a:r>
              <a:rPr sz="1600" b="1" spc="6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atau</a:t>
            </a:r>
            <a:r>
              <a:rPr sz="1600" b="1" spc="67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terunggah</a:t>
            </a:r>
            <a:r>
              <a:rPr sz="1600" b="1" spc="6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ke</a:t>
            </a:r>
            <a:r>
              <a:rPr sz="1600" b="1" spc="60" dirty="0">
                <a:latin typeface="Carlito"/>
                <a:cs typeface="Carlito"/>
              </a:rPr>
              <a:t> </a:t>
            </a:r>
            <a:r>
              <a:rPr sz="1600" b="1" spc="-7" dirty="0">
                <a:latin typeface="Carlito"/>
                <a:cs typeface="Carlito"/>
              </a:rPr>
              <a:t>dalam system</a:t>
            </a:r>
            <a:r>
              <a:rPr sz="1600" b="1" spc="-7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informasi</a:t>
            </a:r>
            <a:r>
              <a:rPr sz="1600" b="1" spc="-73" dirty="0">
                <a:latin typeface="Carlito"/>
                <a:cs typeface="Carlito"/>
              </a:rPr>
              <a:t> </a:t>
            </a:r>
            <a:r>
              <a:rPr sz="1600" b="1" spc="-7" dirty="0">
                <a:latin typeface="Carlito"/>
                <a:cs typeface="Carlito"/>
              </a:rPr>
              <a:t>Harmonisasi</a:t>
            </a:r>
            <a:endParaRPr sz="1600">
              <a:latin typeface="Carlito"/>
              <a:cs typeface="Carlito"/>
            </a:endParaRPr>
          </a:p>
          <a:p>
            <a:pPr marL="237079" marR="3387" indent="-228611" algn="just">
              <a:lnSpc>
                <a:spcPct val="150000"/>
              </a:lnSpc>
              <a:buFont typeface="Wingdings"/>
              <a:buChar char=""/>
              <a:tabLst>
                <a:tab pos="237079" algn="l"/>
              </a:tabLst>
            </a:pPr>
            <a:r>
              <a:rPr sz="1600" b="1" dirty="0">
                <a:latin typeface="Carlito"/>
                <a:cs typeface="Carlito"/>
              </a:rPr>
              <a:t>Pengunggahan</a:t>
            </a:r>
            <a:r>
              <a:rPr sz="1600" b="1" spc="26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dokumen</a:t>
            </a:r>
            <a:r>
              <a:rPr sz="1600" b="1" spc="263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dilakukan</a:t>
            </a:r>
            <a:r>
              <a:rPr sz="1600" b="1" spc="26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paling</a:t>
            </a:r>
            <a:r>
              <a:rPr sz="1600" b="1" spc="27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lama</a:t>
            </a:r>
            <a:r>
              <a:rPr sz="1600" b="1" spc="270" dirty="0">
                <a:latin typeface="Carlito"/>
                <a:cs typeface="Carlito"/>
              </a:rPr>
              <a:t> </a:t>
            </a:r>
            <a:r>
              <a:rPr sz="1600" b="1" spc="-40" dirty="0">
                <a:latin typeface="Carlito"/>
                <a:cs typeface="Carlito"/>
              </a:rPr>
              <a:t>1 </a:t>
            </a:r>
            <a:r>
              <a:rPr sz="1600" b="1" dirty="0">
                <a:latin typeface="Carlito"/>
                <a:cs typeface="Carlito"/>
              </a:rPr>
              <a:t>hari</a:t>
            </a:r>
            <a:r>
              <a:rPr sz="1600" b="1" spc="297" dirty="0">
                <a:latin typeface="Carlito"/>
                <a:cs typeface="Carlito"/>
              </a:rPr>
              <a:t>    </a:t>
            </a:r>
            <a:r>
              <a:rPr sz="1600" b="1" dirty="0">
                <a:latin typeface="Carlito"/>
                <a:cs typeface="Carlito"/>
              </a:rPr>
              <a:t>kerja</a:t>
            </a:r>
            <a:r>
              <a:rPr sz="1600" b="1" spc="300" dirty="0">
                <a:latin typeface="Carlito"/>
                <a:cs typeface="Carlito"/>
              </a:rPr>
              <a:t>    </a:t>
            </a:r>
            <a:r>
              <a:rPr sz="1600" b="1" dirty="0">
                <a:latin typeface="Carlito"/>
                <a:cs typeface="Carlito"/>
              </a:rPr>
              <a:t>sebelum</a:t>
            </a:r>
            <a:r>
              <a:rPr sz="1600" b="1" spc="300" dirty="0">
                <a:latin typeface="Carlito"/>
                <a:cs typeface="Carlito"/>
              </a:rPr>
              <a:t>    </a:t>
            </a:r>
            <a:r>
              <a:rPr sz="1600" b="1" dirty="0">
                <a:latin typeface="Carlito"/>
                <a:cs typeface="Carlito"/>
              </a:rPr>
              <a:t>dan/atau</a:t>
            </a:r>
            <a:r>
              <a:rPr sz="1600" b="1" spc="300" dirty="0">
                <a:latin typeface="Carlito"/>
                <a:cs typeface="Carlito"/>
              </a:rPr>
              <a:t>    </a:t>
            </a:r>
            <a:r>
              <a:rPr sz="1600" b="1" spc="-7" dirty="0">
                <a:latin typeface="Carlito"/>
                <a:cs typeface="Carlito"/>
              </a:rPr>
              <a:t>sesudah penyelenggaraan</a:t>
            </a:r>
            <a:r>
              <a:rPr sz="1600" b="1" spc="-40" dirty="0">
                <a:latin typeface="Carlito"/>
                <a:cs typeface="Carlito"/>
              </a:rPr>
              <a:t> </a:t>
            </a:r>
            <a:r>
              <a:rPr sz="1600" b="1" spc="-7" dirty="0">
                <a:latin typeface="Carlito"/>
                <a:cs typeface="Carlito"/>
              </a:rPr>
              <a:t>rapat</a:t>
            </a:r>
            <a:r>
              <a:rPr sz="1600" b="1" spc="-76" dirty="0">
                <a:latin typeface="Carlito"/>
                <a:cs typeface="Carlito"/>
              </a:rPr>
              <a:t> </a:t>
            </a:r>
            <a:r>
              <a:rPr sz="1600" b="1" spc="-7" dirty="0">
                <a:latin typeface="Carlito"/>
                <a:cs typeface="Carlito"/>
              </a:rPr>
              <a:t>Harmonisasi</a:t>
            </a:r>
            <a:endParaRPr sz="1600">
              <a:latin typeface="Carlito"/>
              <a:cs typeface="Carlito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8000" y="2142067"/>
            <a:ext cx="2853267" cy="241130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96493" y="618067"/>
            <a:ext cx="2660227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5123"/>
            <a:ext cx="12192847" cy="6863503"/>
            <a:chOff x="0" y="-7685"/>
            <a:chExt cx="18289270" cy="10295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90499"/>
              <a:ext cx="18135600" cy="10096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73475" y="-7685"/>
              <a:ext cx="6015314" cy="1029458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494015"/>
              <a:ext cx="7609205" cy="2793365"/>
            </a:xfrm>
            <a:custGeom>
              <a:avLst/>
              <a:gdLst/>
              <a:ahLst/>
              <a:cxnLst/>
              <a:rect l="l" t="t" r="r" b="b"/>
              <a:pathLst>
                <a:path w="7609205" h="2793365">
                  <a:moveTo>
                    <a:pt x="7608951" y="1766087"/>
                  </a:moveTo>
                  <a:lnTo>
                    <a:pt x="1091133" y="1766087"/>
                  </a:lnTo>
                  <a:lnTo>
                    <a:pt x="1091133" y="0"/>
                  </a:lnTo>
                  <a:lnTo>
                    <a:pt x="0" y="0"/>
                  </a:lnTo>
                  <a:lnTo>
                    <a:pt x="0" y="1766087"/>
                  </a:lnTo>
                  <a:lnTo>
                    <a:pt x="0" y="2792831"/>
                  </a:lnTo>
                  <a:lnTo>
                    <a:pt x="7608951" y="2792831"/>
                  </a:lnTo>
                  <a:lnTo>
                    <a:pt x="7608951" y="1766087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68960" y="708299"/>
            <a:ext cx="7519670" cy="4361236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1165072" marR="1156604" algn="ctr">
              <a:lnSpc>
                <a:spcPct val="108000"/>
              </a:lnSpc>
              <a:spcBef>
                <a:spcPts val="63"/>
              </a:spcBef>
              <a:tabLst>
                <a:tab pos="2435135" algn="l"/>
                <a:tab pos="3490558" algn="l"/>
                <a:tab pos="5297435" algn="l"/>
              </a:tabLst>
            </a:pPr>
            <a:r>
              <a:rPr sz="2933" b="1" spc="163" dirty="0">
                <a:solidFill>
                  <a:srgbClr val="8E4220"/>
                </a:solidFill>
                <a:latin typeface="Arial"/>
                <a:cs typeface="Arial"/>
              </a:rPr>
              <a:t>Salah</a:t>
            </a:r>
            <a:r>
              <a:rPr sz="2933" b="1" dirty="0">
                <a:solidFill>
                  <a:srgbClr val="8E4220"/>
                </a:solidFill>
                <a:latin typeface="Arial"/>
                <a:cs typeface="Arial"/>
              </a:rPr>
              <a:t>	</a:t>
            </a:r>
            <a:r>
              <a:rPr sz="2933" b="1" spc="230" dirty="0">
                <a:solidFill>
                  <a:srgbClr val="8E4220"/>
                </a:solidFill>
                <a:latin typeface="Arial"/>
                <a:cs typeface="Arial"/>
              </a:rPr>
              <a:t>satu</a:t>
            </a:r>
            <a:r>
              <a:rPr sz="2933" b="1" dirty="0">
                <a:solidFill>
                  <a:srgbClr val="8E4220"/>
                </a:solidFill>
                <a:latin typeface="Arial"/>
                <a:cs typeface="Arial"/>
              </a:rPr>
              <a:t>	</a:t>
            </a:r>
            <a:r>
              <a:rPr sz="2933" b="1" spc="287" dirty="0">
                <a:solidFill>
                  <a:srgbClr val="8E4220"/>
                </a:solidFill>
                <a:latin typeface="Arial"/>
                <a:cs typeface="Arial"/>
              </a:rPr>
              <a:t>dampak</a:t>
            </a:r>
            <a:r>
              <a:rPr sz="2933" b="1" dirty="0">
                <a:solidFill>
                  <a:srgbClr val="8E4220"/>
                </a:solidFill>
                <a:latin typeface="Arial"/>
                <a:cs typeface="Arial"/>
              </a:rPr>
              <a:t>	</a:t>
            </a:r>
            <a:r>
              <a:rPr sz="2933" b="1" spc="283" dirty="0">
                <a:solidFill>
                  <a:srgbClr val="8E4220"/>
                </a:solidFill>
                <a:latin typeface="Arial"/>
                <a:cs typeface="Arial"/>
              </a:rPr>
              <a:t>tidak </a:t>
            </a:r>
            <a:r>
              <a:rPr sz="2933" b="1" spc="257" dirty="0">
                <a:solidFill>
                  <a:srgbClr val="8E4220"/>
                </a:solidFill>
                <a:latin typeface="Arial"/>
                <a:cs typeface="Arial"/>
              </a:rPr>
              <a:t>dilaksanakannya</a:t>
            </a:r>
            <a:endParaRPr sz="2933">
              <a:latin typeface="Arial"/>
              <a:cs typeface="Arial"/>
            </a:endParaRPr>
          </a:p>
          <a:p>
            <a:pPr marL="172728" marR="172305" indent="5927" algn="ctr">
              <a:lnSpc>
                <a:spcPct val="108000"/>
              </a:lnSpc>
              <a:tabLst>
                <a:tab pos="1732367" algn="l"/>
                <a:tab pos="1788673" algn="l"/>
                <a:tab pos="2704388" algn="l"/>
                <a:tab pos="2866957" algn="l"/>
                <a:tab pos="3351698" algn="l"/>
                <a:tab pos="4427865" algn="l"/>
                <a:tab pos="4892708" algn="l"/>
                <a:tab pos="5128093" algn="l"/>
                <a:tab pos="5287274" algn="l"/>
                <a:tab pos="5840599" algn="l"/>
              </a:tabLst>
            </a:pPr>
            <a:r>
              <a:rPr sz="2933" b="1" spc="240" dirty="0">
                <a:solidFill>
                  <a:srgbClr val="8E4220"/>
                </a:solidFill>
                <a:latin typeface="Arial"/>
                <a:cs typeface="Arial"/>
              </a:rPr>
              <a:t>pengharmonisasian</a:t>
            </a:r>
            <a:r>
              <a:rPr sz="2933" b="1" dirty="0">
                <a:solidFill>
                  <a:srgbClr val="8E4220"/>
                </a:solidFill>
                <a:latin typeface="Arial"/>
                <a:cs typeface="Arial"/>
              </a:rPr>
              <a:t>	</a:t>
            </a:r>
            <a:r>
              <a:rPr sz="2933" b="1" spc="260" dirty="0">
                <a:solidFill>
                  <a:srgbClr val="8E4220"/>
                </a:solidFill>
                <a:latin typeface="Arial"/>
                <a:cs typeface="Arial"/>
              </a:rPr>
              <a:t>dalam</a:t>
            </a:r>
            <a:r>
              <a:rPr sz="2933" b="1" dirty="0">
                <a:solidFill>
                  <a:srgbClr val="8E4220"/>
                </a:solidFill>
                <a:latin typeface="Arial"/>
                <a:cs typeface="Arial"/>
              </a:rPr>
              <a:t>	</a:t>
            </a:r>
            <a:r>
              <a:rPr sz="2933" b="1" spc="213" dirty="0">
                <a:solidFill>
                  <a:srgbClr val="8E4220"/>
                </a:solidFill>
                <a:latin typeface="Arial"/>
                <a:cs typeface="Arial"/>
              </a:rPr>
              <a:t>proses </a:t>
            </a:r>
            <a:r>
              <a:rPr sz="2933" b="1" spc="250" dirty="0">
                <a:solidFill>
                  <a:srgbClr val="8E4220"/>
                </a:solidFill>
                <a:latin typeface="Arial"/>
                <a:cs typeface="Arial"/>
              </a:rPr>
              <a:t>penyusunan</a:t>
            </a:r>
            <a:r>
              <a:rPr sz="2933" b="1" dirty="0">
                <a:solidFill>
                  <a:srgbClr val="8E4220"/>
                </a:solidFill>
                <a:latin typeface="Arial"/>
                <a:cs typeface="Arial"/>
              </a:rPr>
              <a:t>		</a:t>
            </a:r>
            <a:r>
              <a:rPr sz="2933" b="1" spc="203" dirty="0">
                <a:solidFill>
                  <a:srgbClr val="8E4220"/>
                </a:solidFill>
                <a:latin typeface="Arial"/>
                <a:cs typeface="Arial"/>
              </a:rPr>
              <a:t>Rancangan</a:t>
            </a:r>
            <a:r>
              <a:rPr sz="2933" b="1" dirty="0">
                <a:solidFill>
                  <a:srgbClr val="8E4220"/>
                </a:solidFill>
                <a:latin typeface="Arial"/>
                <a:cs typeface="Arial"/>
              </a:rPr>
              <a:t>	</a:t>
            </a:r>
            <a:r>
              <a:rPr sz="2933" b="1" spc="257" dirty="0">
                <a:solidFill>
                  <a:srgbClr val="8E4220"/>
                </a:solidFill>
                <a:latin typeface="Arial"/>
                <a:cs typeface="Arial"/>
              </a:rPr>
              <a:t>Peraturan </a:t>
            </a:r>
            <a:r>
              <a:rPr sz="2933" b="1" spc="237" dirty="0">
                <a:solidFill>
                  <a:srgbClr val="8E4220"/>
                </a:solidFill>
                <a:latin typeface="Arial"/>
                <a:cs typeface="Arial"/>
              </a:rPr>
              <a:t>Daerah</a:t>
            </a:r>
            <a:r>
              <a:rPr sz="2933" b="1" dirty="0">
                <a:solidFill>
                  <a:srgbClr val="8E4220"/>
                </a:solidFill>
                <a:latin typeface="Arial"/>
                <a:cs typeface="Arial"/>
              </a:rPr>
              <a:t>		</a:t>
            </a:r>
            <a:r>
              <a:rPr sz="2933" b="1" spc="200" dirty="0">
                <a:solidFill>
                  <a:srgbClr val="8E4220"/>
                </a:solidFill>
                <a:latin typeface="Arial"/>
                <a:cs typeface="Arial"/>
              </a:rPr>
              <a:t>dan</a:t>
            </a:r>
            <a:r>
              <a:rPr sz="2933" b="1" dirty="0">
                <a:solidFill>
                  <a:srgbClr val="8E4220"/>
                </a:solidFill>
                <a:latin typeface="Arial"/>
                <a:cs typeface="Arial"/>
              </a:rPr>
              <a:t>	</a:t>
            </a:r>
            <a:r>
              <a:rPr sz="2933" b="1" spc="203" dirty="0">
                <a:solidFill>
                  <a:srgbClr val="8E4220"/>
                </a:solidFill>
                <a:latin typeface="Arial"/>
                <a:cs typeface="Arial"/>
              </a:rPr>
              <a:t>Rancangan</a:t>
            </a:r>
            <a:r>
              <a:rPr sz="2933" b="1" dirty="0">
                <a:solidFill>
                  <a:srgbClr val="8E4220"/>
                </a:solidFill>
                <a:latin typeface="Arial"/>
                <a:cs typeface="Arial"/>
              </a:rPr>
              <a:t>	</a:t>
            </a:r>
            <a:r>
              <a:rPr sz="2933" b="1" spc="257" dirty="0">
                <a:solidFill>
                  <a:srgbClr val="8E4220"/>
                </a:solidFill>
                <a:latin typeface="Arial"/>
                <a:cs typeface="Arial"/>
              </a:rPr>
              <a:t>Peraturan </a:t>
            </a:r>
            <a:r>
              <a:rPr sz="2933" b="1" spc="213" dirty="0">
                <a:solidFill>
                  <a:srgbClr val="8E4220"/>
                </a:solidFill>
                <a:latin typeface="Arial"/>
                <a:cs typeface="Arial"/>
              </a:rPr>
              <a:t>Kepala</a:t>
            </a:r>
            <a:r>
              <a:rPr sz="2933" b="1" dirty="0">
                <a:solidFill>
                  <a:srgbClr val="8E4220"/>
                </a:solidFill>
                <a:latin typeface="Arial"/>
                <a:cs typeface="Arial"/>
              </a:rPr>
              <a:t>	</a:t>
            </a:r>
            <a:r>
              <a:rPr sz="2933" b="1" spc="237" dirty="0">
                <a:solidFill>
                  <a:srgbClr val="8E4220"/>
                </a:solidFill>
                <a:latin typeface="Arial"/>
                <a:cs typeface="Arial"/>
              </a:rPr>
              <a:t>Daerah</a:t>
            </a:r>
            <a:r>
              <a:rPr sz="2933" b="1" dirty="0">
                <a:solidFill>
                  <a:srgbClr val="8E4220"/>
                </a:solidFill>
                <a:latin typeface="Arial"/>
                <a:cs typeface="Arial"/>
              </a:rPr>
              <a:t>	</a:t>
            </a:r>
            <a:r>
              <a:rPr sz="2933" b="1" spc="240" dirty="0">
                <a:solidFill>
                  <a:srgbClr val="8E4220"/>
                </a:solidFill>
                <a:latin typeface="Arial"/>
                <a:cs typeface="Arial"/>
              </a:rPr>
              <a:t>adalah</a:t>
            </a:r>
            <a:r>
              <a:rPr sz="2933" b="1" dirty="0">
                <a:solidFill>
                  <a:srgbClr val="8E4220"/>
                </a:solidFill>
                <a:latin typeface="Arial"/>
                <a:cs typeface="Arial"/>
              </a:rPr>
              <a:t>	</a:t>
            </a:r>
            <a:r>
              <a:rPr sz="2933" b="1" spc="306" dirty="0">
                <a:solidFill>
                  <a:srgbClr val="8E4220"/>
                </a:solidFill>
                <a:latin typeface="Arial"/>
                <a:cs typeface="Arial"/>
              </a:rPr>
              <a:t>dapat</a:t>
            </a:r>
            <a:endParaRPr sz="2933">
              <a:latin typeface="Arial"/>
              <a:cs typeface="Arial"/>
            </a:endParaRPr>
          </a:p>
          <a:p>
            <a:pPr algn="ctr">
              <a:spcBef>
                <a:spcPts val="280"/>
              </a:spcBef>
              <a:tabLst>
                <a:tab pos="2177736" algn="l"/>
                <a:tab pos="3976145" algn="l"/>
                <a:tab pos="5603944" algn="l"/>
              </a:tabLst>
            </a:pPr>
            <a:r>
              <a:rPr sz="2933" b="1" spc="243" dirty="0">
                <a:solidFill>
                  <a:srgbClr val="8E4220"/>
                </a:solidFill>
                <a:latin typeface="Arial"/>
                <a:cs typeface="Arial"/>
              </a:rPr>
              <a:t>dilakukan</a:t>
            </a:r>
            <a:r>
              <a:rPr sz="2933" b="1" dirty="0">
                <a:solidFill>
                  <a:srgbClr val="8E4220"/>
                </a:solidFill>
                <a:latin typeface="Arial"/>
                <a:cs typeface="Arial"/>
              </a:rPr>
              <a:t>	</a:t>
            </a:r>
            <a:r>
              <a:rPr sz="2933" b="1" i="1" spc="223" dirty="0">
                <a:solidFill>
                  <a:srgbClr val="8E4220"/>
                </a:solidFill>
                <a:latin typeface="Arial"/>
                <a:cs typeface="Arial"/>
              </a:rPr>
              <a:t>Judicial</a:t>
            </a:r>
            <a:r>
              <a:rPr sz="2933" b="1" i="1" dirty="0">
                <a:solidFill>
                  <a:srgbClr val="8E4220"/>
                </a:solidFill>
                <a:latin typeface="Arial"/>
                <a:cs typeface="Arial"/>
              </a:rPr>
              <a:t>	</a:t>
            </a:r>
            <a:r>
              <a:rPr sz="2933" b="1" i="1" spc="207" dirty="0">
                <a:solidFill>
                  <a:srgbClr val="8E4220"/>
                </a:solidFill>
                <a:latin typeface="Arial"/>
                <a:cs typeface="Arial"/>
              </a:rPr>
              <a:t>Review</a:t>
            </a:r>
            <a:r>
              <a:rPr sz="2933" b="1" i="1" dirty="0">
                <a:solidFill>
                  <a:srgbClr val="8E4220"/>
                </a:solidFill>
                <a:latin typeface="Arial"/>
                <a:cs typeface="Arial"/>
              </a:rPr>
              <a:t>	</a:t>
            </a:r>
            <a:r>
              <a:rPr sz="2933" b="1" i="1" spc="303" dirty="0">
                <a:solidFill>
                  <a:srgbClr val="8E4220"/>
                </a:solidFill>
                <a:latin typeface="Arial"/>
                <a:cs typeface="Arial"/>
              </a:rPr>
              <a:t>terhadap</a:t>
            </a:r>
            <a:endParaRPr sz="2933">
              <a:latin typeface="Arial"/>
              <a:cs typeface="Arial"/>
            </a:endParaRPr>
          </a:p>
          <a:p>
            <a:pPr marL="1246355" marR="1239159" algn="ctr">
              <a:lnSpc>
                <a:spcPct val="108000"/>
              </a:lnSpc>
              <a:tabLst>
                <a:tab pos="2619717" algn="l"/>
                <a:tab pos="3534587" algn="l"/>
                <a:tab pos="5402426" algn="l"/>
              </a:tabLst>
            </a:pPr>
            <a:r>
              <a:rPr sz="2933" b="1" spc="277" dirty="0">
                <a:solidFill>
                  <a:srgbClr val="8E4220"/>
                </a:solidFill>
                <a:latin typeface="Arial"/>
                <a:cs typeface="Arial"/>
              </a:rPr>
              <a:t>perda</a:t>
            </a:r>
            <a:r>
              <a:rPr sz="2933" b="1" dirty="0">
                <a:solidFill>
                  <a:srgbClr val="8E4220"/>
                </a:solidFill>
                <a:latin typeface="Arial"/>
                <a:cs typeface="Arial"/>
              </a:rPr>
              <a:t>	</a:t>
            </a:r>
            <a:r>
              <a:rPr sz="2933" b="1" i="1" spc="200" dirty="0">
                <a:solidFill>
                  <a:srgbClr val="8E4220"/>
                </a:solidFill>
                <a:latin typeface="Arial"/>
                <a:cs typeface="Arial"/>
              </a:rPr>
              <a:t>dan</a:t>
            </a:r>
            <a:r>
              <a:rPr sz="2933" b="1" i="1" dirty="0">
                <a:solidFill>
                  <a:srgbClr val="8E4220"/>
                </a:solidFill>
                <a:latin typeface="Arial"/>
                <a:cs typeface="Arial"/>
              </a:rPr>
              <a:t>	</a:t>
            </a:r>
            <a:r>
              <a:rPr sz="2933" b="1" i="1" spc="287" dirty="0">
                <a:solidFill>
                  <a:srgbClr val="8E4220"/>
                </a:solidFill>
                <a:latin typeface="Arial"/>
                <a:cs typeface="Arial"/>
              </a:rPr>
              <a:t>perkada</a:t>
            </a:r>
            <a:r>
              <a:rPr sz="2933" b="1" i="1" dirty="0">
                <a:solidFill>
                  <a:srgbClr val="8E4220"/>
                </a:solidFill>
                <a:latin typeface="Arial"/>
                <a:cs typeface="Arial"/>
              </a:rPr>
              <a:t>	</a:t>
            </a:r>
            <a:r>
              <a:rPr sz="2933" b="1" i="1" spc="187" dirty="0">
                <a:solidFill>
                  <a:srgbClr val="8E4220"/>
                </a:solidFill>
                <a:latin typeface="Arial"/>
                <a:cs typeface="Arial"/>
              </a:rPr>
              <a:t>oleh </a:t>
            </a:r>
            <a:r>
              <a:rPr sz="2933" b="1" i="1" spc="283" dirty="0">
                <a:solidFill>
                  <a:srgbClr val="8E4220"/>
                </a:solidFill>
                <a:latin typeface="Arial"/>
                <a:cs typeface="Arial"/>
              </a:rPr>
              <a:t>masyarakat.</a:t>
            </a:r>
            <a:endParaRPr sz="29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4647" y="1738207"/>
            <a:ext cx="9966960" cy="0"/>
          </a:xfrm>
          <a:custGeom>
            <a:avLst/>
            <a:gdLst/>
            <a:ahLst/>
            <a:cxnLst/>
            <a:rect l="l" t="t" r="r" b="b"/>
            <a:pathLst>
              <a:path w="14950440">
                <a:moveTo>
                  <a:pt x="0" y="0"/>
                </a:moveTo>
                <a:lnTo>
                  <a:pt x="149504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" name="object 3"/>
          <p:cNvGrpSpPr/>
          <p:nvPr/>
        </p:nvGrpSpPr>
        <p:grpSpPr>
          <a:xfrm>
            <a:off x="-3174" y="648758"/>
            <a:ext cx="12198350" cy="412750"/>
            <a:chOff x="-4762" y="973137"/>
            <a:chExt cx="18297525" cy="619125"/>
          </a:xfrm>
        </p:grpSpPr>
        <p:sp>
          <p:nvSpPr>
            <p:cNvPr id="4" name="object 4"/>
            <p:cNvSpPr/>
            <p:nvPr/>
          </p:nvSpPr>
          <p:spPr>
            <a:xfrm>
              <a:off x="0" y="977900"/>
              <a:ext cx="18288000" cy="609600"/>
            </a:xfrm>
            <a:custGeom>
              <a:avLst/>
              <a:gdLst/>
              <a:ahLst/>
              <a:cxnLst/>
              <a:rect l="l" t="t" r="r" b="b"/>
              <a:pathLst>
                <a:path w="18288000" h="609600">
                  <a:moveTo>
                    <a:pt x="0" y="0"/>
                  </a:moveTo>
                  <a:lnTo>
                    <a:pt x="0" y="609600"/>
                  </a:lnTo>
                  <a:lnTo>
                    <a:pt x="18287999" y="609600"/>
                  </a:lnTo>
                  <a:lnTo>
                    <a:pt x="18287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E6C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77900"/>
              <a:ext cx="18288000" cy="609600"/>
            </a:xfrm>
            <a:custGeom>
              <a:avLst/>
              <a:gdLst/>
              <a:ahLst/>
              <a:cxnLst/>
              <a:rect l="l" t="t" r="r" b="b"/>
              <a:pathLst>
                <a:path w="18288000" h="609600">
                  <a:moveTo>
                    <a:pt x="0" y="609600"/>
                  </a:moveTo>
                  <a:lnTo>
                    <a:pt x="18287999" y="609600"/>
                  </a:lnTo>
                </a:path>
                <a:path w="18288000" h="609600">
                  <a:moveTo>
                    <a:pt x="18287999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72040" y="637152"/>
            <a:ext cx="3194050" cy="377882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sz="2400" spc="-93" dirty="0">
                <a:solidFill>
                  <a:srgbClr val="404040"/>
                </a:solidFill>
              </a:rPr>
              <a:t>PARTISIPASI</a:t>
            </a:r>
            <a:r>
              <a:rPr sz="2400" spc="-3" dirty="0">
                <a:solidFill>
                  <a:srgbClr val="404040"/>
                </a:solidFill>
              </a:rPr>
              <a:t> </a:t>
            </a:r>
            <a:r>
              <a:rPr sz="2400" spc="-90" dirty="0">
                <a:solidFill>
                  <a:srgbClr val="404040"/>
                </a:solidFill>
              </a:rPr>
              <a:t>MASYARAKAT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909109" y="1848909"/>
            <a:ext cx="10272183" cy="620183"/>
            <a:chOff x="1363662" y="2773362"/>
            <a:chExt cx="15408275" cy="930275"/>
          </a:xfrm>
        </p:grpSpPr>
        <p:sp>
          <p:nvSpPr>
            <p:cNvPr id="8" name="object 8"/>
            <p:cNvSpPr/>
            <p:nvPr/>
          </p:nvSpPr>
          <p:spPr>
            <a:xfrm>
              <a:off x="1371600" y="2781300"/>
              <a:ext cx="15392400" cy="914400"/>
            </a:xfrm>
            <a:custGeom>
              <a:avLst/>
              <a:gdLst/>
              <a:ahLst/>
              <a:cxnLst/>
              <a:rect l="l" t="t" r="r" b="b"/>
              <a:pathLst>
                <a:path w="15392400" h="914400">
                  <a:moveTo>
                    <a:pt x="15240000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82"/>
                  </a:lnTo>
                  <a:lnTo>
                    <a:pt x="29394" y="852019"/>
                  </a:lnTo>
                  <a:lnTo>
                    <a:pt x="62380" y="885005"/>
                  </a:lnTo>
                  <a:lnTo>
                    <a:pt x="104217" y="906633"/>
                  </a:lnTo>
                  <a:lnTo>
                    <a:pt x="152400" y="914400"/>
                  </a:lnTo>
                  <a:lnTo>
                    <a:pt x="15240000" y="914400"/>
                  </a:lnTo>
                  <a:lnTo>
                    <a:pt x="15288182" y="906633"/>
                  </a:lnTo>
                  <a:lnTo>
                    <a:pt x="15330019" y="885005"/>
                  </a:lnTo>
                  <a:lnTo>
                    <a:pt x="15363005" y="852019"/>
                  </a:lnTo>
                  <a:lnTo>
                    <a:pt x="15384633" y="810182"/>
                  </a:lnTo>
                  <a:lnTo>
                    <a:pt x="15392400" y="762000"/>
                  </a:lnTo>
                  <a:lnTo>
                    <a:pt x="15392400" y="152400"/>
                  </a:lnTo>
                  <a:lnTo>
                    <a:pt x="15384633" y="104217"/>
                  </a:lnTo>
                  <a:lnTo>
                    <a:pt x="15363005" y="62380"/>
                  </a:lnTo>
                  <a:lnTo>
                    <a:pt x="15330019" y="29394"/>
                  </a:lnTo>
                  <a:lnTo>
                    <a:pt x="15288182" y="7766"/>
                  </a:lnTo>
                  <a:lnTo>
                    <a:pt x="1524000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9" name="object 9"/>
            <p:cNvSpPr/>
            <p:nvPr/>
          </p:nvSpPr>
          <p:spPr>
            <a:xfrm>
              <a:off x="1371600" y="2781300"/>
              <a:ext cx="15392400" cy="914400"/>
            </a:xfrm>
            <a:custGeom>
              <a:avLst/>
              <a:gdLst/>
              <a:ahLst/>
              <a:cxnLst/>
              <a:rect l="l" t="t" r="r" b="b"/>
              <a:pathLst>
                <a:path w="15392400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15240000" y="0"/>
                  </a:lnTo>
                  <a:lnTo>
                    <a:pt x="15288182" y="7766"/>
                  </a:lnTo>
                  <a:lnTo>
                    <a:pt x="15330019" y="29394"/>
                  </a:lnTo>
                  <a:lnTo>
                    <a:pt x="15363005" y="62380"/>
                  </a:lnTo>
                  <a:lnTo>
                    <a:pt x="15384633" y="104217"/>
                  </a:lnTo>
                  <a:lnTo>
                    <a:pt x="15392400" y="152400"/>
                  </a:lnTo>
                  <a:lnTo>
                    <a:pt x="15392400" y="762000"/>
                  </a:lnTo>
                  <a:lnTo>
                    <a:pt x="15384633" y="810182"/>
                  </a:lnTo>
                  <a:lnTo>
                    <a:pt x="15363005" y="852019"/>
                  </a:lnTo>
                  <a:lnTo>
                    <a:pt x="15330019" y="885005"/>
                  </a:lnTo>
                  <a:lnTo>
                    <a:pt x="15288182" y="906633"/>
                  </a:lnTo>
                  <a:lnTo>
                    <a:pt x="15240000" y="914400"/>
                  </a:lnTo>
                  <a:lnTo>
                    <a:pt x="152400" y="914400"/>
                  </a:lnTo>
                  <a:lnTo>
                    <a:pt x="104217" y="906633"/>
                  </a:lnTo>
                  <a:lnTo>
                    <a:pt x="62380" y="885005"/>
                  </a:lnTo>
                  <a:lnTo>
                    <a:pt x="29394" y="852019"/>
                  </a:lnTo>
                  <a:lnTo>
                    <a:pt x="7766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98949" y="2646469"/>
            <a:ext cx="10272183" cy="620183"/>
            <a:chOff x="1348422" y="3969702"/>
            <a:chExt cx="15408275" cy="930275"/>
          </a:xfrm>
        </p:grpSpPr>
        <p:sp>
          <p:nvSpPr>
            <p:cNvPr id="11" name="object 11"/>
            <p:cNvSpPr/>
            <p:nvPr/>
          </p:nvSpPr>
          <p:spPr>
            <a:xfrm>
              <a:off x="1356360" y="3977640"/>
              <a:ext cx="15392400" cy="914400"/>
            </a:xfrm>
            <a:custGeom>
              <a:avLst/>
              <a:gdLst/>
              <a:ahLst/>
              <a:cxnLst/>
              <a:rect l="l" t="t" r="r" b="b"/>
              <a:pathLst>
                <a:path w="15392400" h="914400">
                  <a:moveTo>
                    <a:pt x="15240000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82"/>
                  </a:lnTo>
                  <a:lnTo>
                    <a:pt x="29394" y="852019"/>
                  </a:lnTo>
                  <a:lnTo>
                    <a:pt x="62380" y="885005"/>
                  </a:lnTo>
                  <a:lnTo>
                    <a:pt x="104217" y="906633"/>
                  </a:lnTo>
                  <a:lnTo>
                    <a:pt x="152400" y="914400"/>
                  </a:lnTo>
                  <a:lnTo>
                    <a:pt x="15240000" y="914400"/>
                  </a:lnTo>
                  <a:lnTo>
                    <a:pt x="15288182" y="906633"/>
                  </a:lnTo>
                  <a:lnTo>
                    <a:pt x="15330019" y="885005"/>
                  </a:lnTo>
                  <a:lnTo>
                    <a:pt x="15363005" y="852019"/>
                  </a:lnTo>
                  <a:lnTo>
                    <a:pt x="15384633" y="810182"/>
                  </a:lnTo>
                  <a:lnTo>
                    <a:pt x="15392400" y="762000"/>
                  </a:lnTo>
                  <a:lnTo>
                    <a:pt x="15392400" y="152400"/>
                  </a:lnTo>
                  <a:lnTo>
                    <a:pt x="15384633" y="104217"/>
                  </a:lnTo>
                  <a:lnTo>
                    <a:pt x="15363005" y="62380"/>
                  </a:lnTo>
                  <a:lnTo>
                    <a:pt x="15330019" y="29394"/>
                  </a:lnTo>
                  <a:lnTo>
                    <a:pt x="15288182" y="7766"/>
                  </a:lnTo>
                  <a:lnTo>
                    <a:pt x="15240000" y="0"/>
                  </a:lnTo>
                  <a:close/>
                </a:path>
              </a:pathLst>
            </a:custGeom>
            <a:solidFill>
              <a:srgbClr val="A29B4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356360" y="3977640"/>
              <a:ext cx="15392400" cy="914400"/>
            </a:xfrm>
            <a:custGeom>
              <a:avLst/>
              <a:gdLst/>
              <a:ahLst/>
              <a:cxnLst/>
              <a:rect l="l" t="t" r="r" b="b"/>
              <a:pathLst>
                <a:path w="15392400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15240000" y="0"/>
                  </a:lnTo>
                  <a:lnTo>
                    <a:pt x="15288182" y="7766"/>
                  </a:lnTo>
                  <a:lnTo>
                    <a:pt x="15330019" y="29394"/>
                  </a:lnTo>
                  <a:lnTo>
                    <a:pt x="15363005" y="62380"/>
                  </a:lnTo>
                  <a:lnTo>
                    <a:pt x="15384633" y="104217"/>
                  </a:lnTo>
                  <a:lnTo>
                    <a:pt x="15392400" y="152400"/>
                  </a:lnTo>
                  <a:lnTo>
                    <a:pt x="15392400" y="762000"/>
                  </a:lnTo>
                  <a:lnTo>
                    <a:pt x="15384633" y="810182"/>
                  </a:lnTo>
                  <a:lnTo>
                    <a:pt x="15363005" y="852019"/>
                  </a:lnTo>
                  <a:lnTo>
                    <a:pt x="15330019" y="885005"/>
                  </a:lnTo>
                  <a:lnTo>
                    <a:pt x="15288182" y="906633"/>
                  </a:lnTo>
                  <a:lnTo>
                    <a:pt x="15240000" y="914400"/>
                  </a:lnTo>
                  <a:lnTo>
                    <a:pt x="152400" y="914400"/>
                  </a:lnTo>
                  <a:lnTo>
                    <a:pt x="104217" y="906633"/>
                  </a:lnTo>
                  <a:lnTo>
                    <a:pt x="62380" y="885005"/>
                  </a:lnTo>
                  <a:lnTo>
                    <a:pt x="29394" y="852019"/>
                  </a:lnTo>
                  <a:lnTo>
                    <a:pt x="7766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23708"/>
            <a:ext cx="12199932" cy="343709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63252" y="1937385"/>
            <a:ext cx="10132907" cy="267517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41912">
              <a:spcBef>
                <a:spcPts val="67"/>
              </a:spcBef>
            </a:pPr>
            <a:r>
              <a:rPr sz="1333" b="1" dirty="0">
                <a:latin typeface="Carlito"/>
                <a:cs typeface="Carlito"/>
              </a:rPr>
              <a:t>TKH</a:t>
            </a:r>
            <a:r>
              <a:rPr sz="1333" b="1" spc="6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dapat</a:t>
            </a:r>
            <a:r>
              <a:rPr sz="1333" b="1" spc="6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meminta</a:t>
            </a:r>
            <a:r>
              <a:rPr sz="1333" b="1" spc="5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dan</a:t>
            </a:r>
            <a:r>
              <a:rPr sz="1333" b="1" spc="6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menyediakan</a:t>
            </a:r>
            <a:r>
              <a:rPr sz="1333" b="1" spc="6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partisipasi</a:t>
            </a:r>
            <a:r>
              <a:rPr sz="1333" b="1" spc="70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Masyarakat</a:t>
            </a:r>
            <a:r>
              <a:rPr sz="1333" b="1" spc="6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meliputi</a:t>
            </a:r>
            <a:r>
              <a:rPr sz="1333" b="1" spc="6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masukan</a:t>
            </a:r>
            <a:r>
              <a:rPr sz="1333" b="1" spc="76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atau</a:t>
            </a:r>
            <a:r>
              <a:rPr sz="1333" b="1" spc="6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tanggapan</a:t>
            </a:r>
            <a:r>
              <a:rPr sz="1333" b="1" spc="7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dari</a:t>
            </a:r>
            <a:r>
              <a:rPr sz="1333" b="1" spc="6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akademisi,</a:t>
            </a:r>
            <a:r>
              <a:rPr sz="1333" b="1" spc="6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peneliti,</a:t>
            </a:r>
            <a:r>
              <a:rPr sz="1333" b="1" spc="6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praktisi,</a:t>
            </a:r>
            <a:r>
              <a:rPr sz="1333" b="1" spc="6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atau</a:t>
            </a:r>
            <a:r>
              <a:rPr sz="1333" b="1" spc="63" dirty="0">
                <a:latin typeface="Carlito"/>
                <a:cs typeface="Carlito"/>
              </a:rPr>
              <a:t> </a:t>
            </a:r>
            <a:r>
              <a:rPr sz="1333" b="1" spc="-13" dirty="0">
                <a:latin typeface="Carlito"/>
                <a:cs typeface="Carlito"/>
              </a:rPr>
              <a:t>unsur</a:t>
            </a:r>
            <a:endParaRPr sz="1333">
              <a:latin typeface="Carlito"/>
              <a:cs typeface="Carlito"/>
            </a:endParaRPr>
          </a:p>
          <a:p>
            <a:pPr marL="41912">
              <a:spcBef>
                <a:spcPts val="3"/>
              </a:spcBef>
            </a:pPr>
            <a:r>
              <a:rPr sz="1333" b="1" spc="-13" dirty="0">
                <a:latin typeface="Carlito"/>
                <a:cs typeface="Carlito"/>
              </a:rPr>
              <a:t>Masyarakat</a:t>
            </a:r>
            <a:r>
              <a:rPr sz="1333" b="1" spc="-23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lainnya</a:t>
            </a:r>
            <a:r>
              <a:rPr sz="1333" b="1" spc="-60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secara</a:t>
            </a:r>
            <a:r>
              <a:rPr sz="1333" b="1" spc="-43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perwakilan</a:t>
            </a:r>
            <a:endParaRPr sz="1333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333">
              <a:latin typeface="Carlito"/>
              <a:cs typeface="Carlito"/>
            </a:endParaRPr>
          </a:p>
          <a:p>
            <a:pPr>
              <a:spcBef>
                <a:spcPts val="620"/>
              </a:spcBef>
            </a:pPr>
            <a:endParaRPr sz="1333">
              <a:latin typeface="Carlito"/>
              <a:cs typeface="Carlito"/>
            </a:endParaRPr>
          </a:p>
          <a:p>
            <a:pPr marL="32598">
              <a:spcBef>
                <a:spcPts val="3"/>
              </a:spcBef>
            </a:pPr>
            <a:r>
              <a:rPr sz="1333" b="1" spc="-7" dirty="0">
                <a:latin typeface="Carlito"/>
                <a:cs typeface="Carlito"/>
              </a:rPr>
              <a:t>Partisipasi</a:t>
            </a:r>
            <a:r>
              <a:rPr sz="1333" b="1" spc="-60" dirty="0">
                <a:latin typeface="Carlito"/>
                <a:cs typeface="Carlito"/>
              </a:rPr>
              <a:t> </a:t>
            </a:r>
            <a:r>
              <a:rPr sz="1333" b="1" spc="-13" dirty="0">
                <a:latin typeface="Carlito"/>
                <a:cs typeface="Carlito"/>
              </a:rPr>
              <a:t>Masyarakat</a:t>
            </a:r>
            <a:r>
              <a:rPr sz="1333" b="1" spc="-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dapat</a:t>
            </a:r>
            <a:r>
              <a:rPr sz="1333" b="1" spc="-40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dilakukan</a:t>
            </a:r>
            <a:r>
              <a:rPr sz="1333" b="1" spc="-43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secara</a:t>
            </a:r>
            <a:r>
              <a:rPr sz="1333" b="1" spc="-2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elektronik</a:t>
            </a:r>
            <a:r>
              <a:rPr sz="1333" b="1" spc="-50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dan/atau</a:t>
            </a:r>
            <a:r>
              <a:rPr sz="1333" b="1" spc="-40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nonelektronik</a:t>
            </a:r>
            <a:r>
              <a:rPr sz="1333" b="1" spc="-5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melalui</a:t>
            </a:r>
            <a:r>
              <a:rPr sz="1333" b="1" spc="-3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aplikasi</a:t>
            </a:r>
            <a:r>
              <a:rPr sz="1333" b="1" spc="-43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dan/atau</a:t>
            </a:r>
            <a:r>
              <a:rPr sz="1333" b="1" spc="-4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media</a:t>
            </a:r>
            <a:r>
              <a:rPr sz="1333" b="1" spc="-37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sosial.</a:t>
            </a:r>
            <a:endParaRPr sz="1333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333">
              <a:latin typeface="Carlito"/>
              <a:cs typeface="Carlito"/>
            </a:endParaRPr>
          </a:p>
          <a:p>
            <a:pPr>
              <a:spcBef>
                <a:spcPts val="467"/>
              </a:spcBef>
            </a:pPr>
            <a:endParaRPr sz="1333">
              <a:latin typeface="Carlito"/>
              <a:cs typeface="Carlito"/>
            </a:endParaRPr>
          </a:p>
          <a:p>
            <a:pPr marL="29635">
              <a:tabLst>
                <a:tab pos="842899" algn="l"/>
                <a:tab pos="1747607" algn="l"/>
                <a:tab pos="2243779" algn="l"/>
                <a:tab pos="3012591" algn="l"/>
                <a:tab pos="3622221" algn="l"/>
                <a:tab pos="4081137" algn="l"/>
                <a:tab pos="4659016" algn="l"/>
                <a:tab pos="5421054" algn="l"/>
                <a:tab pos="6010364" algn="l"/>
                <a:tab pos="6806270" algn="l"/>
                <a:tab pos="7367215" algn="l"/>
                <a:tab pos="8051356" algn="l"/>
                <a:tab pos="8864197" algn="l"/>
                <a:tab pos="9477214" algn="l"/>
              </a:tabLst>
            </a:pPr>
            <a:r>
              <a:rPr sz="1333" b="1" spc="-7" dirty="0">
                <a:latin typeface="Carlito"/>
                <a:cs typeface="Carlito"/>
              </a:rPr>
              <a:t>Partisipasi</a:t>
            </a:r>
            <a:r>
              <a:rPr sz="1333" b="1" dirty="0">
                <a:latin typeface="Carlito"/>
                <a:cs typeface="Carlito"/>
              </a:rPr>
              <a:t>	</a:t>
            </a:r>
            <a:r>
              <a:rPr sz="1333" b="1" spc="-7" dirty="0">
                <a:latin typeface="Carlito"/>
                <a:cs typeface="Carlito"/>
              </a:rPr>
              <a:t>Masyarakat</a:t>
            </a:r>
            <a:r>
              <a:rPr sz="1333" b="1" dirty="0">
                <a:latin typeface="Carlito"/>
                <a:cs typeface="Carlito"/>
              </a:rPr>
              <a:t>	</a:t>
            </a:r>
            <a:r>
              <a:rPr sz="1333" b="1" spc="-13" dirty="0">
                <a:latin typeface="Carlito"/>
                <a:cs typeface="Carlito"/>
              </a:rPr>
              <a:t>dapat</a:t>
            </a:r>
            <a:r>
              <a:rPr sz="1333" b="1" dirty="0">
                <a:latin typeface="Carlito"/>
                <a:cs typeface="Carlito"/>
              </a:rPr>
              <a:t>	</a:t>
            </a:r>
            <a:r>
              <a:rPr sz="1333" b="1" spc="-7" dirty="0">
                <a:latin typeface="Carlito"/>
                <a:cs typeface="Carlito"/>
              </a:rPr>
              <a:t>dilakukan</a:t>
            </a:r>
            <a:r>
              <a:rPr sz="1333" b="1" dirty="0">
                <a:latin typeface="Carlito"/>
                <a:cs typeface="Carlito"/>
              </a:rPr>
              <a:t>	</a:t>
            </a:r>
            <a:r>
              <a:rPr sz="1333" b="1" spc="-7" dirty="0">
                <a:latin typeface="Carlito"/>
                <a:cs typeface="Carlito"/>
              </a:rPr>
              <a:t>melalui</a:t>
            </a:r>
            <a:r>
              <a:rPr sz="1333" b="1" dirty="0">
                <a:latin typeface="Carlito"/>
                <a:cs typeface="Carlito"/>
              </a:rPr>
              <a:t>	</a:t>
            </a:r>
            <a:r>
              <a:rPr sz="1333" b="1" spc="-7" dirty="0">
                <a:latin typeface="Carlito"/>
                <a:cs typeface="Carlito"/>
              </a:rPr>
              <a:t>rapat</a:t>
            </a:r>
            <a:r>
              <a:rPr sz="1333" b="1" dirty="0">
                <a:latin typeface="Carlito"/>
                <a:cs typeface="Carlito"/>
              </a:rPr>
              <a:t>	</a:t>
            </a:r>
            <a:r>
              <a:rPr sz="1333" b="1" spc="-7" dirty="0">
                <a:latin typeface="Carlito"/>
                <a:cs typeface="Carlito"/>
              </a:rPr>
              <a:t>dengar</a:t>
            </a:r>
            <a:r>
              <a:rPr sz="1333" b="1" dirty="0">
                <a:latin typeface="Carlito"/>
                <a:cs typeface="Carlito"/>
              </a:rPr>
              <a:t>	</a:t>
            </a:r>
            <a:r>
              <a:rPr sz="1333" b="1" spc="-7" dirty="0">
                <a:latin typeface="Carlito"/>
                <a:cs typeface="Carlito"/>
              </a:rPr>
              <a:t>pendapat</a:t>
            </a:r>
            <a:r>
              <a:rPr sz="1333" b="1" dirty="0">
                <a:latin typeface="Carlito"/>
                <a:cs typeface="Carlito"/>
              </a:rPr>
              <a:t>	</a:t>
            </a:r>
            <a:r>
              <a:rPr sz="1333" b="1" spc="-7" dirty="0">
                <a:latin typeface="Carlito"/>
                <a:cs typeface="Carlito"/>
              </a:rPr>
              <a:t>umum,</a:t>
            </a:r>
            <a:r>
              <a:rPr sz="1333" b="1" dirty="0">
                <a:latin typeface="Carlito"/>
                <a:cs typeface="Carlito"/>
              </a:rPr>
              <a:t>	</a:t>
            </a:r>
            <a:r>
              <a:rPr sz="1333" b="1" spc="-7" dirty="0">
                <a:latin typeface="Carlito"/>
                <a:cs typeface="Carlito"/>
              </a:rPr>
              <a:t>konsultasi</a:t>
            </a:r>
            <a:r>
              <a:rPr sz="1333" b="1" dirty="0">
                <a:latin typeface="Carlito"/>
                <a:cs typeface="Carlito"/>
              </a:rPr>
              <a:t>	</a:t>
            </a:r>
            <a:r>
              <a:rPr sz="1333" b="1" spc="-7" dirty="0">
                <a:latin typeface="Carlito"/>
                <a:cs typeface="Carlito"/>
              </a:rPr>
              <a:t>public,</a:t>
            </a:r>
            <a:r>
              <a:rPr sz="1333" b="1" dirty="0">
                <a:latin typeface="Carlito"/>
                <a:cs typeface="Carlito"/>
              </a:rPr>
              <a:t>	</a:t>
            </a:r>
            <a:r>
              <a:rPr sz="1333" b="1" spc="-7" dirty="0">
                <a:latin typeface="Carlito"/>
                <a:cs typeface="Carlito"/>
              </a:rPr>
              <a:t>seminar,</a:t>
            </a:r>
            <a:r>
              <a:rPr sz="1333" b="1" dirty="0">
                <a:latin typeface="Carlito"/>
                <a:cs typeface="Carlito"/>
              </a:rPr>
              <a:t>	</a:t>
            </a:r>
            <a:r>
              <a:rPr sz="1333" b="1" spc="-7" dirty="0">
                <a:latin typeface="Carlito"/>
                <a:cs typeface="Carlito"/>
              </a:rPr>
              <a:t>lokakarya,</a:t>
            </a:r>
            <a:r>
              <a:rPr sz="1333" b="1" dirty="0">
                <a:latin typeface="Carlito"/>
                <a:cs typeface="Carlito"/>
              </a:rPr>
              <a:t>	</a:t>
            </a:r>
            <a:r>
              <a:rPr sz="1333" b="1" spc="-7" dirty="0">
                <a:latin typeface="Carlito"/>
                <a:cs typeface="Carlito"/>
              </a:rPr>
              <a:t>diskusi,</a:t>
            </a:r>
            <a:r>
              <a:rPr sz="1333" b="1" dirty="0">
                <a:latin typeface="Carlito"/>
                <a:cs typeface="Carlito"/>
              </a:rPr>
              <a:t>	</a:t>
            </a:r>
            <a:r>
              <a:rPr sz="1333" b="1" spc="-7" dirty="0">
                <a:latin typeface="Carlito"/>
                <a:cs typeface="Carlito"/>
              </a:rPr>
              <a:t>audiensi,</a:t>
            </a:r>
            <a:endParaRPr sz="1333">
              <a:latin typeface="Carlito"/>
              <a:cs typeface="Carlito"/>
            </a:endParaRPr>
          </a:p>
          <a:p>
            <a:pPr marL="29635"/>
            <a:r>
              <a:rPr sz="1333" b="1" spc="-7" dirty="0">
                <a:latin typeface="Carlito"/>
                <a:cs typeface="Carlito"/>
              </a:rPr>
              <a:t>kunjungan</a:t>
            </a:r>
            <a:r>
              <a:rPr sz="1333" b="1" spc="-5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kerja,</a:t>
            </a:r>
            <a:r>
              <a:rPr sz="1333" b="1" spc="-2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sosialisasi,</a:t>
            </a:r>
            <a:r>
              <a:rPr sz="1333" b="1" spc="-63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surat,</a:t>
            </a:r>
            <a:r>
              <a:rPr sz="1333" b="1" spc="-50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dan/atau</a:t>
            </a:r>
            <a:r>
              <a:rPr sz="1333" b="1" spc="-4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bentuk</a:t>
            </a:r>
            <a:r>
              <a:rPr sz="1333" b="1" spc="-47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lainnya</a:t>
            </a:r>
            <a:endParaRPr sz="1333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333">
              <a:latin typeface="Carlito"/>
              <a:cs typeface="Carlito"/>
            </a:endParaRPr>
          </a:p>
          <a:p>
            <a:pPr>
              <a:spcBef>
                <a:spcPts val="537"/>
              </a:spcBef>
            </a:pPr>
            <a:endParaRPr sz="1333">
              <a:latin typeface="Carlito"/>
              <a:cs typeface="Carlito"/>
            </a:endParaRPr>
          </a:p>
          <a:p>
            <a:pPr marL="8467"/>
            <a:r>
              <a:rPr sz="1333" b="1" dirty="0">
                <a:latin typeface="Carlito"/>
                <a:cs typeface="Carlito"/>
              </a:rPr>
              <a:t>Seluruh</a:t>
            </a:r>
            <a:r>
              <a:rPr sz="1333" b="1" spc="-40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Rancangan</a:t>
            </a:r>
            <a:r>
              <a:rPr sz="1333" b="1" spc="-1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sebelum,</a:t>
            </a:r>
            <a:r>
              <a:rPr sz="1333" b="1" spc="-3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pada</a:t>
            </a:r>
            <a:r>
              <a:rPr sz="1333" b="1" spc="-5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saat,</a:t>
            </a:r>
            <a:r>
              <a:rPr sz="1333" b="1" spc="-2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dan</a:t>
            </a:r>
            <a:r>
              <a:rPr sz="1333" b="1" spc="-4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sesudah</a:t>
            </a:r>
            <a:r>
              <a:rPr sz="1333" b="1" spc="-30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dilakukan</a:t>
            </a:r>
            <a:r>
              <a:rPr sz="1333" b="1" spc="-47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rapat</a:t>
            </a:r>
            <a:r>
              <a:rPr sz="1333" b="1" spc="-4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Harmonisasi</a:t>
            </a:r>
            <a:r>
              <a:rPr sz="1333" b="1" spc="220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diunggah</a:t>
            </a:r>
            <a:r>
              <a:rPr sz="1333" b="1" spc="-3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oleh</a:t>
            </a:r>
            <a:r>
              <a:rPr sz="1333" b="1" spc="-40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TKH</a:t>
            </a:r>
            <a:r>
              <a:rPr sz="1333" b="1" spc="-43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melalui</a:t>
            </a:r>
            <a:r>
              <a:rPr sz="1333" b="1" spc="-40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system</a:t>
            </a:r>
            <a:r>
              <a:rPr sz="1333" b="1" spc="-37" dirty="0">
                <a:latin typeface="Carlito"/>
                <a:cs typeface="Carlito"/>
              </a:rPr>
              <a:t> </a:t>
            </a:r>
            <a:r>
              <a:rPr sz="1333" b="1" dirty="0">
                <a:latin typeface="Carlito"/>
                <a:cs typeface="Carlito"/>
              </a:rPr>
              <a:t>informasi</a:t>
            </a:r>
            <a:r>
              <a:rPr sz="1333" b="1" spc="-33" dirty="0">
                <a:latin typeface="Carlito"/>
                <a:cs typeface="Carlito"/>
              </a:rPr>
              <a:t> </a:t>
            </a:r>
            <a:r>
              <a:rPr sz="1333" b="1" spc="-7" dirty="0">
                <a:latin typeface="Carlito"/>
                <a:cs typeface="Carlito"/>
              </a:rPr>
              <a:t>Harmonisasi</a:t>
            </a:r>
            <a:endParaRPr sz="1333">
              <a:latin typeface="Carlito"/>
              <a:cs typeface="Carlito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2920" y="0"/>
            <a:ext cx="5135880" cy="174921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" y="1907771"/>
            <a:ext cx="570197" cy="56803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" y="2622366"/>
            <a:ext cx="570197" cy="569697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304800" y="3415453"/>
            <a:ext cx="582507" cy="1408853"/>
            <a:chOff x="457200" y="5123179"/>
            <a:chExt cx="873760" cy="211328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" y="5123179"/>
              <a:ext cx="863600" cy="86868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360" y="6367779"/>
              <a:ext cx="863600" cy="868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561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3E3C9608-13DE-59C4-EDCF-7CBB2C94D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sz="2800"/>
              <a:t>TAHAPAN PENGHARMONISASIAN,PEMBULATAN, DAN PEMANTAPAN KONSEPSI RANCANGAN PERATURAN PERUNDANG-UNDANGAN </a:t>
            </a:r>
            <a:endParaRPr lang="en-ID" sz="2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Tampungan Konten 2">
            <a:extLst>
              <a:ext uri="{FF2B5EF4-FFF2-40B4-BE49-F238E27FC236}">
                <a16:creationId xmlns:a16="http://schemas.microsoft.com/office/drawing/2014/main" id="{DFABAAA4-3FA5-0A4B-8E73-06BBD42B88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44383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04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12417" y="0"/>
            <a:ext cx="7583593" cy="2150533"/>
            <a:chOff x="1791970" y="452119"/>
            <a:chExt cx="14950440" cy="3225800"/>
          </a:xfrm>
        </p:grpSpPr>
        <p:sp>
          <p:nvSpPr>
            <p:cNvPr id="3" name="object 3"/>
            <p:cNvSpPr/>
            <p:nvPr/>
          </p:nvSpPr>
          <p:spPr>
            <a:xfrm>
              <a:off x="1791970" y="2607309"/>
              <a:ext cx="14950440" cy="0"/>
            </a:xfrm>
            <a:custGeom>
              <a:avLst/>
              <a:gdLst/>
              <a:ahLst/>
              <a:cxnLst/>
              <a:rect l="l" t="t" r="r" b="b"/>
              <a:pathLst>
                <a:path w="14950440">
                  <a:moveTo>
                    <a:pt x="0" y="0"/>
                  </a:moveTo>
                  <a:lnTo>
                    <a:pt x="14950440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4060" y="452119"/>
              <a:ext cx="3997960" cy="32258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800" y="66298"/>
            <a:ext cx="7010400" cy="1237945"/>
          </a:xfrm>
          <a:prstGeom prst="rect">
            <a:avLst/>
          </a:prstGeom>
        </p:spPr>
        <p:txBody>
          <a:bodyPr vert="horz" wrap="square" lIns="0" tIns="32173" rIns="0" bIns="0" rtlCol="0" anchor="ctr">
            <a:spAutoFit/>
          </a:bodyPr>
          <a:lstStyle/>
          <a:p>
            <a:pPr marL="1493171" marR="3387">
              <a:lnSpc>
                <a:spcPts val="4680"/>
              </a:lnSpc>
              <a:spcBef>
                <a:spcPts val="253"/>
              </a:spcBef>
            </a:pPr>
            <a:r>
              <a:rPr sz="4000" spc="-90" dirty="0">
                <a:solidFill>
                  <a:srgbClr val="404040"/>
                </a:solidFill>
                <a:latin typeface="Carlito"/>
                <a:cs typeface="Carlito"/>
              </a:rPr>
              <a:t>Mengapa</a:t>
            </a:r>
            <a:r>
              <a:rPr sz="4000" spc="-1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4000" spc="-7" dirty="0">
                <a:solidFill>
                  <a:srgbClr val="404040"/>
                </a:solidFill>
                <a:latin typeface="Carlito"/>
                <a:cs typeface="Carlito"/>
              </a:rPr>
              <a:t>Perlu </a:t>
            </a:r>
            <a:r>
              <a:rPr sz="4000" spc="-87" dirty="0">
                <a:solidFill>
                  <a:srgbClr val="404040"/>
                </a:solidFill>
                <a:latin typeface="Carlito"/>
                <a:cs typeface="Carlito"/>
              </a:rPr>
              <a:t>Pengharmonisasian</a:t>
            </a:r>
            <a:endParaRPr sz="40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83579" y="2743666"/>
            <a:ext cx="5352627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351808" indent="-343340">
              <a:spcBef>
                <a:spcPts val="67"/>
              </a:spcBef>
              <a:buClr>
                <a:srgbClr val="E38312"/>
              </a:buClr>
              <a:buFont typeface="Wingdings"/>
              <a:buChar char=""/>
              <a:tabLst>
                <a:tab pos="351808" algn="l"/>
                <a:tab pos="1148137" algn="l"/>
                <a:tab pos="1664630" algn="l"/>
                <a:tab pos="2504565" algn="l"/>
                <a:tab pos="3837709" algn="l"/>
                <a:tab pos="4645469" algn="l"/>
              </a:tabLst>
            </a:pPr>
            <a:r>
              <a:rPr sz="2000" spc="-7" dirty="0">
                <a:solidFill>
                  <a:srgbClr val="404040"/>
                </a:solidFill>
                <a:latin typeface="Carlito"/>
                <a:cs typeface="Carlito"/>
              </a:rPr>
              <a:t>sering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	</a:t>
            </a:r>
            <a:r>
              <a:rPr sz="2000" spc="-13" dirty="0">
                <a:solidFill>
                  <a:srgbClr val="404040"/>
                </a:solidFill>
                <a:latin typeface="Carlito"/>
                <a:cs typeface="Carlito"/>
              </a:rPr>
              <a:t>kali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	</a:t>
            </a:r>
            <a:r>
              <a:rPr sz="2000" spc="-7" dirty="0">
                <a:solidFill>
                  <a:srgbClr val="404040"/>
                </a:solidFill>
                <a:latin typeface="Carlito"/>
                <a:cs typeface="Carlito"/>
              </a:rPr>
              <a:t>terjadi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	</a:t>
            </a:r>
            <a:r>
              <a:rPr sz="2000" spc="-7" dirty="0">
                <a:solidFill>
                  <a:srgbClr val="404040"/>
                </a:solidFill>
                <a:latin typeface="Carlito"/>
                <a:cs typeface="Carlito"/>
              </a:rPr>
              <a:t>disharmoni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	</a:t>
            </a:r>
            <a:r>
              <a:rPr sz="2000" spc="-7" dirty="0">
                <a:solidFill>
                  <a:srgbClr val="404040"/>
                </a:solidFill>
                <a:latin typeface="Carlito"/>
                <a:cs typeface="Carlito"/>
              </a:rPr>
              <a:t>dalam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	</a:t>
            </a:r>
            <a:r>
              <a:rPr sz="2000" spc="-7" dirty="0">
                <a:solidFill>
                  <a:srgbClr val="404040"/>
                </a:solidFill>
                <a:latin typeface="Carlito"/>
                <a:cs typeface="Carlito"/>
              </a:rPr>
              <a:t>bidang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83580" y="2871381"/>
            <a:ext cx="5353473" cy="1208450"/>
          </a:xfrm>
          <a:prstGeom prst="rect">
            <a:avLst/>
          </a:prstGeom>
        </p:spPr>
        <p:txBody>
          <a:bodyPr vert="horz" wrap="square" lIns="0" tIns="155363" rIns="0" bIns="0" rtlCol="0">
            <a:spAutoFit/>
          </a:bodyPr>
          <a:lstStyle/>
          <a:p>
            <a:pPr marL="352231">
              <a:spcBef>
                <a:spcPts val="1223"/>
              </a:spcBef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hukum</a:t>
            </a:r>
            <a:r>
              <a:rPr sz="2000" spc="-6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7" dirty="0">
                <a:solidFill>
                  <a:srgbClr val="404040"/>
                </a:solidFill>
                <a:latin typeface="Carlito"/>
                <a:cs typeface="Carlito"/>
              </a:rPr>
              <a:t>Indonesia</a:t>
            </a:r>
            <a:endParaRPr sz="2000">
              <a:latin typeface="Carlito"/>
              <a:cs typeface="Carlito"/>
            </a:endParaRPr>
          </a:p>
          <a:p>
            <a:pPr marL="352231" marR="3387" indent="-343764">
              <a:lnSpc>
                <a:spcPts val="2160"/>
              </a:lnSpc>
              <a:spcBef>
                <a:spcPts val="1433"/>
              </a:spcBef>
              <a:buClr>
                <a:srgbClr val="E38312"/>
              </a:buClr>
              <a:buFont typeface="Wingdings"/>
              <a:buChar char=""/>
              <a:tabLst>
                <a:tab pos="352231" algn="l"/>
              </a:tabLst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konsekuensi</a:t>
            </a:r>
            <a:r>
              <a:rPr sz="2000" spc="-1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adanya</a:t>
            </a:r>
            <a:r>
              <a:rPr sz="2000" spc="-13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jenis</a:t>
            </a:r>
            <a:r>
              <a:rPr sz="2000" spc="-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dan</a:t>
            </a:r>
            <a:r>
              <a:rPr sz="2000" spc="-1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hierarki</a:t>
            </a:r>
            <a:r>
              <a:rPr sz="2000" spc="-17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7" dirty="0">
                <a:solidFill>
                  <a:srgbClr val="404040"/>
                </a:solidFill>
                <a:latin typeface="Carlito"/>
                <a:cs typeface="Carlito"/>
              </a:rPr>
              <a:t>peraturan perundang-undangan</a:t>
            </a:r>
            <a:endParaRPr sz="2000">
              <a:latin typeface="Carlito"/>
              <a:cs typeface="Carlito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800" y="2667000"/>
            <a:ext cx="4319693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16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FCD210EC-FCC6-BB6F-A15B-618EB1A5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/>
              <a:t>URGENSI PENGHARMONISASIAN </a:t>
            </a:r>
            <a:endParaRPr lang="en-ID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Tampungan Konten 2">
            <a:extLst>
              <a:ext uri="{FF2B5EF4-FFF2-40B4-BE49-F238E27FC236}">
                <a16:creationId xmlns:a16="http://schemas.microsoft.com/office/drawing/2014/main" id="{D4D2DA49-3AEC-F02F-EB34-65DDD9DED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923242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93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7002265-6735-CA62-F057-7FB26F87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DASAR HUKUM PENGHARMONISASIAN RAPERDA </a:t>
            </a:r>
            <a:endParaRPr lang="en-ID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D437C8CD-03E1-14B0-EA37-8B129BDBE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PASAL 58 UNDANG-UNDANG NOMOR 13 TAHUN 2022 TENTANG PERUBAHAN KEDUA ATAS UNDANG-UNDANG NOMOR 12 TAHUN 2011 TENTANG PEMBENTUKAN PERATURAN PERUNDANG-UNDANGAN</a:t>
            </a:r>
          </a:p>
          <a:p>
            <a:pPr marL="525463" indent="-342900" algn="just">
              <a:buAutoNum type="arabicParenBoth"/>
            </a:pPr>
            <a:r>
              <a:rPr lang="it-IT" sz="1800" b="0" i="0" u="none" strike="noStrike" baseline="0" dirty="0">
                <a:latin typeface="Arial" panose="020B0604020202020204" pitchFamily="34" charset="0"/>
              </a:rPr>
              <a:t>Pengharmonisasian, Pembulatan dan pemantapan konsepsi Rancangan Peraturan Daerah Provinsi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dikoordinasikan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oleh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menteri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atau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kepala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Lembaga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yang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menyelenggarakan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urusan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pemerintahan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di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bidang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Pembentukan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Peraturan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Perundang-undangan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.</a:t>
            </a:r>
          </a:p>
          <a:p>
            <a:pPr marL="525463" indent="-342900" algn="just">
              <a:buAutoNum type="arabicParenBoth"/>
            </a:pP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Pengharmonisasian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,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pembulatan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, dan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pemantapan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konsepsi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Rancangan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Peraturan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Daerah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Provinsi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sebagaimana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dimaksud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pada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ayat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(1)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dilaksanakan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oleh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instansi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vertikal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kementerian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atau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Lembaga yang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menyelenggarakan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urusan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pemerintahan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di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bidang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Pembentukan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Peraturan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Perundangundangan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.</a:t>
            </a:r>
          </a:p>
          <a:p>
            <a:pPr marL="639763" indent="-457200" algn="just"/>
            <a:r>
              <a:rPr lang="en-ID" dirty="0"/>
              <a:t>Pasal 63 </a:t>
            </a:r>
            <a:r>
              <a:rPr lang="en-ID" dirty="0" err="1"/>
              <a:t>Undang-Undang</a:t>
            </a:r>
            <a:r>
              <a:rPr lang="en-ID" dirty="0"/>
              <a:t> </a:t>
            </a:r>
            <a:r>
              <a:rPr lang="en-ID" dirty="0" err="1"/>
              <a:t>Nomor</a:t>
            </a:r>
            <a:r>
              <a:rPr lang="en-ID" dirty="0"/>
              <a:t> 12 </a:t>
            </a:r>
            <a:r>
              <a:rPr lang="en-ID" dirty="0" err="1"/>
              <a:t>Tahun</a:t>
            </a:r>
            <a:r>
              <a:rPr lang="en-ID" dirty="0"/>
              <a:t> 2011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Pembentukan</a:t>
            </a:r>
            <a:r>
              <a:rPr lang="en-ID" dirty="0"/>
              <a:t> </a:t>
            </a: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Perundang-undangan</a:t>
            </a:r>
            <a:endParaRPr lang="en-ID" dirty="0"/>
          </a:p>
          <a:p>
            <a:pPr marL="182563" indent="0" algn="just">
              <a:buNone/>
            </a:pPr>
            <a:r>
              <a:rPr lang="en-ID" dirty="0" err="1"/>
              <a:t>Ketentuan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penyusunan</a:t>
            </a:r>
            <a:r>
              <a:rPr lang="en-ID" dirty="0"/>
              <a:t> </a:t>
            </a:r>
            <a:r>
              <a:rPr lang="en-ID" dirty="0" err="1"/>
              <a:t>Peraturan</a:t>
            </a:r>
            <a:r>
              <a:rPr lang="en-ID" dirty="0"/>
              <a:t> Daerah </a:t>
            </a:r>
            <a:r>
              <a:rPr lang="en-ID" dirty="0" err="1"/>
              <a:t>Provinsi</a:t>
            </a:r>
            <a:r>
              <a:rPr lang="en-ID" dirty="0"/>
              <a:t> </a:t>
            </a:r>
            <a:r>
              <a:rPr lang="en-ID" dirty="0" err="1"/>
              <a:t>sebagaimana</a:t>
            </a:r>
            <a:r>
              <a:rPr lang="en-ID" dirty="0"/>
              <a:t> </a:t>
            </a:r>
            <a:r>
              <a:rPr lang="en-ID" dirty="0" err="1"/>
              <a:t>dimaksud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Pasal 56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Pasal 62 </a:t>
            </a:r>
            <a:r>
              <a:rPr lang="en-ID" dirty="0" err="1"/>
              <a:t>berlaku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mutatis mutandis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penyusunan</a:t>
            </a:r>
            <a:r>
              <a:rPr lang="en-ID" dirty="0"/>
              <a:t> </a:t>
            </a:r>
            <a:r>
              <a:rPr lang="en-ID" dirty="0" err="1"/>
              <a:t>Peraturan</a:t>
            </a:r>
            <a:r>
              <a:rPr lang="en-ID" dirty="0"/>
              <a:t> Daerah </a:t>
            </a:r>
            <a:r>
              <a:rPr lang="en-ID" dirty="0" err="1"/>
              <a:t>Kabupaten</a:t>
            </a:r>
            <a:r>
              <a:rPr lang="en-ID" dirty="0"/>
              <a:t>/Kota.</a:t>
            </a:r>
          </a:p>
        </p:txBody>
      </p:sp>
    </p:spTree>
    <p:extLst>
      <p:ext uri="{BB962C8B-B14F-4D97-AF65-F5344CB8AC3E}">
        <p14:creationId xmlns:p14="http://schemas.microsoft.com/office/powerpoint/2010/main" val="58399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B50111E2-B398-E25B-990C-60AF4368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en-US" sz="4000"/>
              <a:t>Penjelasan Pasal 58 ayat (1) </a:t>
            </a:r>
            <a:endParaRPr lang="en-ID" sz="400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B887DB9C-0358-23B8-DAF6-233A1D2BB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676400"/>
            <a:ext cx="5638796" cy="3505200"/>
          </a:xfrm>
        </p:spPr>
        <p:txBody>
          <a:bodyPr>
            <a:normAutofit/>
          </a:bodyPr>
          <a:lstStyle/>
          <a:p>
            <a:r>
              <a:rPr lang="fi-FI" sz="1900" b="0" i="0" u="none" strike="noStrike" baseline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Dalam pelaksanaan koordinasi pengharmonisasian, pembulatan, dan pemantapan konsepsi Rancangan </a:t>
            </a:r>
            <a:r>
              <a:rPr lang="en-ID" sz="1900" b="0" i="0" u="none" strike="noStrike" baseline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Peraturan Daerah Provinsi oleh menteri atau kepala Lembaga yang urusan pemerintahan di bidang</a:t>
            </a:r>
            <a:r>
              <a:rPr lang="en-ID" sz="190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ID" sz="1900" b="0" i="0" u="none" strike="noStrike" baseline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Pembentukan Peraturan Perundang-undangan melibatkan </a:t>
            </a:r>
            <a:r>
              <a:rPr lang="fi-FI" sz="1900" b="0" i="0" u="none" strike="noStrike" baseline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menteri yang menyelenggarakan urusan pemerintahan </a:t>
            </a:r>
            <a:r>
              <a:rPr lang="sv-SE" sz="1900" b="0" i="0" u="none" strike="noStrike" baseline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dalam negeri, menteri atau kepala lembaga yang terkait </a:t>
            </a:r>
            <a:r>
              <a:rPr lang="en-ID" sz="1900" b="0" i="0" u="none" strike="noStrike" baseline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dengan materi muatan Rancangan Peraturan Daerah </a:t>
            </a:r>
            <a:r>
              <a:rPr lang="it-IT" sz="1900" b="0" i="0" u="none" strike="noStrike" baseline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Provinsi, Pemerintah Daerah Provinsi, DPRD Provinsi, serta </a:t>
            </a:r>
            <a:r>
              <a:rPr lang="nn-NO" sz="1900" b="0" i="0" u="none" strike="noStrike" baseline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pihak lain yang dipandang perlu sesuai dengan kebutuhan.</a:t>
            </a:r>
            <a:endParaRPr lang="en-ID" sz="190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86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C0AF2CB4-3462-9FB8-7BB8-2FF3DEF1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en-US" sz="2800"/>
              <a:t>DASAR HUKUM PENGHARMONISASIAN RAPERKADA</a:t>
            </a:r>
            <a:endParaRPr lang="en-ID" sz="280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B3C4ADBD-7210-13C5-4680-301B42E06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676400"/>
            <a:ext cx="5638796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1500" b="0" i="0" u="none" strike="noStrike" baseline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Pasal 97D </a:t>
            </a:r>
            <a:r>
              <a:rPr lang="en-US" sz="1500">
                <a:solidFill>
                  <a:schemeClr val="tx1">
                    <a:alpha val="55000"/>
                  </a:schemeClr>
                </a:solidFill>
              </a:rPr>
              <a:t>UNDANG-UNDANG NOMOR 13 TAHUN 2022 TENTANG PERUBAHAN KEDUA ATAS UNDANG-UNDANG NOMOR 12 TAHUN 2011 TENTANG PEMBENTUKAN PERATURAN PERUNDANG-UNDANGAN</a:t>
            </a:r>
          </a:p>
          <a:p>
            <a:pPr marL="0" indent="0">
              <a:buNone/>
            </a:pPr>
            <a:endParaRPr lang="en-ID" sz="1500" b="0" i="0" u="none" strike="noStrike" baseline="0">
              <a:solidFill>
                <a:schemeClr val="tx1">
                  <a:alpha val="55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1500" b="0" i="0" u="none" strike="noStrike" baseline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Pengharmonisasian, pembulatan, dan pemantapan</a:t>
            </a:r>
            <a:r>
              <a:rPr lang="en-ID" sz="150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it-IT" sz="1500" b="0" i="0" u="none" strike="noStrike" baseline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konsepsi Rancangan Peraturan Daerah Provinsi </a:t>
            </a:r>
            <a:r>
              <a:rPr lang="en-ID" sz="1500" b="0" i="0" u="none" strike="noStrike" baseline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sebagaimana dimaksud dalam Pasal 58 dan Rancangan</a:t>
            </a:r>
            <a:r>
              <a:rPr lang="en-ID" sz="150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it-IT" sz="1500" b="0" i="0" u="none" strike="noStrike" baseline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Peraturan Daerah Kabupaten/Kota sebagaimana </a:t>
            </a:r>
            <a:r>
              <a:rPr lang="en-ID" sz="1500" b="0" i="0" u="none" strike="noStrike" baseline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dimaksud dalam Pasal 63 berlaku mutatis mutandis terhadap</a:t>
            </a:r>
            <a:r>
              <a:rPr lang="en-ID" sz="150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 pengharmonisasian, pembulatan, dan </a:t>
            </a:r>
            <a:r>
              <a:rPr lang="fi-FI" sz="1500" b="0" i="0" u="none" strike="noStrike" baseline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pemantapan konsepsi rancangan peraturan kepala </a:t>
            </a:r>
            <a:r>
              <a:rPr lang="it-IT" sz="1500" b="0" i="0" u="none" strike="noStrike" baseline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daerah Provinsi dan rancangan peraturan kepala </a:t>
            </a:r>
            <a:r>
              <a:rPr lang="en-ID" sz="1500" b="0" i="0" u="none" strike="noStrike" baseline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daerah Kabupaten/ Kota.</a:t>
            </a:r>
            <a:endParaRPr lang="en-ID" sz="150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26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BBD18E26-96BC-3478-0D7D-D051F3D8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en-US" sz="4000"/>
              <a:t>Dasar Hukum Peran Kantor Wilayah Kementerian Hukum dan HAM </a:t>
            </a:r>
            <a:endParaRPr lang="en-ID" sz="400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334A86F4-16F6-20B5-01E3-7A50799D2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676400"/>
            <a:ext cx="5638796" cy="3505200"/>
          </a:xfrm>
        </p:spPr>
        <p:txBody>
          <a:bodyPr>
            <a:normAutofit/>
          </a:bodyPr>
          <a:lstStyle/>
          <a:p>
            <a:r>
              <a:rPr lang="en-ID" sz="1900" b="0" i="0" u="none" strike="noStrike" baseline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Pasal 99A Undang-Undang Nomor 15 Tahun 2019 tentang Perubahan atas Undang-Undang Nomor 12 Tahun 2011 tentang Pembentukan Peraturan Perundang-undangan.</a:t>
            </a:r>
          </a:p>
          <a:p>
            <a:pPr marL="0" indent="0">
              <a:buNone/>
            </a:pPr>
            <a:r>
              <a:rPr lang="fi-FI" sz="1900" b="0" i="0" u="none" strike="noStrike" baseline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Pada saat pembentukan kementerian atau lembaga yang </a:t>
            </a:r>
            <a:r>
              <a:rPr lang="en-ID" sz="1900" b="0" i="0" u="none" strike="noStrike" baseline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menyelenggarakan urusan pemerintahan di bidan</a:t>
            </a:r>
            <a:r>
              <a:rPr lang="en-ID" sz="190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g </a:t>
            </a:r>
            <a:r>
              <a:rPr lang="en-ID" sz="1900" b="0" i="0" u="none" strike="noStrike" baseline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Pembentukan Peraturan Perundang-undangan belum</a:t>
            </a:r>
            <a:r>
              <a:rPr lang="en-ID" sz="190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ID" sz="1900" b="0" i="0" u="none" strike="noStrike" baseline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terbentuk, tugas dan fungsi Pembentukan Peraturan </a:t>
            </a:r>
            <a:r>
              <a:rPr lang="sv-SE" sz="1900" b="0" i="0" u="none" strike="noStrike" baseline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Perundang-undangan tetap dilaksanakan oleh menteri yang menyelenggarakan urusan pemerintahan di bidang </a:t>
            </a:r>
            <a:r>
              <a:rPr lang="en-ID" sz="1900" b="0" i="0" u="none" strike="noStrike" baseline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hukum.</a:t>
            </a:r>
            <a:endParaRPr lang="en-ID" sz="190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925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2251</Words>
  <Application>Microsoft Office PowerPoint</Application>
  <PresentationFormat>Layar Lebar</PresentationFormat>
  <Paragraphs>231</Paragraphs>
  <Slides>25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9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25</vt:i4>
      </vt:variant>
    </vt:vector>
  </HeadingPairs>
  <TitlesOfParts>
    <vt:vector size="35" baseType="lpstr">
      <vt:lpstr>Aptos</vt:lpstr>
      <vt:lpstr>Aptos Display</vt:lpstr>
      <vt:lpstr>Arial</vt:lpstr>
      <vt:lpstr>Bookman Uralic</vt:lpstr>
      <vt:lpstr>Calibri</vt:lpstr>
      <vt:lpstr>Carlito</vt:lpstr>
      <vt:lpstr>Liberation Sans Narrow</vt:lpstr>
      <vt:lpstr>Times New Roman</vt:lpstr>
      <vt:lpstr>Wingdings</vt:lpstr>
      <vt:lpstr>Tema Office</vt:lpstr>
      <vt:lpstr>PENGHARMONISASIAN, PEMBULATAN DAN PEMANTAPAN KONSEPSI RAPERDA DAN RAPERKADA</vt:lpstr>
      <vt:lpstr>TAHAPAN PEMBENTUKAN PERATURAN PERUNDANG-UNDANGAN</vt:lpstr>
      <vt:lpstr>TAHAPAN PENGHARMONISASIAN,PEMBULATAN, DAN PEMANTAPAN KONSEPSI RANCANGAN PERATURAN PERUNDANG-UNDANGAN </vt:lpstr>
      <vt:lpstr>Mengapa Perlu Pengharmonisasian</vt:lpstr>
      <vt:lpstr>URGENSI PENGHARMONISASIAN </vt:lpstr>
      <vt:lpstr>DASAR HUKUM PENGHARMONISASIAN RAPERDA </vt:lpstr>
      <vt:lpstr>Penjelasan Pasal 58 ayat (1) </vt:lpstr>
      <vt:lpstr>DASAR HUKUM PENGHARMONISASIAN RAPERKADA</vt:lpstr>
      <vt:lpstr>Dasar Hukum Peran Kantor Wilayah Kementerian Hukum dan HAM </vt:lpstr>
      <vt:lpstr>PERATURAN MENTERI HUKUM DAN HAM NOMOR 30 TAHUN 2018  TENTANG ORGANISASI TATA KERJA KANTOR WILAYAH KEMENTERIAN HUKUM DAN HAM</vt:lpstr>
      <vt:lpstr>Pengertian </vt:lpstr>
      <vt:lpstr>PENGERTIAN</vt:lpstr>
      <vt:lpstr>Presentasi PowerPoint</vt:lpstr>
      <vt:lpstr>Prosedur Tetap (SOP) Nomor PPE.1259.PP.02 Tahun 2024 tentang Harmonisasi Rancangan Peraturan Perundang-undangan Nasional</vt:lpstr>
      <vt:lpstr>PERSYARATAN HARMONISASI</vt:lpstr>
      <vt:lpstr>PEMERIKSAAN ADMINISTRATIF</vt:lpstr>
      <vt:lpstr>ANALISIS KONSEPSI</vt:lpstr>
      <vt:lpstr>RAPAT HARMONISASI</vt:lpstr>
      <vt:lpstr>RAPAT HARMONISASI</vt:lpstr>
      <vt:lpstr>PEMBUBUHAN PARAF KESEPAKATAN SUBSTANSI HASIL HARMONISASI</vt:lpstr>
      <vt:lpstr>SURAT SELESAI HARMONISASI</vt:lpstr>
      <vt:lpstr>PENGEMBALIAN PERMOHONAN HARMONISASI SETELAH RAPAT HARMONISASI</vt:lpstr>
      <vt:lpstr>SISTEM INFORMASI PENYELENGGARAAN HARMONISASI</vt:lpstr>
      <vt:lpstr>Presentasi PowerPoint</vt:lpstr>
      <vt:lpstr>PARTISIPASI MASYARAKAT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Nur  Imam Taufik</dc:creator>
  <cp:lastModifiedBy>Nur  Imam Taufik</cp:lastModifiedBy>
  <cp:revision>3</cp:revision>
  <dcterms:created xsi:type="dcterms:W3CDTF">2024-10-01T01:41:53Z</dcterms:created>
  <dcterms:modified xsi:type="dcterms:W3CDTF">2024-10-02T01:27:31Z</dcterms:modified>
</cp:coreProperties>
</file>