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5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  <p:sldMasterId id="2147483762" r:id="rId2"/>
  </p:sldMasterIdLst>
  <p:notesMasterIdLst>
    <p:notesMasterId r:id="rId22"/>
  </p:notesMasterIdLst>
  <p:sldIdLst>
    <p:sldId id="2147376076" r:id="rId3"/>
    <p:sldId id="292" r:id="rId4"/>
    <p:sldId id="2147376084" r:id="rId5"/>
    <p:sldId id="283" r:id="rId6"/>
    <p:sldId id="2147376087" r:id="rId7"/>
    <p:sldId id="2147376086" r:id="rId8"/>
    <p:sldId id="2147376085" r:id="rId9"/>
    <p:sldId id="295" r:id="rId10"/>
    <p:sldId id="2147376089" r:id="rId11"/>
    <p:sldId id="2147376083" r:id="rId12"/>
    <p:sldId id="2147376072" r:id="rId13"/>
    <p:sldId id="296" r:id="rId14"/>
    <p:sldId id="361" r:id="rId15"/>
    <p:sldId id="362" r:id="rId16"/>
    <p:sldId id="363" r:id="rId17"/>
    <p:sldId id="364" r:id="rId18"/>
    <p:sldId id="304" r:id="rId19"/>
    <p:sldId id="2147376075" r:id="rId20"/>
    <p:sldId id="2147376063" r:id="rId21"/>
  </p:sldIdLst>
  <p:sldSz cx="9144000" cy="5143500" type="screen16x9"/>
  <p:notesSz cx="6888163" cy="10020300"/>
  <p:embeddedFontLst>
    <p:embeddedFont>
      <p:font typeface="Arial Black" panose="020B0A04020102020204" pitchFamily="34" charset="0"/>
      <p:bold r:id="rId23"/>
    </p:embeddedFont>
    <p:embeddedFont>
      <p:font typeface="Arial Nova" panose="020B0504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Fira Sans Extra Condensed" panose="020B0604020202020204" charset="0"/>
      <p:regular r:id="rId34"/>
      <p:bold r:id="rId35"/>
      <p:italic r:id="rId36"/>
      <p:boldItalic r:id="rId37"/>
    </p:embeddedFont>
    <p:embeddedFont>
      <p:font typeface="Fira Sans Extra Condensed Mediu" panose="020B0604020202020204" charset="0"/>
      <p:regular r:id="rId38"/>
      <p:bold r:id="rId39"/>
      <p:italic r:id="rId40"/>
      <p:boldItalic r:id="rId41"/>
    </p:embeddedFont>
    <p:embeddedFont>
      <p:font typeface="Microsoft Sans Serif" panose="020B0604020202020204" pitchFamily="34" charset="0"/>
      <p:regular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</p:embeddedFontLst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148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296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444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592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5740" algn="l" defTabSz="914296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2888" algn="l" defTabSz="914296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036" algn="l" defTabSz="914296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184" algn="l" defTabSz="914296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24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yus" initials="y" lastIdx="1" clrIdx="0">
    <p:extLst>
      <p:ext uri="{19B8F6BF-5375-455C-9EA6-DF929625EA0E}">
        <p15:presenceInfo xmlns:p15="http://schemas.microsoft.com/office/powerpoint/2012/main" userId="3b765c304780a3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82"/>
    <a:srgbClr val="B8E177"/>
    <a:srgbClr val="0F2193"/>
    <a:srgbClr val="0033CC"/>
    <a:srgbClr val="112898"/>
    <a:srgbClr val="00D1CB"/>
    <a:srgbClr val="FECC25"/>
    <a:srgbClr val="FFDF0F"/>
    <a:srgbClr val="4DEBDD"/>
    <a:srgbClr val="33D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63EE92-BE15-47AA-8CB7-5F9D0147BBEC}">
  <a:tblStyle styleId="{3563EE92-BE15-47AA-8CB7-5F9D0147BBEC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98E68E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98E68E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98E68E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98E68E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AA159A-2C46-45EE-87F0-0389C33A58A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6" y="149"/>
      </p:cViewPr>
      <p:guideLst>
        <p:guide orient="horz" pos="1824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8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PENDAPATAN DAERAH : Rp 3.856.017.473.802</a:t>
            </a:r>
            <a:endParaRPr lang="en-US" sz="2000" b="1" dirty="0"/>
          </a:p>
        </c:rich>
      </c:tx>
      <c:layout>
        <c:manualLayout>
          <c:xMode val="edge"/>
          <c:yMode val="edge"/>
          <c:x val="3.8343033207805535E-4"/>
          <c:y val="2.3524639037954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 DAERAH : Rp 3.856.017.473.802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CC6-4043-B245-06E97EEC52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CC6-4043-B245-06E97EEC52FC}"/>
              </c:ext>
            </c:extLst>
          </c:dPt>
          <c:dLbls>
            <c:dLbl>
              <c:idx val="1"/>
              <c:layout>
                <c:manualLayout>
                  <c:x val="-5.7971014492753624E-2"/>
                  <c:y val="-0.124557687952528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C6-4043-B245-06E97EEC52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PENDAPATAN ASLI DAERAH (PAD)</c:v>
                </c:pt>
                <c:pt idx="1">
                  <c:v>PENDAPATAN TRANSFER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0.19066885705008929</c:v>
                </c:pt>
                <c:pt idx="1">
                  <c:v>0.80933114294991071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C6-4043-B245-06E97EEC52F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PENDAPATAN ASLI DAERAH : Rp 735.222.444.495</a:t>
            </a:r>
          </a:p>
        </c:rich>
      </c:tx>
      <c:layout>
        <c:manualLayout>
          <c:xMode val="edge"/>
          <c:yMode val="edge"/>
          <c:x val="0.51250599109893868"/>
          <c:y val="4.3779637435657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 ASLI DAERAH : Rp 735.283.517.638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CAF-4C6B-8AF3-47EE8FDAB2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CAF-4C6B-8AF3-47EE8FDAB2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CAF-4C6B-8AF3-47EE8FDAB2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CAF-4C6B-8AF3-47EE8FDAB224}"/>
              </c:ext>
            </c:extLst>
          </c:dPt>
          <c:dLbls>
            <c:dLbl>
              <c:idx val="2"/>
              <c:layout>
                <c:manualLayout>
                  <c:x val="-0.3569348396667808"/>
                  <c:y val="-0.10766433869852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AF-4C6B-8AF3-47EE8FDAB224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PAJAK DAERAH</c:v>
                </c:pt>
                <c:pt idx="1">
                  <c:v>RETRIBUSI DAERAH</c:v>
                </c:pt>
                <c:pt idx="2">
                  <c:v>HASIL PENGELOLAAN KEKAYAAN DAERAH YANG DIPISAHKAN</c:v>
                </c:pt>
                <c:pt idx="3">
                  <c:v>LAIN-LAIN PAD YANG SAH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0.44703981149372435</c:v>
                </c:pt>
                <c:pt idx="1">
                  <c:v>4.4070784720474286E-2</c:v>
                </c:pt>
                <c:pt idx="2">
                  <c:v>1.9666088684127937E-2</c:v>
                </c:pt>
                <c:pt idx="3">
                  <c:v>0.48922331510167344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AF-4C6B-8AF3-47EE8FDAB22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PAJAK DAERAH : Rp 328.673.702.993</a:t>
            </a:r>
          </a:p>
        </c:rich>
      </c:tx>
      <c:layout>
        <c:manualLayout>
          <c:xMode val="edge"/>
          <c:yMode val="edge"/>
          <c:x val="2.7862318840579711E-2"/>
          <c:y val="2.8107362549251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PAJAK DAERAH : Rp 328.673.702.993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878-4F4A-9439-672E0E3BB3D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878-4F4A-9439-672E0E3BB3D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878-4F4A-9439-672E0E3BB3D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878-4F4A-9439-672E0E3BB3D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5878-4F4A-9439-672E0E3BB3D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5878-4F4A-9439-672E0E3BB3D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5878-4F4A-9439-672E0E3BB3D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5878-4F4A-9439-672E0E3BB3D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5878-4F4A-9439-672E0E3BB3D3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5878-4F4A-9439-672E0E3BB3D3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5878-4F4A-9439-672E0E3BB3D3}"/>
              </c:ext>
            </c:extLst>
          </c:dPt>
          <c:dLbls>
            <c:dLbl>
              <c:idx val="4"/>
              <c:layout>
                <c:manualLayout>
                  <c:x val="3.7585064095248963E-2"/>
                  <c:y val="-0.164988466164283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78-4F4A-9439-672E0E3BB3D3}"/>
                </c:ext>
              </c:extLst>
            </c:dLbl>
            <c:dLbl>
              <c:idx val="8"/>
              <c:layout>
                <c:manualLayout>
                  <c:x val="-8.3066872075773138E-2"/>
                  <c:y val="-9.141328246856971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878-4F4A-9439-672E0E3BB3D3}"/>
                </c:ext>
              </c:extLst>
            </c:dLbl>
            <c:dLbl>
              <c:idx val="9"/>
              <c:layout>
                <c:manualLayout>
                  <c:x val="-8.46235117349462E-2"/>
                  <c:y val="-0.2151909934289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878-4F4A-9439-672E0E3BB3D3}"/>
                </c:ext>
              </c:extLst>
            </c:dLbl>
            <c:dLbl>
              <c:idx val="10"/>
              <c:layout>
                <c:manualLayout>
                  <c:x val="-7.2944006999125111E-3"/>
                  <c:y val="-2.86920802560777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878-4F4A-9439-672E0E3BB3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 HOTEL </c:v>
                </c:pt>
                <c:pt idx="1">
                  <c:v> RESTORAN </c:v>
                </c:pt>
                <c:pt idx="2">
                  <c:v> HIBURAN </c:v>
                </c:pt>
                <c:pt idx="3">
                  <c:v> REKLAME </c:v>
                </c:pt>
                <c:pt idx="4">
                  <c:v> PPJ </c:v>
                </c:pt>
                <c:pt idx="5">
                  <c:v> PARKIR </c:v>
                </c:pt>
                <c:pt idx="6">
                  <c:v> AIR TANAH </c:v>
                </c:pt>
                <c:pt idx="7">
                  <c:v> SBW </c:v>
                </c:pt>
                <c:pt idx="8">
                  <c:v> MBLB </c:v>
                </c:pt>
                <c:pt idx="9">
                  <c:v> PBB </c:v>
                </c:pt>
                <c:pt idx="10">
                  <c:v> BPHTB 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2.9637620084279951E-2</c:v>
                </c:pt>
                <c:pt idx="1">
                  <c:v>9.0737540662433711E-2</c:v>
                </c:pt>
                <c:pt idx="2">
                  <c:v>6.5571942761903906E-3</c:v>
                </c:pt>
                <c:pt idx="3">
                  <c:v>1.8862633263763237E-2</c:v>
                </c:pt>
                <c:pt idx="4">
                  <c:v>0.28346954362815052</c:v>
                </c:pt>
                <c:pt idx="5">
                  <c:v>2.9081147694385418E-3</c:v>
                </c:pt>
                <c:pt idx="6">
                  <c:v>1.1481549727391396E-2</c:v>
                </c:pt>
                <c:pt idx="7">
                  <c:v>1.3644535474429214E-4</c:v>
                </c:pt>
                <c:pt idx="8">
                  <c:v>3.455629366320765E-2</c:v>
                </c:pt>
                <c:pt idx="9">
                  <c:v>0.22275781082053681</c:v>
                </c:pt>
                <c:pt idx="10">
                  <c:v>0.29889525374986348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878-4F4A-9439-672E0E3BB3D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d-ID" dirty="0"/>
              <a:t>RETRIBUSI DAERAH : Rp </a:t>
            </a:r>
            <a:r>
              <a:rPr lang="en-US" dirty="0"/>
              <a:t>32.401.830.073</a:t>
            </a:r>
            <a:endParaRPr lang="id-ID" dirty="0"/>
          </a:p>
        </c:rich>
      </c:tx>
      <c:layout>
        <c:manualLayout>
          <c:xMode val="edge"/>
          <c:yMode val="edge"/>
          <c:x val="2.7862318840579711E-2"/>
          <c:y val="2.8107362549251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Retribusi Daerah : Rp 32.401.830.073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878-4F4A-9439-672E0E3BB3D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878-4F4A-9439-672E0E3BB3D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878-4F4A-9439-672E0E3BB3D3}"/>
              </c:ext>
            </c:extLst>
          </c:dPt>
          <c:dLbls>
            <c:dLbl>
              <c:idx val="0"/>
              <c:layout>
                <c:manualLayout>
                  <c:x val="1.5468827266156948E-2"/>
                  <c:y val="-4.6879208714662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78-4F4A-9439-672E0E3BB3D3}"/>
                </c:ext>
              </c:extLst>
            </c:dLbl>
            <c:dLbl>
              <c:idx val="1"/>
              <c:layout>
                <c:manualLayout>
                  <c:x val="0.14814814814814814"/>
                  <c:y val="-0.123452498032018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371980676328502"/>
                      <c:h val="0.17734022805621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878-4F4A-9439-672E0E3BB3D3}"/>
                </c:ext>
              </c:extLst>
            </c:dLbl>
            <c:dLbl>
              <c:idx val="2"/>
              <c:layout>
                <c:manualLayout>
                  <c:x val="-3.2202442086043601E-2"/>
                  <c:y val="-0.158838065886155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78-4F4A-9439-672E0E3BB3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Reribusi Jasa Umum</c:v>
                </c:pt>
                <c:pt idx="1">
                  <c:v>Retribusi Jasa Usaha</c:v>
                </c:pt>
                <c:pt idx="2">
                  <c:v>Retribusi Perizinan Tertentu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0.35946835511323927</c:v>
                </c:pt>
                <c:pt idx="1">
                  <c:v>0.11099707349545422</c:v>
                </c:pt>
                <c:pt idx="2">
                  <c:v>0.52953457139130644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878-4F4A-9439-672E0E3BB3D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6E6DC-F935-4C67-93E9-75F801CFD9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BE5AE31-6729-4A81-941F-0F52D36D946F}">
      <dgm:prSet custT="1"/>
      <dgm:spPr/>
      <dgm:t>
        <a:bodyPr/>
        <a:lstStyle/>
        <a:p>
          <a:pPr marL="358775" indent="-358775" algn="just" rtl="0"/>
          <a:r>
            <a:rPr lang="id-ID" sz="2400" dirty="0">
              <a:sym typeface="Wingdings" panose="05000000000000000000" pitchFamily="2" charset="2"/>
            </a:rPr>
            <a:t></a:t>
          </a:r>
          <a:r>
            <a:rPr lang="id-ID" sz="1800" dirty="0">
              <a:sym typeface="Wingdings" panose="05000000000000000000" pitchFamily="2" charset="2"/>
            </a:rPr>
            <a:t>	</a:t>
          </a:r>
          <a:r>
            <a:rPr lang="id-ID" sz="2000" dirty="0"/>
            <a:t>Selain memperkuat sumber penerimaan Kabupaten/Kota,  penerapan opsen diharapkan pemungutan PKB dan BBNKB menjadi lebih optimal melalui sinergi Pemda Provinsi-Kab/kota  dalam melakukan pengawasan dan </a:t>
          </a:r>
          <a:r>
            <a:rPr lang="id-ID" sz="2000" i="1" dirty="0"/>
            <a:t>law enforcement </a:t>
          </a:r>
          <a:r>
            <a:rPr lang="id-ID" sz="2000" dirty="0"/>
            <a:t>terhadap pengguna kendaraan bermotor.</a:t>
          </a:r>
          <a:endParaRPr lang="id-ID" sz="2100" dirty="0"/>
        </a:p>
      </dgm:t>
    </dgm:pt>
    <dgm:pt modelId="{19CD014E-2BD0-4CBB-A826-47CAC3719C7B}" type="parTrans" cxnId="{6C8CF74B-0677-4B0F-8374-050A96E39A56}">
      <dgm:prSet/>
      <dgm:spPr/>
      <dgm:t>
        <a:bodyPr/>
        <a:lstStyle/>
        <a:p>
          <a:endParaRPr lang="id-ID"/>
        </a:p>
      </dgm:t>
    </dgm:pt>
    <dgm:pt modelId="{29AAFD86-38AB-40A6-BD84-97B0B6828B96}" type="sibTrans" cxnId="{6C8CF74B-0677-4B0F-8374-050A96E39A56}">
      <dgm:prSet/>
      <dgm:spPr/>
      <dgm:t>
        <a:bodyPr/>
        <a:lstStyle/>
        <a:p>
          <a:endParaRPr lang="id-ID"/>
        </a:p>
      </dgm:t>
    </dgm:pt>
    <dgm:pt modelId="{D9A98F29-D0B7-4E10-8E87-780D12A08398}">
      <dgm:prSet custT="1"/>
      <dgm:spPr/>
      <dgm:t>
        <a:bodyPr/>
        <a:lstStyle/>
        <a:p>
          <a:pPr marL="358775" indent="-358775" algn="l" rtl="0"/>
          <a:r>
            <a:rPr lang="id-ID" sz="2400" dirty="0">
              <a:sym typeface="Wingdings" panose="05000000000000000000" pitchFamily="2" charset="2"/>
            </a:rPr>
            <a:t></a:t>
          </a:r>
          <a:r>
            <a:rPr lang="en-US" sz="2400" dirty="0">
              <a:sym typeface="Wingdings" panose="05000000000000000000" pitchFamily="2" charset="2"/>
            </a:rPr>
            <a:t> </a:t>
          </a:r>
          <a:r>
            <a:rPr lang="id-ID" sz="2400" dirty="0"/>
            <a:t>Penerapan Opsen tidak menambah Beban WP, termasuk beban administrasi</a:t>
          </a:r>
          <a:endParaRPr lang="id-ID" sz="2800" dirty="0"/>
        </a:p>
      </dgm:t>
    </dgm:pt>
    <dgm:pt modelId="{91CFA5AF-4152-451A-A905-816EF3AF5B9C}" type="parTrans" cxnId="{47564E92-487B-4701-92CF-F01980B3ADB0}">
      <dgm:prSet/>
      <dgm:spPr/>
      <dgm:t>
        <a:bodyPr/>
        <a:lstStyle/>
        <a:p>
          <a:endParaRPr lang="id-ID"/>
        </a:p>
      </dgm:t>
    </dgm:pt>
    <dgm:pt modelId="{3EAAA7EC-A38A-4FEC-A19E-A1B9946EE25A}" type="sibTrans" cxnId="{47564E92-487B-4701-92CF-F01980B3ADB0}">
      <dgm:prSet/>
      <dgm:spPr/>
      <dgm:t>
        <a:bodyPr/>
        <a:lstStyle/>
        <a:p>
          <a:endParaRPr lang="id-ID"/>
        </a:p>
      </dgm:t>
    </dgm:pt>
    <dgm:pt modelId="{6DEAE8A5-3189-4105-AC9F-E91163538FA5}">
      <dgm:prSet custT="1"/>
      <dgm:spPr/>
      <dgm:t>
        <a:bodyPr/>
        <a:lstStyle/>
        <a:p>
          <a:pPr marL="358775" indent="-358775" algn="just" rtl="0"/>
          <a:r>
            <a:rPr lang="id-ID" sz="2400" dirty="0">
              <a:sym typeface="Wingdings" panose="05000000000000000000" pitchFamily="2" charset="2"/>
            </a:rPr>
            <a:t></a:t>
          </a:r>
          <a:r>
            <a:rPr lang="en-US" sz="2400" dirty="0">
              <a:sym typeface="Wingdings" panose="05000000000000000000" pitchFamily="2" charset="2"/>
            </a:rPr>
            <a:t>	</a:t>
          </a:r>
          <a:r>
            <a:rPr lang="id-ID" sz="2400" dirty="0"/>
            <a:t>Opsen memberikan kepastian penerimaan Kab/Kota atas bagiannya dari penerimaan PKB dan BBNKB (real time basis).</a:t>
          </a:r>
          <a:endParaRPr lang="id-ID" sz="2800" dirty="0"/>
        </a:p>
      </dgm:t>
    </dgm:pt>
    <dgm:pt modelId="{CD56818C-71A6-489A-B5D6-7B5C29BF1356}" type="parTrans" cxnId="{B5F9F7BF-F73F-47C4-BFB2-3759FE7A191E}">
      <dgm:prSet/>
      <dgm:spPr/>
      <dgm:t>
        <a:bodyPr/>
        <a:lstStyle/>
        <a:p>
          <a:endParaRPr lang="id-ID"/>
        </a:p>
      </dgm:t>
    </dgm:pt>
    <dgm:pt modelId="{70C8EBBB-1745-43A5-9C78-97228ADE74EA}" type="sibTrans" cxnId="{B5F9F7BF-F73F-47C4-BFB2-3759FE7A191E}">
      <dgm:prSet/>
      <dgm:spPr/>
      <dgm:t>
        <a:bodyPr/>
        <a:lstStyle/>
        <a:p>
          <a:endParaRPr lang="id-ID"/>
        </a:p>
      </dgm:t>
    </dgm:pt>
    <dgm:pt modelId="{89511E3F-1DF0-4DCE-B1A5-F1B410C9D8C7}" type="pres">
      <dgm:prSet presAssocID="{8DD6E6DC-F935-4C67-93E9-75F801CFD948}" presName="vert0" presStyleCnt="0">
        <dgm:presLayoutVars>
          <dgm:dir/>
          <dgm:animOne val="branch"/>
          <dgm:animLvl val="lvl"/>
        </dgm:presLayoutVars>
      </dgm:prSet>
      <dgm:spPr/>
    </dgm:pt>
    <dgm:pt modelId="{C4CE7335-5B3C-439B-86FD-356B9C82DA8D}" type="pres">
      <dgm:prSet presAssocID="{1BE5AE31-6729-4A81-941F-0F52D36D946F}" presName="thickLine" presStyleLbl="alignNode1" presStyleIdx="0" presStyleCnt="3"/>
      <dgm:spPr/>
    </dgm:pt>
    <dgm:pt modelId="{B2E85BEA-D7CE-4148-A4AF-1FA830C21AF7}" type="pres">
      <dgm:prSet presAssocID="{1BE5AE31-6729-4A81-941F-0F52D36D946F}" presName="horz1" presStyleCnt="0"/>
      <dgm:spPr/>
    </dgm:pt>
    <dgm:pt modelId="{2E3AE5D0-CBCA-4FEE-BE50-90AD339A4269}" type="pres">
      <dgm:prSet presAssocID="{1BE5AE31-6729-4A81-941F-0F52D36D946F}" presName="tx1" presStyleLbl="revTx" presStyleIdx="0" presStyleCnt="3"/>
      <dgm:spPr/>
    </dgm:pt>
    <dgm:pt modelId="{0644988C-2A24-447B-8B5E-1EDB53D8C172}" type="pres">
      <dgm:prSet presAssocID="{1BE5AE31-6729-4A81-941F-0F52D36D946F}" presName="vert1" presStyleCnt="0"/>
      <dgm:spPr/>
    </dgm:pt>
    <dgm:pt modelId="{8540B33F-78EC-4B72-8A94-A101549980AA}" type="pres">
      <dgm:prSet presAssocID="{D9A98F29-D0B7-4E10-8E87-780D12A08398}" presName="thickLine" presStyleLbl="alignNode1" presStyleIdx="1" presStyleCnt="3"/>
      <dgm:spPr/>
    </dgm:pt>
    <dgm:pt modelId="{69525C08-D5D9-4EC4-8BC6-427609C1E4CD}" type="pres">
      <dgm:prSet presAssocID="{D9A98F29-D0B7-4E10-8E87-780D12A08398}" presName="horz1" presStyleCnt="0"/>
      <dgm:spPr/>
    </dgm:pt>
    <dgm:pt modelId="{4B3BF361-2AF2-41C7-A217-1E0089C48469}" type="pres">
      <dgm:prSet presAssocID="{D9A98F29-D0B7-4E10-8E87-780D12A08398}" presName="tx1" presStyleLbl="revTx" presStyleIdx="1" presStyleCnt="3"/>
      <dgm:spPr/>
    </dgm:pt>
    <dgm:pt modelId="{5369E8ED-6094-4505-BC1D-CF8E5C32AC6A}" type="pres">
      <dgm:prSet presAssocID="{D9A98F29-D0B7-4E10-8E87-780D12A08398}" presName="vert1" presStyleCnt="0"/>
      <dgm:spPr/>
    </dgm:pt>
    <dgm:pt modelId="{0A437D38-CEAB-49A2-8B5D-61FB85AF2A4D}" type="pres">
      <dgm:prSet presAssocID="{6DEAE8A5-3189-4105-AC9F-E91163538FA5}" presName="thickLine" presStyleLbl="alignNode1" presStyleIdx="2" presStyleCnt="3"/>
      <dgm:spPr/>
    </dgm:pt>
    <dgm:pt modelId="{379ADA42-552B-4B78-958A-599CA57E2DCE}" type="pres">
      <dgm:prSet presAssocID="{6DEAE8A5-3189-4105-AC9F-E91163538FA5}" presName="horz1" presStyleCnt="0"/>
      <dgm:spPr/>
    </dgm:pt>
    <dgm:pt modelId="{1CEB07C8-DD11-4CE7-A602-4B9CBF35BD0D}" type="pres">
      <dgm:prSet presAssocID="{6DEAE8A5-3189-4105-AC9F-E91163538FA5}" presName="tx1" presStyleLbl="revTx" presStyleIdx="2" presStyleCnt="3"/>
      <dgm:spPr/>
    </dgm:pt>
    <dgm:pt modelId="{2B3C18BF-F022-4721-8009-2C4E65F83995}" type="pres">
      <dgm:prSet presAssocID="{6DEAE8A5-3189-4105-AC9F-E91163538FA5}" presName="vert1" presStyleCnt="0"/>
      <dgm:spPr/>
    </dgm:pt>
  </dgm:ptLst>
  <dgm:cxnLst>
    <dgm:cxn modelId="{542DE12B-BD04-4319-B7F1-2F2F71E5C3C6}" type="presOf" srcId="{6DEAE8A5-3189-4105-AC9F-E91163538FA5}" destId="{1CEB07C8-DD11-4CE7-A602-4B9CBF35BD0D}" srcOrd="0" destOrd="0" presId="urn:microsoft.com/office/officeart/2008/layout/LinedList"/>
    <dgm:cxn modelId="{6C8CF74B-0677-4B0F-8374-050A96E39A56}" srcId="{8DD6E6DC-F935-4C67-93E9-75F801CFD948}" destId="{1BE5AE31-6729-4A81-941F-0F52D36D946F}" srcOrd="0" destOrd="0" parTransId="{19CD014E-2BD0-4CBB-A826-47CAC3719C7B}" sibTransId="{29AAFD86-38AB-40A6-BD84-97B0B6828B96}"/>
    <dgm:cxn modelId="{60D24051-CE2A-4FB4-AFB2-58CA9DBF6F54}" type="presOf" srcId="{8DD6E6DC-F935-4C67-93E9-75F801CFD948}" destId="{89511E3F-1DF0-4DCE-B1A5-F1B410C9D8C7}" srcOrd="0" destOrd="0" presId="urn:microsoft.com/office/officeart/2008/layout/LinedList"/>
    <dgm:cxn modelId="{0320498D-465B-41B7-A82D-C10ACE692088}" type="presOf" srcId="{1BE5AE31-6729-4A81-941F-0F52D36D946F}" destId="{2E3AE5D0-CBCA-4FEE-BE50-90AD339A4269}" srcOrd="0" destOrd="0" presId="urn:microsoft.com/office/officeart/2008/layout/LinedList"/>
    <dgm:cxn modelId="{47564E92-487B-4701-92CF-F01980B3ADB0}" srcId="{8DD6E6DC-F935-4C67-93E9-75F801CFD948}" destId="{D9A98F29-D0B7-4E10-8E87-780D12A08398}" srcOrd="1" destOrd="0" parTransId="{91CFA5AF-4152-451A-A905-816EF3AF5B9C}" sibTransId="{3EAAA7EC-A38A-4FEC-A19E-A1B9946EE25A}"/>
    <dgm:cxn modelId="{37FC1AA2-E6A0-4051-95EA-0B91AB124B07}" type="presOf" srcId="{D9A98F29-D0B7-4E10-8E87-780D12A08398}" destId="{4B3BF361-2AF2-41C7-A217-1E0089C48469}" srcOrd="0" destOrd="0" presId="urn:microsoft.com/office/officeart/2008/layout/LinedList"/>
    <dgm:cxn modelId="{B5F9F7BF-F73F-47C4-BFB2-3759FE7A191E}" srcId="{8DD6E6DC-F935-4C67-93E9-75F801CFD948}" destId="{6DEAE8A5-3189-4105-AC9F-E91163538FA5}" srcOrd="2" destOrd="0" parTransId="{CD56818C-71A6-489A-B5D6-7B5C29BF1356}" sibTransId="{70C8EBBB-1745-43A5-9C78-97228ADE74EA}"/>
    <dgm:cxn modelId="{37102791-4915-4E58-9AA1-FD0BF30C8AD0}" type="presParOf" srcId="{89511E3F-1DF0-4DCE-B1A5-F1B410C9D8C7}" destId="{C4CE7335-5B3C-439B-86FD-356B9C82DA8D}" srcOrd="0" destOrd="0" presId="urn:microsoft.com/office/officeart/2008/layout/LinedList"/>
    <dgm:cxn modelId="{CECB24CA-F799-48F5-97B1-BB3AB53A4B40}" type="presParOf" srcId="{89511E3F-1DF0-4DCE-B1A5-F1B410C9D8C7}" destId="{B2E85BEA-D7CE-4148-A4AF-1FA830C21AF7}" srcOrd="1" destOrd="0" presId="urn:microsoft.com/office/officeart/2008/layout/LinedList"/>
    <dgm:cxn modelId="{C417067D-97FB-4C8D-8A96-6F1E20148353}" type="presParOf" srcId="{B2E85BEA-D7CE-4148-A4AF-1FA830C21AF7}" destId="{2E3AE5D0-CBCA-4FEE-BE50-90AD339A4269}" srcOrd="0" destOrd="0" presId="urn:microsoft.com/office/officeart/2008/layout/LinedList"/>
    <dgm:cxn modelId="{AC05695A-D771-4612-94A9-A404D09DE154}" type="presParOf" srcId="{B2E85BEA-D7CE-4148-A4AF-1FA830C21AF7}" destId="{0644988C-2A24-447B-8B5E-1EDB53D8C172}" srcOrd="1" destOrd="0" presId="urn:microsoft.com/office/officeart/2008/layout/LinedList"/>
    <dgm:cxn modelId="{A3655D73-5346-4BDE-AD70-5B6113EDEA31}" type="presParOf" srcId="{89511E3F-1DF0-4DCE-B1A5-F1B410C9D8C7}" destId="{8540B33F-78EC-4B72-8A94-A101549980AA}" srcOrd="2" destOrd="0" presId="urn:microsoft.com/office/officeart/2008/layout/LinedList"/>
    <dgm:cxn modelId="{4C88E4C5-7A0C-43AF-B5C8-5C1FF2E5C3DF}" type="presParOf" srcId="{89511E3F-1DF0-4DCE-B1A5-F1B410C9D8C7}" destId="{69525C08-D5D9-4EC4-8BC6-427609C1E4CD}" srcOrd="3" destOrd="0" presId="urn:microsoft.com/office/officeart/2008/layout/LinedList"/>
    <dgm:cxn modelId="{CE3BEE11-3DC5-4B5D-B7BA-475E20CE9EA5}" type="presParOf" srcId="{69525C08-D5D9-4EC4-8BC6-427609C1E4CD}" destId="{4B3BF361-2AF2-41C7-A217-1E0089C48469}" srcOrd="0" destOrd="0" presId="urn:microsoft.com/office/officeart/2008/layout/LinedList"/>
    <dgm:cxn modelId="{61CBEFC0-55EF-490E-B57A-06B0486A9A5D}" type="presParOf" srcId="{69525C08-D5D9-4EC4-8BC6-427609C1E4CD}" destId="{5369E8ED-6094-4505-BC1D-CF8E5C32AC6A}" srcOrd="1" destOrd="0" presId="urn:microsoft.com/office/officeart/2008/layout/LinedList"/>
    <dgm:cxn modelId="{0340FB10-BFA7-40E3-92B2-A38922ABB57D}" type="presParOf" srcId="{89511E3F-1DF0-4DCE-B1A5-F1B410C9D8C7}" destId="{0A437D38-CEAB-49A2-8B5D-61FB85AF2A4D}" srcOrd="4" destOrd="0" presId="urn:microsoft.com/office/officeart/2008/layout/LinedList"/>
    <dgm:cxn modelId="{F86B2015-99C1-4550-B1B2-A2415A449BAD}" type="presParOf" srcId="{89511E3F-1DF0-4DCE-B1A5-F1B410C9D8C7}" destId="{379ADA42-552B-4B78-958A-599CA57E2DCE}" srcOrd="5" destOrd="0" presId="urn:microsoft.com/office/officeart/2008/layout/LinedList"/>
    <dgm:cxn modelId="{F99CAD44-4756-438A-9107-0A90666D8AD8}" type="presParOf" srcId="{379ADA42-552B-4B78-958A-599CA57E2DCE}" destId="{1CEB07C8-DD11-4CE7-A602-4B9CBF35BD0D}" srcOrd="0" destOrd="0" presId="urn:microsoft.com/office/officeart/2008/layout/LinedList"/>
    <dgm:cxn modelId="{A8670258-0590-48D3-A166-EF3A5EC5E9FA}" type="presParOf" srcId="{379ADA42-552B-4B78-958A-599CA57E2DCE}" destId="{2B3C18BF-F022-4721-8009-2C4E65F839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E7335-5B3C-439B-86FD-356B9C82DA8D}">
      <dsp:nvSpPr>
        <dsp:cNvPr id="0" name=""/>
        <dsp:cNvSpPr/>
      </dsp:nvSpPr>
      <dsp:spPr>
        <a:xfrm>
          <a:off x="0" y="1985"/>
          <a:ext cx="8841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AE5D0-CBCA-4FEE-BE50-90AD339A4269}">
      <dsp:nvSpPr>
        <dsp:cNvPr id="0" name=""/>
        <dsp:cNvSpPr/>
      </dsp:nvSpPr>
      <dsp:spPr>
        <a:xfrm>
          <a:off x="0" y="1985"/>
          <a:ext cx="8841300" cy="135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358775" lvl="0" indent="-358775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sym typeface="Wingdings" panose="05000000000000000000" pitchFamily="2" charset="2"/>
            </a:rPr>
            <a:t></a:t>
          </a:r>
          <a:r>
            <a:rPr lang="id-ID" sz="1800" kern="1200" dirty="0">
              <a:sym typeface="Wingdings" panose="05000000000000000000" pitchFamily="2" charset="2"/>
            </a:rPr>
            <a:t>	</a:t>
          </a:r>
          <a:r>
            <a:rPr lang="id-ID" sz="2000" kern="1200" dirty="0"/>
            <a:t>Selain memperkuat sumber penerimaan Kabupaten/Kota,  penerapan opsen diharapkan pemungutan PKB dan BBNKB menjadi lebih optimal melalui sinergi Pemda Provinsi-Kab/kota  dalam melakukan pengawasan dan </a:t>
          </a:r>
          <a:r>
            <a:rPr lang="id-ID" sz="2000" i="1" kern="1200" dirty="0"/>
            <a:t>law enforcement </a:t>
          </a:r>
          <a:r>
            <a:rPr lang="id-ID" sz="2000" kern="1200" dirty="0"/>
            <a:t>terhadap pengguna kendaraan bermotor.</a:t>
          </a:r>
          <a:endParaRPr lang="id-ID" sz="2100" kern="1200" dirty="0"/>
        </a:p>
      </dsp:txBody>
      <dsp:txXfrm>
        <a:off x="0" y="1985"/>
        <a:ext cx="8841300" cy="1354421"/>
      </dsp:txXfrm>
    </dsp:sp>
    <dsp:sp modelId="{8540B33F-78EC-4B72-8A94-A101549980AA}">
      <dsp:nvSpPr>
        <dsp:cNvPr id="0" name=""/>
        <dsp:cNvSpPr/>
      </dsp:nvSpPr>
      <dsp:spPr>
        <a:xfrm>
          <a:off x="0" y="1356407"/>
          <a:ext cx="8841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BF361-2AF2-41C7-A217-1E0089C48469}">
      <dsp:nvSpPr>
        <dsp:cNvPr id="0" name=""/>
        <dsp:cNvSpPr/>
      </dsp:nvSpPr>
      <dsp:spPr>
        <a:xfrm>
          <a:off x="0" y="1356407"/>
          <a:ext cx="8841300" cy="135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358775" lvl="0" indent="-358775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sym typeface="Wingdings" panose="05000000000000000000" pitchFamily="2" charset="2"/>
            </a:rPr>
            <a:t></a:t>
          </a:r>
          <a:r>
            <a:rPr lang="en-US" sz="2400" kern="1200" dirty="0">
              <a:sym typeface="Wingdings" panose="05000000000000000000" pitchFamily="2" charset="2"/>
            </a:rPr>
            <a:t> </a:t>
          </a:r>
          <a:r>
            <a:rPr lang="id-ID" sz="2400" kern="1200" dirty="0"/>
            <a:t>Penerapan Opsen tidak menambah Beban WP, termasuk beban administrasi</a:t>
          </a:r>
          <a:endParaRPr lang="id-ID" sz="2800" kern="1200" dirty="0"/>
        </a:p>
      </dsp:txBody>
      <dsp:txXfrm>
        <a:off x="0" y="1356407"/>
        <a:ext cx="8841300" cy="1354421"/>
      </dsp:txXfrm>
    </dsp:sp>
    <dsp:sp modelId="{0A437D38-CEAB-49A2-8B5D-61FB85AF2A4D}">
      <dsp:nvSpPr>
        <dsp:cNvPr id="0" name=""/>
        <dsp:cNvSpPr/>
      </dsp:nvSpPr>
      <dsp:spPr>
        <a:xfrm>
          <a:off x="0" y="2710829"/>
          <a:ext cx="8841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B07C8-DD11-4CE7-A602-4B9CBF35BD0D}">
      <dsp:nvSpPr>
        <dsp:cNvPr id="0" name=""/>
        <dsp:cNvSpPr/>
      </dsp:nvSpPr>
      <dsp:spPr>
        <a:xfrm>
          <a:off x="0" y="2710829"/>
          <a:ext cx="8841300" cy="135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358775" lvl="0" indent="-358775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sym typeface="Wingdings" panose="05000000000000000000" pitchFamily="2" charset="2"/>
            </a:rPr>
            <a:t></a:t>
          </a:r>
          <a:r>
            <a:rPr lang="en-US" sz="2400" kern="1200" dirty="0">
              <a:sym typeface="Wingdings" panose="05000000000000000000" pitchFamily="2" charset="2"/>
            </a:rPr>
            <a:t>	</a:t>
          </a:r>
          <a:r>
            <a:rPr lang="id-ID" sz="2400" kern="1200" dirty="0"/>
            <a:t>Opsen memberikan kepastian penerimaan Kab/Kota atas bagiannya dari penerimaan PKB dan BBNKB (real time basis).</a:t>
          </a:r>
          <a:endParaRPr lang="id-ID" sz="2800" kern="1200" dirty="0"/>
        </a:p>
      </dsp:txBody>
      <dsp:txXfrm>
        <a:off x="0" y="2710829"/>
        <a:ext cx="8841300" cy="1354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3;n">
            <a:extLst>
              <a:ext uri="{FF2B5EF4-FFF2-40B4-BE49-F238E27FC236}">
                <a16:creationId xmlns:a16="http://schemas.microsoft.com/office/drawing/2014/main" id="{7529DEC8-2D9A-46F2-9BCF-B5DF70D84E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3188" y="750888"/>
            <a:ext cx="6681787" cy="3757612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Google Shape;4;n">
            <a:extLst>
              <a:ext uri="{FF2B5EF4-FFF2-40B4-BE49-F238E27FC236}">
                <a16:creationId xmlns:a16="http://schemas.microsoft.com/office/drawing/2014/main" id="{92AD4916-4EDA-4F8A-BD73-BFA4AB9C031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817" y="4759644"/>
            <a:ext cx="5510530" cy="450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87" tIns="96587" rIns="96587" bIns="96587" numCol="1" anchor="t" anchorCtr="0" compatLnSpc="1">
            <a:prstTxWarp prst="textNoShape">
              <a:avLst/>
            </a:prstTxWarp>
          </a:bodyPr>
          <a:lstStyle/>
          <a:p>
            <a:pPr lvl="0"/>
            <a:endParaRPr lang="id-ID" altLang="id-ID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148" indent="-298416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296" lvl="1" indent="-298416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444" lvl="2" indent="-298416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592" lvl="3" indent="-298416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5740" lvl="4" indent="-298416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573;g823cbaada2_0_0:notes">
            <a:extLst>
              <a:ext uri="{FF2B5EF4-FFF2-40B4-BE49-F238E27FC236}">
                <a16:creationId xmlns:a16="http://schemas.microsoft.com/office/drawing/2014/main" id="{6329FC63-2041-46AD-9A1B-F21EE84C95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noFill/>
          <a:ln>
            <a:headEnd/>
            <a:tailEnd/>
          </a:ln>
        </p:spPr>
      </p:sp>
      <p:sp>
        <p:nvSpPr>
          <p:cNvPr id="11267" name="Google Shape;574;g823cbaada2_0_0:notes">
            <a:extLst>
              <a:ext uri="{FF2B5EF4-FFF2-40B4-BE49-F238E27FC236}">
                <a16:creationId xmlns:a16="http://schemas.microsoft.com/office/drawing/2014/main" id="{AB459553-EDC4-4996-AA1E-CAE8BF4921B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d-ID" alt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7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573;g823cbaada2_0_0:notes">
            <a:extLst>
              <a:ext uri="{FF2B5EF4-FFF2-40B4-BE49-F238E27FC236}">
                <a16:creationId xmlns:a16="http://schemas.microsoft.com/office/drawing/2014/main" id="{6329FC63-2041-46AD-9A1B-F21EE84C95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noFill/>
          <a:ln>
            <a:headEnd/>
            <a:tailEnd/>
          </a:ln>
        </p:spPr>
      </p:sp>
      <p:sp>
        <p:nvSpPr>
          <p:cNvPr id="11267" name="Google Shape;574;g823cbaada2_0_0:notes">
            <a:extLst>
              <a:ext uri="{FF2B5EF4-FFF2-40B4-BE49-F238E27FC236}">
                <a16:creationId xmlns:a16="http://schemas.microsoft.com/office/drawing/2014/main" id="{AB459553-EDC4-4996-AA1E-CAE8BF4921B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d-ID" alt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573;g823cbaada2_0_0:notes">
            <a:extLst>
              <a:ext uri="{FF2B5EF4-FFF2-40B4-BE49-F238E27FC236}">
                <a16:creationId xmlns:a16="http://schemas.microsoft.com/office/drawing/2014/main" id="{6329FC63-2041-46AD-9A1B-F21EE84C95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noFill/>
          <a:ln>
            <a:headEnd/>
            <a:tailEnd/>
          </a:ln>
        </p:spPr>
      </p:sp>
      <p:sp>
        <p:nvSpPr>
          <p:cNvPr id="11267" name="Google Shape;574;g823cbaada2_0_0:notes">
            <a:extLst>
              <a:ext uri="{FF2B5EF4-FFF2-40B4-BE49-F238E27FC236}">
                <a16:creationId xmlns:a16="http://schemas.microsoft.com/office/drawing/2014/main" id="{AB459553-EDC4-4996-AA1E-CAE8BF4921B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d-ID" alt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09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573;g823cbaada2_0_0:notes">
            <a:extLst>
              <a:ext uri="{FF2B5EF4-FFF2-40B4-BE49-F238E27FC236}">
                <a16:creationId xmlns:a16="http://schemas.microsoft.com/office/drawing/2014/main" id="{6329FC63-2041-46AD-9A1B-F21EE84C95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noFill/>
          <a:ln>
            <a:headEnd/>
            <a:tailEnd/>
          </a:ln>
        </p:spPr>
      </p:sp>
      <p:sp>
        <p:nvSpPr>
          <p:cNvPr id="11267" name="Google Shape;574;g823cbaada2_0_0:notes">
            <a:extLst>
              <a:ext uri="{FF2B5EF4-FFF2-40B4-BE49-F238E27FC236}">
                <a16:creationId xmlns:a16="http://schemas.microsoft.com/office/drawing/2014/main" id="{AB459553-EDC4-4996-AA1E-CAE8BF4921B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d-ID" alt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8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573;g823cbaada2_0_0:notes">
            <a:extLst>
              <a:ext uri="{FF2B5EF4-FFF2-40B4-BE49-F238E27FC236}">
                <a16:creationId xmlns:a16="http://schemas.microsoft.com/office/drawing/2014/main" id="{6329FC63-2041-46AD-9A1B-F21EE84C95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noFill/>
          <a:ln>
            <a:headEnd/>
            <a:tailEnd/>
          </a:ln>
        </p:spPr>
      </p:sp>
      <p:sp>
        <p:nvSpPr>
          <p:cNvPr id="11267" name="Google Shape;574;g823cbaada2_0_0:notes">
            <a:extLst>
              <a:ext uri="{FF2B5EF4-FFF2-40B4-BE49-F238E27FC236}">
                <a16:creationId xmlns:a16="http://schemas.microsoft.com/office/drawing/2014/main" id="{AB459553-EDC4-4996-AA1E-CAE8BF4921B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d-ID" alt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8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573;g823cbaada2_0_0:notes">
            <a:extLst>
              <a:ext uri="{FF2B5EF4-FFF2-40B4-BE49-F238E27FC236}">
                <a16:creationId xmlns:a16="http://schemas.microsoft.com/office/drawing/2014/main" id="{6329FC63-2041-46AD-9A1B-F21EE84C95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noFill/>
          <a:ln>
            <a:headEnd/>
            <a:tailEnd/>
          </a:ln>
        </p:spPr>
      </p:sp>
      <p:sp>
        <p:nvSpPr>
          <p:cNvPr id="11267" name="Google Shape;574;g823cbaada2_0_0:notes">
            <a:extLst>
              <a:ext uri="{FF2B5EF4-FFF2-40B4-BE49-F238E27FC236}">
                <a16:creationId xmlns:a16="http://schemas.microsoft.com/office/drawing/2014/main" id="{AB459553-EDC4-4996-AA1E-CAE8BF4921B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d-ID" alt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93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521;gad0ff0e80c_0_78:notes">
            <a:extLst>
              <a:ext uri="{FF2B5EF4-FFF2-40B4-BE49-F238E27FC236}">
                <a16:creationId xmlns:a16="http://schemas.microsoft.com/office/drawing/2014/main" id="{6127BE10-0C17-45C0-A115-C859DD135C2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noFill/>
          <a:ln>
            <a:headEnd/>
            <a:tailEnd/>
          </a:ln>
        </p:spPr>
      </p:sp>
      <p:sp>
        <p:nvSpPr>
          <p:cNvPr id="17411" name="Google Shape;522;gad0ff0e80c_0_78:notes">
            <a:extLst>
              <a:ext uri="{FF2B5EF4-FFF2-40B4-BE49-F238E27FC236}">
                <a16:creationId xmlns:a16="http://schemas.microsoft.com/office/drawing/2014/main" id="{B2D5E9DE-8972-406A-A8EB-32479C19DF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d-ID" alt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30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541;gad0ff0e80c_0_163:notes">
            <a:extLst>
              <a:ext uri="{FF2B5EF4-FFF2-40B4-BE49-F238E27FC236}">
                <a16:creationId xmlns:a16="http://schemas.microsoft.com/office/drawing/2014/main" id="{70EA9060-A955-414D-9D14-D19302B3F52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noFill/>
          <a:ln>
            <a:headEnd/>
            <a:tailEnd/>
          </a:ln>
        </p:spPr>
      </p:sp>
      <p:sp>
        <p:nvSpPr>
          <p:cNvPr id="13315" name="Google Shape;542;gad0ff0e80c_0_163:notes">
            <a:extLst>
              <a:ext uri="{FF2B5EF4-FFF2-40B4-BE49-F238E27FC236}">
                <a16:creationId xmlns:a16="http://schemas.microsoft.com/office/drawing/2014/main" id="{306AA61B-338B-4253-8508-127E6347380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d-ID" alt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368;ga23527d132_0_42:notes">
            <a:extLst>
              <a:ext uri="{FF2B5EF4-FFF2-40B4-BE49-F238E27FC236}">
                <a16:creationId xmlns:a16="http://schemas.microsoft.com/office/drawing/2014/main" id="{A9FD8ADC-63E1-4E1D-98F6-50747BB1AAB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9700" y="773113"/>
            <a:ext cx="6854825" cy="3856037"/>
          </a:xfrm>
          <a:noFill/>
          <a:ln>
            <a:headEnd/>
            <a:tailEnd/>
          </a:ln>
        </p:spPr>
      </p:sp>
      <p:sp>
        <p:nvSpPr>
          <p:cNvPr id="32771" name="Google Shape;369;ga23527d132_0_42:notes">
            <a:extLst>
              <a:ext uri="{FF2B5EF4-FFF2-40B4-BE49-F238E27FC236}">
                <a16:creationId xmlns:a16="http://schemas.microsoft.com/office/drawing/2014/main" id="{F0A99391-BF9E-4300-B098-8EE8B7F69C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id-ID" alt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8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1652-B373-4069-AC38-D18E8BFC8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9C8B1-B8ED-46BF-AD82-E536BF713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34A4C-654D-4830-B19B-D10083B7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03DB-A5DD-4D7E-8CFA-8671AF0B5D2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C05F-7C4B-48FE-84E8-7729D622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82B92-8236-43BD-993C-70472C07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A67-B262-429B-9EBA-8B74431B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5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21C62-BB70-4754-A467-E9628DDAE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70A20-F85A-4813-809A-30DB7C3F6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0C2FE-C3CA-40AE-94FA-1970EDB5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03DB-A5DD-4D7E-8CFA-8671AF0B5D2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E147-49E3-4F83-A87C-81846900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05CF9-A912-42D0-8ECA-C47F03DD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A67-B262-429B-9EBA-8B74431B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9FD9D-01A2-444F-AED6-8F0F25F0B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66262-74F4-41D2-9C46-A3A5E45AA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B5DE-8CBB-477F-9528-507C3051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03DB-A5DD-4D7E-8CFA-8671AF0B5D2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83661-4D4B-493E-B168-276A21905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9B18F-9A78-4531-9058-B8AA34DD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A67-B262-429B-9EBA-8B74431B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9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839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891B-2B1D-4E47-9F79-3DC73A459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B83F7-7CBB-4221-B736-380723A49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7C57C-026E-4D47-8841-7D7DA82B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748-29C8-4731-A5F9-CA897B50EE03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16DB-08A7-4289-A488-8B31DBD7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9937C-711B-402E-B0A1-E3E30032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D3A-2021-43D9-9A99-A4A46AB7C0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4373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E682-0621-4375-BD8F-CE5DAFDC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42FE-FA0F-45FE-918D-1A4A80A58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79F03-8DE3-438F-81BC-687CF3C8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748-29C8-4731-A5F9-CA897B50EE03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88CDA-6C87-4DFD-ABF3-4D4C35850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C37F4-6674-4250-9D3A-A3E7D176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D3A-2021-43D9-9A99-A4A46AB7C0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00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5FF9-44BE-4D73-82CF-9F0C9755F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60157-26CA-415B-A02D-F145A9B17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3629F-BF8B-475C-AB25-511E205B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748-29C8-4731-A5F9-CA897B50EE03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933F6-4586-4C38-9708-7E08447C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824CA-1740-4956-83CA-18C168D4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D3A-2021-43D9-9A99-A4A46AB7C0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0194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C8B1-CCC9-4F2F-A6E9-0CED26B8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728FA-E3D6-44E3-B7BB-BCD85EE79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A8EEC-C579-4D88-9336-D8E756A56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B3E5F-43E2-45D3-BCD5-97515894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748-29C8-4731-A5F9-CA897B50EE03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80348-F8AD-4ECA-AA04-BA991B84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1CDEE-4C13-48D8-B98D-779482F3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D3A-2021-43D9-9A99-A4A46AB7C0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3271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14F6-4BAC-412B-85D6-E9679329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CC250-E6A4-41FE-AEC9-11F52F7FA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FAB9F-CAA4-499B-9C29-22ADB9425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7D17D-6151-45C9-AD58-8A4A3DD79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8CAA57-0CCA-46E5-BB54-EF3FDFB2C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F04237-C4C9-4F3D-A413-2F8137B6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748-29C8-4731-A5F9-CA897B50EE03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00F04E-A41F-4BAC-BC66-573155E1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A3D04E-FA84-484D-A2B5-E97AD706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D3A-2021-43D9-9A99-A4A46AB7C0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3281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2242-0C2C-4C44-8EC6-4B60CCBF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B5915-6F87-486D-B6E7-8F8757C5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748-29C8-4731-A5F9-CA897B50EE03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9B7F1-6152-4143-8030-D3840496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E0707-4DCE-4CF0-B894-ED5BBA3D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D3A-2021-43D9-9A99-A4A46AB7C0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8254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0CDF2-DC56-4975-BF49-53BD8D12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748-29C8-4731-A5F9-CA897B50EE03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56AC50-D1E5-4B8A-AF65-23C74DA7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BCC5F-DCE1-4F49-848A-69348600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D3A-2021-43D9-9A99-A4A46AB7C0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318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0050-E531-4A9B-9A0C-6D913D16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52DDB-57FE-4ECD-9128-59EF86713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09855-76D0-46C5-AECB-0AEE839B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03DB-A5DD-4D7E-8CFA-8671AF0B5D2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52A6F-B8D5-4CB7-B7BE-A786AC6C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0BC59-EC77-4167-8AD9-27EE4F41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A67-B262-429B-9EBA-8B74431B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03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690EB-D156-4842-B471-C2DDFAFB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1364B-6680-4EB3-A3F3-D9230078E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F4EDB-4B95-4E0A-9C62-E3E6ED91E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6C883-AB93-4C71-BFD5-CC99085F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748-29C8-4731-A5F9-CA897B50EE03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F02EF-C9CD-4883-9E6A-DFA5E104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F71D8-7642-485C-A6FB-07FD722B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D3A-2021-43D9-9A99-A4A46AB7C0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4510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BE947-1A20-4408-8F90-B54812D9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FAAFD9-58EC-4BBF-8A08-A43EF383A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B1112-4DC8-4DDA-B85A-F1C8C01D0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FDB94-FE4E-42E6-96E0-35C1F969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748-29C8-4731-A5F9-CA897B50EE03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5AB75-BA64-4AEE-878D-2DDF50CE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59E9C-B516-418A-841B-317595E7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D3A-2021-43D9-9A99-A4A46AB7C0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1637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F0BA3-857F-4DAF-9934-A4E2DB50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976E8-5BAF-42E1-9A4A-F86B1518E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9614D-94FE-423A-B595-7E8AFF4A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748-29C8-4731-A5F9-CA897B50EE03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1CD5B-C2F4-4C3B-85CA-7C017AF2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19BE3-B17A-4CB1-B5F6-3F729AABF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D3A-2021-43D9-9A99-A4A46AB7C0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9643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50A560-88F3-4642-A83C-9E9266DFC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25503-3EF6-4A68-ABA9-0A842339C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48021-F6F7-420A-902A-9010DAA5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748-29C8-4731-A5F9-CA897B50EE03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9CF2B-EA14-4C79-9F47-F6F5EB02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A1340-6992-495A-A048-4BEC1311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5D3A-2021-43D9-9A99-A4A46AB7C0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1552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64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75F0-1046-467E-9DB0-2D2EB020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599C0-EEB1-4165-9660-4B761D03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BA0D5-439F-478E-91A2-04E053A5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03DB-A5DD-4D7E-8CFA-8671AF0B5D2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7719D-EF3F-47E7-8F81-D4C6CBE2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53BBF-21EE-422C-A917-DE8AD248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A67-B262-429B-9EBA-8B74431B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8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2E4F-072D-4ECE-AE29-870B62DE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705C1-1AC1-46C4-B13A-FC0528CF4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071EF-FDC0-46B6-978E-EBC7D2297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640D8-71DD-45F3-B32E-99247981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03DB-A5DD-4D7E-8CFA-8671AF0B5D2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EC2B4-6E70-4D2F-A162-A863AB94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C79E1-D4A8-49DB-BCCB-DF8D02CE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A67-B262-429B-9EBA-8B74431B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7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818A-C389-4867-8D35-A8DB3DA6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FACA0-3D03-4AC8-863B-F392A6078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92F8E-0351-42D4-984E-E0010FC4A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C9A4A2-E3A0-40FC-8586-531CD8610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13984-6A5B-44D6-A4A9-074AA0333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788D3-906C-40E3-9005-B5B4FD24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03DB-A5DD-4D7E-8CFA-8671AF0B5D2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6661A1-7D44-4237-B49A-13E17A7C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170EB0-EC4A-4079-9040-600596AD3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A67-B262-429B-9EBA-8B74431B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5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3B48-C028-4520-B478-8966797D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D10AA-B9BF-4B0F-8CC1-F440528C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03DB-A5DD-4D7E-8CFA-8671AF0B5D2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37EAA-C3AE-46BB-85DD-3A56CA88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97C51-6873-4F47-BDBA-449C66C0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A67-B262-429B-9EBA-8B74431B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7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FA4854-1C1B-46DA-ACD5-B08D5924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03DB-A5DD-4D7E-8CFA-8671AF0B5D2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50284-90F7-412F-BFFD-45EEA0FD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9C7CE-B9CB-4725-A8DB-DDE61115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A67-B262-429B-9EBA-8B74431B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5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214B-7BC5-4845-B95C-8732B7F5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BE09F-DB3A-4C38-AE79-3387F6FFF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8F1D3-9E63-449D-A760-F247CD1FC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37E5F-EFA2-47EF-A7BA-4E723D95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03DB-A5DD-4D7E-8CFA-8671AF0B5D2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18EC0-E509-4EEC-B18C-A72C461F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6C8FA-1024-45CC-894B-E609DEB5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A67-B262-429B-9EBA-8B74431B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0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41CD-A758-42E4-8A3C-7964E1C2B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9FA2F-B1F9-4F61-AA17-B15395A96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F5E8F-236B-47D6-BB31-613A1DC85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F03D3-F001-4DBD-AAA8-4CF0B80F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03DB-A5DD-4D7E-8CFA-8671AF0B5D2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BF1B5-5DB5-4CC8-9F43-063CFDD5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712C4-8B26-470E-9A6B-97693ABA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A67-B262-429B-9EBA-8B74431B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8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1FE05-B9C0-46A6-843F-1A93C4BD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9A344-6A02-4677-A3B2-54AF57BE3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1995C-D200-4A81-8F00-907CFFEAD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503DB-A5DD-4D7E-8CFA-8671AF0B5D2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0FD34-6AA5-4F93-9FC3-CDE781BB4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D9DFE-3749-4EF8-BFDB-0C3689286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63A67-B262-429B-9EBA-8B74431B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81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BCE13-BA18-4CB8-AFE4-045748389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70199-3D70-4B2D-8F55-CA362D957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2E90B-4700-473B-AD15-2FF65DD43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5748-29C8-4731-A5F9-CA897B50EE03}" type="datetimeFigureOut">
              <a:rPr lang="en-ID" smtClean="0"/>
              <a:t>04/03/2024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74799-EBE4-4C17-8D5D-549FC6621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35908-DF61-476F-AC8D-3BE3CFACC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F5D3A-2021-43D9-9A99-A4A46AB7C0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32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81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microsoft.com/office/2007/relationships/hdphoto" Target="../media/hdphoto2.wdp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C7266BC-9C5D-48B9-9656-7ABADA0F1682}"/>
              </a:ext>
            </a:extLst>
          </p:cNvPr>
          <p:cNvSpPr/>
          <p:nvPr/>
        </p:nvSpPr>
        <p:spPr>
          <a:xfrm>
            <a:off x="2810685" y="2972482"/>
            <a:ext cx="334925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/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Disampaikan</a:t>
            </a:r>
            <a:r>
              <a:rPr kumimoji="0" lang="en-US" sz="1600" b="1" i="1" u="none" strike="noStrike" kern="1200" cap="none" spc="0" normalizeH="0" baseline="0" noProof="0" dirty="0">
                <a:ln/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Oleh 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/>
                <a:solidFill>
                  <a:srgbClr val="686FE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Suhartono</a:t>
            </a:r>
            <a:r>
              <a:rPr lang="en-US" sz="1600" b="1" i="1" dirty="0">
                <a:ln/>
                <a:solidFill>
                  <a:srgbClr val="686FE4"/>
                </a:solidFill>
                <a:latin typeface="Calibri" panose="020F0502020204030204"/>
                <a:cs typeface="+mn-cs"/>
              </a:rPr>
              <a:t>, </a:t>
            </a:r>
            <a:r>
              <a:rPr lang="en-US" sz="1600" b="1" i="1" dirty="0" err="1">
                <a:ln/>
                <a:solidFill>
                  <a:srgbClr val="686FE4"/>
                </a:solidFill>
                <a:latin typeface="Calibri" panose="020F0502020204030204"/>
                <a:cs typeface="+mn-cs"/>
              </a:rPr>
              <a:t>S.Sos</a:t>
            </a:r>
            <a:r>
              <a:rPr lang="en-US" sz="1600" b="1" i="1" dirty="0">
                <a:ln/>
                <a:solidFill>
                  <a:srgbClr val="686FE4"/>
                </a:solidFill>
                <a:latin typeface="Calibri" panose="020F0502020204030204"/>
                <a:cs typeface="+mn-cs"/>
              </a:rPr>
              <a:t>.</a:t>
            </a:r>
            <a:endParaRPr kumimoji="0" lang="en-US" sz="1600" b="1" i="1" u="none" strike="noStrike" kern="1200" cap="none" spc="0" normalizeH="0" baseline="0" noProof="0" dirty="0">
              <a:ln/>
              <a:solidFill>
                <a:srgbClr val="686FE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i="1" dirty="0">
              <a:ln/>
              <a:solidFill>
                <a:srgbClr val="686FE4"/>
              </a:solidFill>
              <a:latin typeface="Calibri" panose="020F050202020403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/>
              <a:solidFill>
                <a:srgbClr val="686FE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/>
                <a:solidFill>
                  <a:srgbClr val="0F2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</a:t>
            </a:r>
            <a:r>
              <a:rPr kumimoji="0" lang="en-US" sz="1600" b="1" i="1" u="none" strike="noStrike" kern="1200" cap="none" spc="0" normalizeH="0" baseline="0" noProof="0" dirty="0">
                <a:ln/>
                <a:solidFill>
                  <a:srgbClr val="0F2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Ahli </a:t>
            </a:r>
            <a:r>
              <a:rPr kumimoji="0" lang="en-US" sz="1600" b="1" i="1" u="none" strike="noStrike" kern="1200" cap="none" spc="0" normalizeH="0" baseline="0" noProof="0" dirty="0" err="1">
                <a:ln/>
                <a:solidFill>
                  <a:srgbClr val="0F2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Bidang</a:t>
            </a:r>
            <a:r>
              <a:rPr kumimoji="0" lang="en-US" sz="1600" b="1" i="1" u="none" strike="noStrike" kern="1200" cap="none" spc="0" normalizeH="0" baseline="0" noProof="0" dirty="0">
                <a:ln/>
                <a:solidFill>
                  <a:srgbClr val="0F2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/>
                <a:solidFill>
                  <a:srgbClr val="0F2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Ekonomi</a:t>
            </a:r>
            <a:r>
              <a:rPr kumimoji="0" lang="en-US" sz="1600" b="1" i="1" u="none" strike="noStrike" kern="1200" cap="none" spc="0" normalizeH="0" baseline="0" noProof="0" dirty="0">
                <a:ln/>
                <a:solidFill>
                  <a:srgbClr val="0F2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600" b="1" i="1" u="none" strike="noStrike" kern="1200" cap="none" spc="0" normalizeH="0" baseline="0" noProof="0" dirty="0" err="1">
                <a:ln/>
                <a:solidFill>
                  <a:srgbClr val="0F2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Keuangan</a:t>
            </a:r>
            <a:r>
              <a:rPr kumimoji="0" lang="en-US" sz="1600" b="1" i="1" u="none" strike="noStrike" kern="1200" cap="none" spc="0" normalizeH="0" baseline="0" noProof="0" dirty="0">
                <a:ln/>
                <a:solidFill>
                  <a:srgbClr val="0F21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 Pembangunan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BA8E1FD-F223-45FC-8A45-A80EFA3D3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81" b="88056" l="30156" r="65156">
                        <a14:foregroundMark x1="37031" y1="50000" x2="37031" y2="50000"/>
                        <a14:foregroundMark x1="50417" y1="47037" x2="50417" y2="47037"/>
                        <a14:foregroundMark x1="58021" y1="51296" x2="58021" y2="51296"/>
                        <a14:foregroundMark x1="63229" y1="64815" x2="63229" y2="64815"/>
                        <a14:foregroundMark x1="55625" y1="74907" x2="55625" y2="74907"/>
                        <a14:foregroundMark x1="47813" y1="63333" x2="47813" y2="63333"/>
                        <a14:foregroundMark x1="47656" y1="59630" x2="47656" y2="59630"/>
                        <a14:foregroundMark x1="47656" y1="59630" x2="48229" y2="65185"/>
                        <a14:foregroundMark x1="44323" y1="59444" x2="50625" y2="59444"/>
                        <a14:foregroundMark x1="45625" y1="65370" x2="49740" y2="65833"/>
                        <a14:foregroundMark x1="45260" y1="63704" x2="44844" y2="66759"/>
                        <a14:foregroundMark x1="56354" y1="69630" x2="54167" y2="79722"/>
                        <a14:foregroundMark x1="54167" y1="79722" x2="54115" y2="79722"/>
                        <a14:foregroundMark x1="61042" y1="60741" x2="62656" y2="59259"/>
                        <a14:foregroundMark x1="59844" y1="60926" x2="59948" y2="65185"/>
                        <a14:foregroundMark x1="60052" y1="59630" x2="61146" y2="59815"/>
                        <a14:foregroundMark x1="47813" y1="74352" x2="47708" y2="83981"/>
                        <a14:foregroundMark x1="46510" y1="88056" x2="46510" y2="88056"/>
                        <a14:foregroundMark x1="46510" y1="88056" x2="46510" y2="88056"/>
                        <a14:foregroundMark x1="30417" y1="59259" x2="32344" y2="71389"/>
                        <a14:foregroundMark x1="43021" y1="41111" x2="44531" y2="51019"/>
                        <a14:foregroundMark x1="44531" y1="51019" x2="45417" y2="53056"/>
                        <a14:foregroundMark x1="37448" y1="69815" x2="41042" y2="81481"/>
                        <a14:backgroundMark x1="40156" y1="59444" x2="40156" y2="59444"/>
                      </a14:backgroundRemoval>
                    </a14:imgEffect>
                  </a14:imgLayer>
                </a14:imgProps>
              </a:ext>
            </a:extLst>
          </a:blip>
          <a:srcRect l="25833" t="22041" r="30417" b="8149"/>
          <a:stretch/>
        </p:blipFill>
        <p:spPr>
          <a:xfrm>
            <a:off x="6268418" y="2160863"/>
            <a:ext cx="2797606" cy="2703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6A6C8B-CA70-4314-B285-05889DEF84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A811AA-6C5D-4240-A60F-E2FBA60CE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32" y="0"/>
            <a:ext cx="1283498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6D6A39-834B-4539-AFA5-B7C599D9F1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3" y="414210"/>
            <a:ext cx="1105908" cy="11468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4E4D2D0-0B9C-45DE-ABA5-3951A3E20079}"/>
              </a:ext>
            </a:extLst>
          </p:cNvPr>
          <p:cNvSpPr/>
          <p:nvPr/>
        </p:nvSpPr>
        <p:spPr>
          <a:xfrm>
            <a:off x="1656442" y="796255"/>
            <a:ext cx="63216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/>
                <a:solidFill>
                  <a:srgbClr val="0000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OPTIMALISASI PENERIMAAN             PAJAK DAERAH DAN RETRIBUSI DAERAH </a:t>
            </a:r>
          </a:p>
        </p:txBody>
      </p:sp>
    </p:spTree>
    <p:extLst>
      <p:ext uri="{BB962C8B-B14F-4D97-AF65-F5344CB8AC3E}">
        <p14:creationId xmlns:p14="http://schemas.microsoft.com/office/powerpoint/2010/main" val="369217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7">
            <a:extLst>
              <a:ext uri="{FF2B5EF4-FFF2-40B4-BE49-F238E27FC236}">
                <a16:creationId xmlns:a16="http://schemas.microsoft.com/office/drawing/2014/main" id="{CCE6A724-26A9-468A-8981-392729CC54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2587" y="134958"/>
            <a:ext cx="5376576" cy="481013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>
            <a:noAutofit/>
          </a:bodyPr>
          <a:lstStyle/>
          <a:p>
            <a:pPr algn="ctr" eaLnBrk="1" fontAlgn="auto" hangingPunct="1">
              <a:buClr>
                <a:schemeClr val="dk1"/>
              </a:buClr>
              <a:buFont typeface="Fira Sans Extra Condensed"/>
              <a:buNone/>
              <a:defRPr/>
            </a:pPr>
            <a:r>
              <a:rPr lang="id-ID" sz="1600" b="1" dirty="0">
                <a:solidFill>
                  <a:srgbClr val="009934"/>
                </a:solidFill>
                <a:latin typeface="Arial Nova" panose="020B0504020202020204" pitchFamily="34" charset="0"/>
                <a:ea typeface="Fira Sans Extra Condensed"/>
                <a:cs typeface="Fira Sans Extra Condensed"/>
                <a:sym typeface="Fira Sans Extra Condensed"/>
              </a:rPr>
              <a:t>LATAR BELAKANG </a:t>
            </a:r>
            <a:r>
              <a:rPr lang="id-ID" sz="1600" b="1" dirty="0">
                <a:solidFill>
                  <a:schemeClr val="dk1"/>
                </a:solidFill>
                <a:latin typeface="Arial Nova" panose="020B0504020202020204" pitchFamily="34" charset="0"/>
                <a:ea typeface="Fira Sans Extra Condensed"/>
                <a:cs typeface="Fira Sans Extra Condensed"/>
                <a:sym typeface="Fira Sans Extra Condensed"/>
              </a:rPr>
              <a:t>PENYUSUNAN </a:t>
            </a:r>
            <a:br>
              <a:rPr lang="en-US" sz="1600" b="1" dirty="0">
                <a:solidFill>
                  <a:schemeClr val="dk1"/>
                </a:solidFill>
                <a:latin typeface="Arial Nova" panose="020B0504020202020204" pitchFamily="34" charset="0"/>
                <a:ea typeface="Fira Sans Extra Condensed"/>
                <a:cs typeface="Fira Sans Extra Condensed"/>
                <a:sym typeface="Fira Sans Extra Condensed"/>
              </a:rPr>
            </a:br>
            <a:r>
              <a:rPr lang="id-ID" sz="1600" b="1" dirty="0">
                <a:solidFill>
                  <a:schemeClr val="dk1"/>
                </a:solidFill>
                <a:latin typeface="Arial Nova" panose="020B0504020202020204" pitchFamily="34" charset="0"/>
                <a:ea typeface="Fira Sans Extra Condensed"/>
                <a:cs typeface="Fira Sans Extra Condensed"/>
                <a:sym typeface="Fira Sans Extra Condensed"/>
              </a:rPr>
              <a:t>PERDA PAJAK DAN RETRIBUSI</a:t>
            </a:r>
            <a:endParaRPr sz="1600" b="1" dirty="0">
              <a:solidFill>
                <a:schemeClr val="dk1"/>
              </a:solidFill>
              <a:latin typeface="Arial Nova" panose="020B05040202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245" name="Google Shape;577;p27">
            <a:extLst>
              <a:ext uri="{FF2B5EF4-FFF2-40B4-BE49-F238E27FC236}">
                <a16:creationId xmlns:a16="http://schemas.microsoft.com/office/drawing/2014/main" id="{FC3EDB2B-0CB8-4909-A2F5-C29190697D23}"/>
              </a:ext>
            </a:extLst>
          </p:cNvPr>
          <p:cNvGrpSpPr>
            <a:grpSpLocks/>
          </p:cNvGrpSpPr>
          <p:nvPr/>
        </p:nvGrpSpPr>
        <p:grpSpPr bwMode="auto">
          <a:xfrm>
            <a:off x="1477894" y="1903413"/>
            <a:ext cx="1481874" cy="1922462"/>
            <a:chOff x="3092000" y="1415363"/>
            <a:chExt cx="1480953" cy="2697700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0293" name="Google Shape;578;p27">
              <a:extLst>
                <a:ext uri="{FF2B5EF4-FFF2-40B4-BE49-F238E27FC236}">
                  <a16:creationId xmlns:a16="http://schemas.microsoft.com/office/drawing/2014/main" id="{FED20C95-6D59-4DCB-A64E-347120EC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059" y="1848614"/>
              <a:ext cx="1456750" cy="1618427"/>
            </a:xfrm>
            <a:custGeom>
              <a:avLst/>
              <a:gdLst>
                <a:gd name="T0" fmla="*/ 25 w 58270"/>
                <a:gd name="T1" fmla="*/ 0 h 94953"/>
                <a:gd name="T2" fmla="*/ 25 w 58270"/>
                <a:gd name="T3" fmla="*/ 2190068 h 94953"/>
                <a:gd name="T4" fmla="*/ 1456750 w 58270"/>
                <a:gd name="T5" fmla="*/ 2190068 h 94953"/>
                <a:gd name="T6" fmla="*/ 1456750 w 58270"/>
                <a:gd name="T7" fmla="*/ 0 h 94953"/>
                <a:gd name="T8" fmla="*/ 25 w 58270"/>
                <a:gd name="T9" fmla="*/ 0 h 949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270" h="94953" extrusionOk="0">
                  <a:moveTo>
                    <a:pt x="1" y="0"/>
                  </a:moveTo>
                  <a:lnTo>
                    <a:pt x="1" y="94952"/>
                  </a:lnTo>
                  <a:lnTo>
                    <a:pt x="58270" y="94952"/>
                  </a:lnTo>
                  <a:lnTo>
                    <a:pt x="5827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10294" name="Google Shape;579;p27">
              <a:extLst>
                <a:ext uri="{FF2B5EF4-FFF2-40B4-BE49-F238E27FC236}">
                  <a16:creationId xmlns:a16="http://schemas.microsoft.com/office/drawing/2014/main" id="{6904B7EE-D576-4852-81DA-95CAA1C08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038" y="1415363"/>
              <a:ext cx="725400" cy="802226"/>
            </a:xfrm>
            <a:custGeom>
              <a:avLst/>
              <a:gdLst>
                <a:gd name="T0" fmla="*/ 362700 w 29016"/>
                <a:gd name="T1" fmla="*/ 25 h 32089"/>
                <a:gd name="T2" fmla="*/ 304800 w 29016"/>
                <a:gd name="T3" fmla="*/ 15650 h 32089"/>
                <a:gd name="T4" fmla="*/ 57750 w 29016"/>
                <a:gd name="T5" fmla="*/ 158225 h 32089"/>
                <a:gd name="T6" fmla="*/ 0 w 29016"/>
                <a:gd name="T7" fmla="*/ 258525 h 32089"/>
                <a:gd name="T8" fmla="*/ 0 w 29016"/>
                <a:gd name="T9" fmla="*/ 543700 h 32089"/>
                <a:gd name="T10" fmla="*/ 57750 w 29016"/>
                <a:gd name="T11" fmla="*/ 644000 h 32089"/>
                <a:gd name="T12" fmla="*/ 304800 w 29016"/>
                <a:gd name="T13" fmla="*/ 786575 h 32089"/>
                <a:gd name="T14" fmla="*/ 362700 w 29016"/>
                <a:gd name="T15" fmla="*/ 802200 h 32089"/>
                <a:gd name="T16" fmla="*/ 420600 w 29016"/>
                <a:gd name="T17" fmla="*/ 786575 h 32089"/>
                <a:gd name="T18" fmla="*/ 667650 w 29016"/>
                <a:gd name="T19" fmla="*/ 644000 h 32089"/>
                <a:gd name="T20" fmla="*/ 725400 w 29016"/>
                <a:gd name="T21" fmla="*/ 543700 h 32089"/>
                <a:gd name="T22" fmla="*/ 725400 w 29016"/>
                <a:gd name="T23" fmla="*/ 258525 h 32089"/>
                <a:gd name="T24" fmla="*/ 667650 w 29016"/>
                <a:gd name="T25" fmla="*/ 158225 h 32089"/>
                <a:gd name="T26" fmla="*/ 420600 w 29016"/>
                <a:gd name="T27" fmla="*/ 15650 h 32089"/>
                <a:gd name="T28" fmla="*/ 362700 w 29016"/>
                <a:gd name="T29" fmla="*/ 25 h 320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16" h="32089" extrusionOk="0">
                  <a:moveTo>
                    <a:pt x="14508" y="1"/>
                  </a:moveTo>
                  <a:cubicBezTo>
                    <a:pt x="13708" y="1"/>
                    <a:pt x="12907" y="209"/>
                    <a:pt x="12192" y="626"/>
                  </a:cubicBezTo>
                  <a:lnTo>
                    <a:pt x="2310" y="6329"/>
                  </a:lnTo>
                  <a:cubicBezTo>
                    <a:pt x="882" y="7151"/>
                    <a:pt x="0" y="8686"/>
                    <a:pt x="0" y="10341"/>
                  </a:cubicBezTo>
                  <a:lnTo>
                    <a:pt x="0" y="21748"/>
                  </a:lnTo>
                  <a:cubicBezTo>
                    <a:pt x="0" y="23403"/>
                    <a:pt x="882" y="24938"/>
                    <a:pt x="2310" y="25760"/>
                  </a:cubicBezTo>
                  <a:lnTo>
                    <a:pt x="12192" y="31463"/>
                  </a:lnTo>
                  <a:cubicBezTo>
                    <a:pt x="12907" y="31880"/>
                    <a:pt x="13708" y="32088"/>
                    <a:pt x="14508" y="32088"/>
                  </a:cubicBezTo>
                  <a:cubicBezTo>
                    <a:pt x="15309" y="32088"/>
                    <a:pt x="16110" y="31880"/>
                    <a:pt x="16824" y="31463"/>
                  </a:cubicBezTo>
                  <a:lnTo>
                    <a:pt x="26706" y="25760"/>
                  </a:lnTo>
                  <a:cubicBezTo>
                    <a:pt x="28135" y="24938"/>
                    <a:pt x="29016" y="23403"/>
                    <a:pt x="29016" y="21748"/>
                  </a:cubicBezTo>
                  <a:lnTo>
                    <a:pt x="29016" y="10341"/>
                  </a:lnTo>
                  <a:cubicBezTo>
                    <a:pt x="29016" y="8686"/>
                    <a:pt x="28135" y="7151"/>
                    <a:pt x="26706" y="6329"/>
                  </a:cubicBezTo>
                  <a:lnTo>
                    <a:pt x="16824" y="626"/>
                  </a:lnTo>
                  <a:cubicBezTo>
                    <a:pt x="16110" y="209"/>
                    <a:pt x="15309" y="1"/>
                    <a:pt x="14508" y="1"/>
                  </a:cubicBezTo>
                  <a:close/>
                </a:path>
              </a:pathLst>
            </a:custGeom>
            <a:solidFill>
              <a:srgbClr val="69E781"/>
            </a:solidFill>
            <a:ln w="37200" cap="flat" cmpd="sng">
              <a:noFill/>
              <a:prstDash val="solid"/>
              <a:miter lim="11906"/>
              <a:headEnd type="none" w="sm" len="sm"/>
              <a:tailEnd type="none" w="sm" len="sm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/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grpSp>
          <p:nvGrpSpPr>
            <p:cNvPr id="10295" name="Google Shape;580;p27">
              <a:extLst>
                <a:ext uri="{FF2B5EF4-FFF2-40B4-BE49-F238E27FC236}">
                  <a16:creationId xmlns:a16="http://schemas.microsoft.com/office/drawing/2014/main" id="{40917049-B773-4768-B325-F7BA801F10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9100" y="1646857"/>
              <a:ext cx="340573" cy="339271"/>
              <a:chOff x="2085450" y="842250"/>
              <a:chExt cx="483700" cy="481850"/>
            </a:xfrm>
          </p:grpSpPr>
          <p:sp>
            <p:nvSpPr>
              <p:cNvPr id="10299" name="Google Shape;581;p27">
                <a:extLst>
                  <a:ext uri="{FF2B5EF4-FFF2-40B4-BE49-F238E27FC236}">
                    <a16:creationId xmlns:a16="http://schemas.microsoft.com/office/drawing/2014/main" id="{D93B4BAC-B660-4214-A7C8-2BAAA5E53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525" y="926925"/>
                <a:ext cx="483625" cy="397175"/>
              </a:xfrm>
              <a:custGeom>
                <a:avLst/>
                <a:gdLst>
                  <a:gd name="T0" fmla="*/ 42325 w 19345"/>
                  <a:gd name="T1" fmla="*/ 25 h 15887"/>
                  <a:gd name="T2" fmla="*/ 0 w 19345"/>
                  <a:gd name="T3" fmla="*/ 42400 h 15887"/>
                  <a:gd name="T4" fmla="*/ 42325 w 19345"/>
                  <a:gd name="T5" fmla="*/ 84725 h 15887"/>
                  <a:gd name="T6" fmla="*/ 99750 w 19345"/>
                  <a:gd name="T7" fmla="*/ 84725 h 15887"/>
                  <a:gd name="T8" fmla="*/ 142075 w 19345"/>
                  <a:gd name="T9" fmla="*/ 127100 h 15887"/>
                  <a:gd name="T10" fmla="*/ 142075 w 19345"/>
                  <a:gd name="T11" fmla="*/ 213675 h 15887"/>
                  <a:gd name="T12" fmla="*/ 269150 w 19345"/>
                  <a:gd name="T13" fmla="*/ 340675 h 15887"/>
                  <a:gd name="T14" fmla="*/ 340650 w 19345"/>
                  <a:gd name="T15" fmla="*/ 340675 h 15887"/>
                  <a:gd name="T16" fmla="*/ 340650 w 19345"/>
                  <a:gd name="T17" fmla="*/ 383050 h 15887"/>
                  <a:gd name="T18" fmla="*/ 354850 w 19345"/>
                  <a:gd name="T19" fmla="*/ 397175 h 15887"/>
                  <a:gd name="T20" fmla="*/ 363250 w 19345"/>
                  <a:gd name="T21" fmla="*/ 394350 h 15887"/>
                  <a:gd name="T22" fmla="*/ 476150 w 19345"/>
                  <a:gd name="T23" fmla="*/ 309650 h 15887"/>
                  <a:gd name="T24" fmla="*/ 476150 w 19345"/>
                  <a:gd name="T25" fmla="*/ 287075 h 15887"/>
                  <a:gd name="T26" fmla="*/ 363250 w 19345"/>
                  <a:gd name="T27" fmla="*/ 202375 h 15887"/>
                  <a:gd name="T28" fmla="*/ 354800 w 19345"/>
                  <a:gd name="T29" fmla="*/ 199525 h 15887"/>
                  <a:gd name="T30" fmla="*/ 340650 w 19345"/>
                  <a:gd name="T31" fmla="*/ 213675 h 15887"/>
                  <a:gd name="T32" fmla="*/ 340650 w 19345"/>
                  <a:gd name="T33" fmla="*/ 255975 h 15887"/>
                  <a:gd name="T34" fmla="*/ 269150 w 19345"/>
                  <a:gd name="T35" fmla="*/ 255975 h 15887"/>
                  <a:gd name="T36" fmla="*/ 226750 w 19345"/>
                  <a:gd name="T37" fmla="*/ 213675 h 15887"/>
                  <a:gd name="T38" fmla="*/ 226750 w 19345"/>
                  <a:gd name="T39" fmla="*/ 127100 h 15887"/>
                  <a:gd name="T40" fmla="*/ 99750 w 19345"/>
                  <a:gd name="T41" fmla="*/ 25 h 15887"/>
                  <a:gd name="T42" fmla="*/ 42325 w 19345"/>
                  <a:gd name="T43" fmla="*/ 25 h 158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345" h="15887" extrusionOk="0">
                    <a:moveTo>
                      <a:pt x="1693" y="1"/>
                    </a:moveTo>
                    <a:cubicBezTo>
                      <a:pt x="756" y="1"/>
                      <a:pt x="0" y="760"/>
                      <a:pt x="0" y="1696"/>
                    </a:cubicBezTo>
                    <a:cubicBezTo>
                      <a:pt x="0" y="2630"/>
                      <a:pt x="756" y="3389"/>
                      <a:pt x="1693" y="3389"/>
                    </a:cubicBezTo>
                    <a:lnTo>
                      <a:pt x="3990" y="3389"/>
                    </a:lnTo>
                    <a:cubicBezTo>
                      <a:pt x="4924" y="3389"/>
                      <a:pt x="5683" y="4147"/>
                      <a:pt x="5683" y="5084"/>
                    </a:cubicBezTo>
                    <a:lnTo>
                      <a:pt x="5683" y="8547"/>
                    </a:lnTo>
                    <a:cubicBezTo>
                      <a:pt x="5683" y="11347"/>
                      <a:pt x="7962" y="13627"/>
                      <a:pt x="10766" y="13627"/>
                    </a:cubicBezTo>
                    <a:lnTo>
                      <a:pt x="13626" y="13627"/>
                    </a:lnTo>
                    <a:lnTo>
                      <a:pt x="13626" y="15322"/>
                    </a:lnTo>
                    <a:cubicBezTo>
                      <a:pt x="13626" y="15656"/>
                      <a:pt x="13901" y="15887"/>
                      <a:pt x="14194" y="15887"/>
                    </a:cubicBezTo>
                    <a:cubicBezTo>
                      <a:pt x="14308" y="15887"/>
                      <a:pt x="14425" y="15852"/>
                      <a:pt x="14530" y="15774"/>
                    </a:cubicBezTo>
                    <a:lnTo>
                      <a:pt x="19046" y="12386"/>
                    </a:lnTo>
                    <a:cubicBezTo>
                      <a:pt x="19345" y="12160"/>
                      <a:pt x="19345" y="11706"/>
                      <a:pt x="19046" y="11483"/>
                    </a:cubicBezTo>
                    <a:lnTo>
                      <a:pt x="14530" y="8095"/>
                    </a:lnTo>
                    <a:cubicBezTo>
                      <a:pt x="14424" y="8016"/>
                      <a:pt x="14307" y="7981"/>
                      <a:pt x="14192" y="7981"/>
                    </a:cubicBezTo>
                    <a:cubicBezTo>
                      <a:pt x="13899" y="7981"/>
                      <a:pt x="13626" y="8212"/>
                      <a:pt x="13626" y="8547"/>
                    </a:cubicBezTo>
                    <a:lnTo>
                      <a:pt x="13626" y="10239"/>
                    </a:lnTo>
                    <a:lnTo>
                      <a:pt x="10766" y="10239"/>
                    </a:lnTo>
                    <a:cubicBezTo>
                      <a:pt x="9829" y="10239"/>
                      <a:pt x="9070" y="9480"/>
                      <a:pt x="9070" y="8547"/>
                    </a:cubicBezTo>
                    <a:lnTo>
                      <a:pt x="9070" y="5084"/>
                    </a:lnTo>
                    <a:cubicBezTo>
                      <a:pt x="9070" y="2280"/>
                      <a:pt x="6791" y="1"/>
                      <a:pt x="3990" y="1"/>
                    </a:cubicBezTo>
                    <a:lnTo>
                      <a:pt x="16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643"/>
              </a:p>
            </p:txBody>
          </p:sp>
          <p:sp>
            <p:nvSpPr>
              <p:cNvPr id="10300" name="Google Shape;582;p27">
                <a:extLst>
                  <a:ext uri="{FF2B5EF4-FFF2-40B4-BE49-F238E27FC236}">
                    <a16:creationId xmlns:a16="http://schemas.microsoft.com/office/drawing/2014/main" id="{D3B8E34A-D66E-48BC-AAE4-8D2AE7486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450" y="1151875"/>
                <a:ext cx="143650" cy="87575"/>
              </a:xfrm>
              <a:custGeom>
                <a:avLst/>
                <a:gdLst>
                  <a:gd name="T0" fmla="*/ 114425 w 5746"/>
                  <a:gd name="T1" fmla="*/ 25 h 3503"/>
                  <a:gd name="T2" fmla="*/ 99750 w 5746"/>
                  <a:gd name="T3" fmla="*/ 2875 h 3503"/>
                  <a:gd name="T4" fmla="*/ 42325 w 5746"/>
                  <a:gd name="T5" fmla="*/ 2875 h 3503"/>
                  <a:gd name="T6" fmla="*/ 0 w 5746"/>
                  <a:gd name="T7" fmla="*/ 45175 h 3503"/>
                  <a:gd name="T8" fmla="*/ 42325 w 5746"/>
                  <a:gd name="T9" fmla="*/ 87575 h 3503"/>
                  <a:gd name="T10" fmla="*/ 42400 w 5746"/>
                  <a:gd name="T11" fmla="*/ 87500 h 3503"/>
                  <a:gd name="T12" fmla="*/ 99825 w 5746"/>
                  <a:gd name="T13" fmla="*/ 87500 h 3503"/>
                  <a:gd name="T14" fmla="*/ 143650 w 5746"/>
                  <a:gd name="T15" fmla="*/ 79650 h 3503"/>
                  <a:gd name="T16" fmla="*/ 114425 w 5746"/>
                  <a:gd name="T17" fmla="*/ 25 h 35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46" h="3503" extrusionOk="0">
                    <a:moveTo>
                      <a:pt x="4577" y="1"/>
                    </a:moveTo>
                    <a:cubicBezTo>
                      <a:pt x="4391" y="73"/>
                      <a:pt x="4192" y="112"/>
                      <a:pt x="3990" y="115"/>
                    </a:cubicBezTo>
                    <a:lnTo>
                      <a:pt x="1693" y="115"/>
                    </a:lnTo>
                    <a:cubicBezTo>
                      <a:pt x="759" y="115"/>
                      <a:pt x="0" y="871"/>
                      <a:pt x="0" y="1807"/>
                    </a:cubicBezTo>
                    <a:cubicBezTo>
                      <a:pt x="0" y="2744"/>
                      <a:pt x="759" y="3503"/>
                      <a:pt x="1693" y="3503"/>
                    </a:cubicBezTo>
                    <a:lnTo>
                      <a:pt x="1696" y="3500"/>
                    </a:lnTo>
                    <a:lnTo>
                      <a:pt x="3993" y="3500"/>
                    </a:lnTo>
                    <a:cubicBezTo>
                      <a:pt x="4589" y="3500"/>
                      <a:pt x="5183" y="3391"/>
                      <a:pt x="5746" y="3186"/>
                    </a:cubicBezTo>
                    <a:cubicBezTo>
                      <a:pt x="5065" y="2253"/>
                      <a:pt x="4662" y="1151"/>
                      <a:pt x="4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643"/>
              </a:p>
            </p:txBody>
          </p:sp>
          <p:sp>
            <p:nvSpPr>
              <p:cNvPr id="10301" name="Google Shape;583;p27">
                <a:extLst>
                  <a:ext uri="{FF2B5EF4-FFF2-40B4-BE49-F238E27FC236}">
                    <a16:creationId xmlns:a16="http://schemas.microsoft.com/office/drawing/2014/main" id="{3AC6C2B3-1003-4DDA-A1C0-3EFCDD844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775" y="842250"/>
                <a:ext cx="294375" cy="197650"/>
              </a:xfrm>
              <a:custGeom>
                <a:avLst/>
                <a:gdLst>
                  <a:gd name="T0" fmla="*/ 165550 w 11775"/>
                  <a:gd name="T1" fmla="*/ 0 h 7906"/>
                  <a:gd name="T2" fmla="*/ 151400 w 11775"/>
                  <a:gd name="T3" fmla="*/ 14150 h 7906"/>
                  <a:gd name="T4" fmla="*/ 151400 w 11775"/>
                  <a:gd name="T5" fmla="*/ 56475 h 7906"/>
                  <a:gd name="T6" fmla="*/ 79900 w 11775"/>
                  <a:gd name="T7" fmla="*/ 56475 h 7906"/>
                  <a:gd name="T8" fmla="*/ 25 w 11775"/>
                  <a:gd name="T9" fmla="*/ 85150 h 7906"/>
                  <a:gd name="T10" fmla="*/ 53250 w 11775"/>
                  <a:gd name="T11" fmla="*/ 150800 h 7906"/>
                  <a:gd name="T12" fmla="*/ 79900 w 11775"/>
                  <a:gd name="T13" fmla="*/ 141150 h 7906"/>
                  <a:gd name="T14" fmla="*/ 151400 w 11775"/>
                  <a:gd name="T15" fmla="*/ 141150 h 7906"/>
                  <a:gd name="T16" fmla="*/ 151400 w 11775"/>
                  <a:gd name="T17" fmla="*/ 183550 h 7906"/>
                  <a:gd name="T18" fmla="*/ 165625 w 11775"/>
                  <a:gd name="T19" fmla="*/ 197650 h 7906"/>
                  <a:gd name="T20" fmla="*/ 174000 w 11775"/>
                  <a:gd name="T21" fmla="*/ 194825 h 7906"/>
                  <a:gd name="T22" fmla="*/ 286900 w 11775"/>
                  <a:gd name="T23" fmla="*/ 110150 h 7906"/>
                  <a:gd name="T24" fmla="*/ 286900 w 11775"/>
                  <a:gd name="T25" fmla="*/ 87550 h 7906"/>
                  <a:gd name="T26" fmla="*/ 174000 w 11775"/>
                  <a:gd name="T27" fmla="*/ 2875 h 7906"/>
                  <a:gd name="T28" fmla="*/ 165550 w 11775"/>
                  <a:gd name="T29" fmla="*/ 0 h 790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775" h="7906" extrusionOk="0">
                    <a:moveTo>
                      <a:pt x="6622" y="0"/>
                    </a:moveTo>
                    <a:cubicBezTo>
                      <a:pt x="6329" y="0"/>
                      <a:pt x="6056" y="231"/>
                      <a:pt x="6056" y="566"/>
                    </a:cubicBezTo>
                    <a:lnTo>
                      <a:pt x="6056" y="2259"/>
                    </a:lnTo>
                    <a:lnTo>
                      <a:pt x="3196" y="2259"/>
                    </a:lnTo>
                    <a:cubicBezTo>
                      <a:pt x="2030" y="2265"/>
                      <a:pt x="904" y="2668"/>
                      <a:pt x="1" y="3406"/>
                    </a:cubicBezTo>
                    <a:cubicBezTo>
                      <a:pt x="940" y="4068"/>
                      <a:pt x="1675" y="4978"/>
                      <a:pt x="2130" y="6032"/>
                    </a:cubicBezTo>
                    <a:cubicBezTo>
                      <a:pt x="2431" y="5785"/>
                      <a:pt x="2804" y="5649"/>
                      <a:pt x="3196" y="5646"/>
                    </a:cubicBezTo>
                    <a:lnTo>
                      <a:pt x="6056" y="5646"/>
                    </a:lnTo>
                    <a:lnTo>
                      <a:pt x="6056" y="7342"/>
                    </a:lnTo>
                    <a:cubicBezTo>
                      <a:pt x="6056" y="7679"/>
                      <a:pt x="6334" y="7906"/>
                      <a:pt x="6625" y="7906"/>
                    </a:cubicBezTo>
                    <a:cubicBezTo>
                      <a:pt x="6740" y="7906"/>
                      <a:pt x="6857" y="7871"/>
                      <a:pt x="6960" y="7793"/>
                    </a:cubicBezTo>
                    <a:lnTo>
                      <a:pt x="11476" y="4406"/>
                    </a:lnTo>
                    <a:cubicBezTo>
                      <a:pt x="11775" y="4180"/>
                      <a:pt x="11775" y="3725"/>
                      <a:pt x="11476" y="3502"/>
                    </a:cubicBezTo>
                    <a:lnTo>
                      <a:pt x="6960" y="115"/>
                    </a:lnTo>
                    <a:cubicBezTo>
                      <a:pt x="6854" y="36"/>
                      <a:pt x="6737" y="0"/>
                      <a:pt x="6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643"/>
              </a:p>
            </p:txBody>
          </p:sp>
        </p:grpSp>
        <p:sp>
          <p:nvSpPr>
            <p:cNvPr id="584" name="Google Shape;584;p27">
              <a:extLst>
                <a:ext uri="{FF2B5EF4-FFF2-40B4-BE49-F238E27FC236}">
                  <a16:creationId xmlns:a16="http://schemas.microsoft.com/office/drawing/2014/main" id="{86A52174-9A6E-4F9E-9F05-9757B0D6EB0E}"/>
                </a:ext>
              </a:extLst>
            </p:cNvPr>
            <p:cNvSpPr txBox="1"/>
            <p:nvPr/>
          </p:nvSpPr>
          <p:spPr>
            <a:xfrm>
              <a:off x="3104405" y="2821018"/>
              <a:ext cx="1456419" cy="285141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id-ID" sz="1125" b="1" kern="0" dirty="0">
                  <a:latin typeface="Roboto"/>
                  <a:ea typeface="Roboto"/>
                  <a:cs typeface="Roboto"/>
                  <a:sym typeface="Roboto"/>
                </a:rPr>
                <a:t>Ttg Pajak Daerah</a:t>
              </a:r>
              <a:endParaRPr sz="1125" b="1" kern="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97" name="Google Shape;585;p27">
              <a:extLst>
                <a:ext uri="{FF2B5EF4-FFF2-40B4-BE49-F238E27FC236}">
                  <a16:creationId xmlns:a16="http://schemas.microsoft.com/office/drawing/2014/main" id="{6224EED3-7CAC-421C-82D8-B8372BB6D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2000" y="2306778"/>
              <a:ext cx="1480953" cy="454638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d-ID" altLang="id-ID" dirty="0"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Perda </a:t>
              </a:r>
              <a:r>
                <a:rPr lang="en-US" altLang="id-ID" dirty="0"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2</a:t>
              </a:r>
              <a:r>
                <a:rPr lang="id-ID" altLang="id-ID" dirty="0"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/2011</a:t>
              </a:r>
              <a:endParaRPr lang="en-US" altLang="id-ID" dirty="0">
                <a:latin typeface="Fira Sans Extra Condensed Mediu" charset="0"/>
                <a:cs typeface="Fira Sans Extra Condensed Mediu" charset="0"/>
                <a:sym typeface="Fira Sans Extra Condensed Mediu" charset="0"/>
              </a:endParaRPr>
            </a:p>
            <a:p>
              <a:pPr algn="ctr" eaLnBrk="1" hangingPunct="1"/>
              <a:r>
                <a:rPr lang="en-US" altLang="id-ID" dirty="0" err="1"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Perda</a:t>
              </a:r>
              <a:r>
                <a:rPr lang="en-US" altLang="id-ID" dirty="0"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 9/2018</a:t>
              </a:r>
              <a:endParaRPr lang="id-ID" altLang="id-ID" dirty="0">
                <a:latin typeface="Fira Sans Extra Condensed Mediu" charset="0"/>
                <a:cs typeface="Fira Sans Extra Condensed Mediu" charset="0"/>
                <a:sym typeface="Fira Sans Extra Condensed Mediu" charset="0"/>
              </a:endParaRPr>
            </a:p>
          </p:txBody>
        </p:sp>
        <p:sp>
          <p:nvSpPr>
            <p:cNvPr id="10298" name="Google Shape;586;p27">
              <a:extLst>
                <a:ext uri="{FF2B5EF4-FFF2-40B4-BE49-F238E27FC236}">
                  <a16:creationId xmlns:a16="http://schemas.microsoft.com/office/drawing/2014/main" id="{A82E9B52-C3F9-48A8-8A2E-1F332FC14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625" y="3960663"/>
              <a:ext cx="152400" cy="152400"/>
            </a:xfrm>
            <a:prstGeom prst="ellipse">
              <a:avLst/>
            </a:prstGeom>
            <a:solidFill>
              <a:srgbClr val="69E781"/>
            </a:solidFill>
            <a:ln w="19050">
              <a:noFill/>
              <a:round/>
              <a:headEnd type="none" w="sm" len="sm"/>
              <a:tailEnd type="none" w="sm" len="sm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800"/>
            </a:p>
          </p:txBody>
        </p:sp>
      </p:grpSp>
      <p:grpSp>
        <p:nvGrpSpPr>
          <p:cNvPr id="10246" name="Google Shape;606;p27">
            <a:extLst>
              <a:ext uri="{FF2B5EF4-FFF2-40B4-BE49-F238E27FC236}">
                <a16:creationId xmlns:a16="http://schemas.microsoft.com/office/drawing/2014/main" id="{79C2FF7F-EA61-4871-9494-4EFEFBB76855}"/>
              </a:ext>
            </a:extLst>
          </p:cNvPr>
          <p:cNvGrpSpPr>
            <a:grpSpLocks/>
          </p:cNvGrpSpPr>
          <p:nvPr/>
        </p:nvGrpSpPr>
        <p:grpSpPr bwMode="auto">
          <a:xfrm>
            <a:off x="2904770" y="1903413"/>
            <a:ext cx="1611312" cy="1922462"/>
            <a:chOff x="4517905" y="1415363"/>
            <a:chExt cx="1611557" cy="2697700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0282" name="Google Shape;607;p27">
              <a:extLst>
                <a:ext uri="{FF2B5EF4-FFF2-40B4-BE49-F238E27FC236}">
                  <a16:creationId xmlns:a16="http://schemas.microsoft.com/office/drawing/2014/main" id="{7777E5B3-2CAB-404D-8101-44F7AD2E8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756" y="1848614"/>
              <a:ext cx="1456750" cy="1599464"/>
            </a:xfrm>
            <a:custGeom>
              <a:avLst/>
              <a:gdLst>
                <a:gd name="T0" fmla="*/ 0 w 58270"/>
                <a:gd name="T1" fmla="*/ 0 h 94953"/>
                <a:gd name="T2" fmla="*/ 0 w 58270"/>
                <a:gd name="T3" fmla="*/ 2190068 h 94953"/>
                <a:gd name="T4" fmla="*/ 1456750 w 58270"/>
                <a:gd name="T5" fmla="*/ 2190068 h 94953"/>
                <a:gd name="T6" fmla="*/ 1456750 w 58270"/>
                <a:gd name="T7" fmla="*/ 0 h 94953"/>
                <a:gd name="T8" fmla="*/ 0 w 58270"/>
                <a:gd name="T9" fmla="*/ 0 h 949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270" h="94953" extrusionOk="0">
                  <a:moveTo>
                    <a:pt x="0" y="0"/>
                  </a:moveTo>
                  <a:lnTo>
                    <a:pt x="0" y="94952"/>
                  </a:lnTo>
                  <a:lnTo>
                    <a:pt x="58270" y="94952"/>
                  </a:lnTo>
                  <a:lnTo>
                    <a:pt x="58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10283" name="Google Shape;608;p27">
              <a:extLst>
                <a:ext uri="{FF2B5EF4-FFF2-40B4-BE49-F238E27FC236}">
                  <a16:creationId xmlns:a16="http://schemas.microsoft.com/office/drawing/2014/main" id="{E62A767A-5201-4D4E-83A3-73BD4EA53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538" y="1415363"/>
              <a:ext cx="725725" cy="802225"/>
            </a:xfrm>
            <a:custGeom>
              <a:avLst/>
              <a:gdLst>
                <a:gd name="T0" fmla="*/ 362875 w 29029"/>
                <a:gd name="T1" fmla="*/ 25 h 32089"/>
                <a:gd name="T2" fmla="*/ 304825 w 29029"/>
                <a:gd name="T3" fmla="*/ 15650 h 32089"/>
                <a:gd name="T4" fmla="*/ 58075 w 29029"/>
                <a:gd name="T5" fmla="*/ 158225 h 32089"/>
                <a:gd name="T6" fmla="*/ 25 w 29029"/>
                <a:gd name="T7" fmla="*/ 258525 h 32089"/>
                <a:gd name="T8" fmla="*/ 25 w 29029"/>
                <a:gd name="T9" fmla="*/ 543700 h 32089"/>
                <a:gd name="T10" fmla="*/ 58075 w 29029"/>
                <a:gd name="T11" fmla="*/ 644000 h 32089"/>
                <a:gd name="T12" fmla="*/ 304825 w 29029"/>
                <a:gd name="T13" fmla="*/ 786575 h 32089"/>
                <a:gd name="T14" fmla="*/ 362875 w 29029"/>
                <a:gd name="T15" fmla="*/ 802200 h 32089"/>
                <a:gd name="T16" fmla="*/ 420900 w 29029"/>
                <a:gd name="T17" fmla="*/ 786575 h 32089"/>
                <a:gd name="T18" fmla="*/ 667675 w 29029"/>
                <a:gd name="T19" fmla="*/ 644000 h 32089"/>
                <a:gd name="T20" fmla="*/ 725700 w 29029"/>
                <a:gd name="T21" fmla="*/ 543700 h 32089"/>
                <a:gd name="T22" fmla="*/ 725700 w 29029"/>
                <a:gd name="T23" fmla="*/ 258525 h 32089"/>
                <a:gd name="T24" fmla="*/ 667675 w 29029"/>
                <a:gd name="T25" fmla="*/ 158225 h 32089"/>
                <a:gd name="T26" fmla="*/ 420900 w 29029"/>
                <a:gd name="T27" fmla="*/ 15650 h 32089"/>
                <a:gd name="T28" fmla="*/ 362875 w 29029"/>
                <a:gd name="T29" fmla="*/ 25 h 320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29" h="32089" extrusionOk="0">
                  <a:moveTo>
                    <a:pt x="14515" y="1"/>
                  </a:moveTo>
                  <a:cubicBezTo>
                    <a:pt x="13714" y="1"/>
                    <a:pt x="12913" y="209"/>
                    <a:pt x="12193" y="626"/>
                  </a:cubicBezTo>
                  <a:lnTo>
                    <a:pt x="2323" y="6329"/>
                  </a:lnTo>
                  <a:cubicBezTo>
                    <a:pt x="882" y="7151"/>
                    <a:pt x="1" y="8686"/>
                    <a:pt x="1" y="10341"/>
                  </a:cubicBezTo>
                  <a:lnTo>
                    <a:pt x="1" y="21748"/>
                  </a:lnTo>
                  <a:cubicBezTo>
                    <a:pt x="1" y="23403"/>
                    <a:pt x="882" y="24938"/>
                    <a:pt x="2323" y="25760"/>
                  </a:cubicBezTo>
                  <a:lnTo>
                    <a:pt x="12193" y="31463"/>
                  </a:lnTo>
                  <a:cubicBezTo>
                    <a:pt x="12913" y="31880"/>
                    <a:pt x="13714" y="32088"/>
                    <a:pt x="14515" y="32088"/>
                  </a:cubicBezTo>
                  <a:cubicBezTo>
                    <a:pt x="15315" y="32088"/>
                    <a:pt x="16116" y="31880"/>
                    <a:pt x="16836" y="31463"/>
                  </a:cubicBezTo>
                  <a:lnTo>
                    <a:pt x="26707" y="25760"/>
                  </a:lnTo>
                  <a:cubicBezTo>
                    <a:pt x="28147" y="24938"/>
                    <a:pt x="29028" y="23403"/>
                    <a:pt x="29028" y="21748"/>
                  </a:cubicBezTo>
                  <a:lnTo>
                    <a:pt x="29028" y="10341"/>
                  </a:lnTo>
                  <a:cubicBezTo>
                    <a:pt x="29028" y="8686"/>
                    <a:pt x="28147" y="7151"/>
                    <a:pt x="26707" y="6329"/>
                  </a:cubicBezTo>
                  <a:lnTo>
                    <a:pt x="16836" y="626"/>
                  </a:lnTo>
                  <a:cubicBezTo>
                    <a:pt x="16116" y="209"/>
                    <a:pt x="15315" y="1"/>
                    <a:pt x="14515" y="1"/>
                  </a:cubicBezTo>
                  <a:close/>
                </a:path>
              </a:pathLst>
            </a:custGeom>
            <a:solidFill>
              <a:srgbClr val="FCBD24"/>
            </a:solidFill>
            <a:ln w="37200" cap="flat" cmpd="sng">
              <a:noFill/>
              <a:prstDash val="solid"/>
              <a:miter lim="11906"/>
              <a:headEnd type="none" w="sm" len="sm"/>
              <a:tailEnd type="none" w="sm" len="sm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/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grpSp>
          <p:nvGrpSpPr>
            <p:cNvPr id="10284" name="Google Shape;609;p27">
              <a:extLst>
                <a:ext uri="{FF2B5EF4-FFF2-40B4-BE49-F238E27FC236}">
                  <a16:creationId xmlns:a16="http://schemas.microsoft.com/office/drawing/2014/main" id="{F0C97551-357D-411F-AB80-251A7CBB5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615" y="1646852"/>
              <a:ext cx="343442" cy="339288"/>
              <a:chOff x="3858100" y="1435075"/>
              <a:chExt cx="487775" cy="481875"/>
            </a:xfrm>
          </p:grpSpPr>
          <p:sp>
            <p:nvSpPr>
              <p:cNvPr id="10288" name="Google Shape;610;p27">
                <a:extLst>
                  <a:ext uri="{FF2B5EF4-FFF2-40B4-BE49-F238E27FC236}">
                    <a16:creationId xmlns:a16="http://schemas.microsoft.com/office/drawing/2014/main" id="{54E823D5-A8F9-4737-A04B-3F4CEA476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8100" y="1868750"/>
                <a:ext cx="55575" cy="48200"/>
              </a:xfrm>
              <a:custGeom>
                <a:avLst/>
                <a:gdLst>
                  <a:gd name="T0" fmla="*/ 40000 w 2223"/>
                  <a:gd name="T1" fmla="*/ 0 h 1928"/>
                  <a:gd name="T2" fmla="*/ 30275 w 2223"/>
                  <a:gd name="T3" fmla="*/ 3950 h 1928"/>
                  <a:gd name="T4" fmla="*/ 10325 w 2223"/>
                  <a:gd name="T5" fmla="*/ 23975 h 1928"/>
                  <a:gd name="T6" fmla="*/ 20625 w 2223"/>
                  <a:gd name="T7" fmla="*/ 48175 h 1928"/>
                  <a:gd name="T8" fmla="*/ 30275 w 2223"/>
                  <a:gd name="T9" fmla="*/ 43925 h 1928"/>
                  <a:gd name="T10" fmla="*/ 50225 w 2223"/>
                  <a:gd name="T11" fmla="*/ 23975 h 1928"/>
                  <a:gd name="T12" fmla="*/ 50000 w 2223"/>
                  <a:gd name="T13" fmla="*/ 4175 h 1928"/>
                  <a:gd name="T14" fmla="*/ 40000 w 2223"/>
                  <a:gd name="T15" fmla="*/ 0 h 19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23" h="1928" extrusionOk="0">
                    <a:moveTo>
                      <a:pt x="1600" y="0"/>
                    </a:moveTo>
                    <a:cubicBezTo>
                      <a:pt x="1460" y="0"/>
                      <a:pt x="1319" y="53"/>
                      <a:pt x="1211" y="158"/>
                    </a:cubicBezTo>
                    <a:lnTo>
                      <a:pt x="413" y="959"/>
                    </a:lnTo>
                    <a:cubicBezTo>
                      <a:pt x="0" y="1369"/>
                      <a:pt x="388" y="1927"/>
                      <a:pt x="825" y="1927"/>
                    </a:cubicBezTo>
                    <a:cubicBezTo>
                      <a:pt x="956" y="1927"/>
                      <a:pt x="1091" y="1877"/>
                      <a:pt x="1211" y="1757"/>
                    </a:cubicBezTo>
                    <a:lnTo>
                      <a:pt x="2009" y="959"/>
                    </a:lnTo>
                    <a:cubicBezTo>
                      <a:pt x="2222" y="736"/>
                      <a:pt x="2219" y="384"/>
                      <a:pt x="2000" y="167"/>
                    </a:cubicBezTo>
                    <a:cubicBezTo>
                      <a:pt x="1890" y="56"/>
                      <a:pt x="1745" y="0"/>
                      <a:pt x="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643"/>
              </a:p>
            </p:txBody>
          </p:sp>
          <p:sp>
            <p:nvSpPr>
              <p:cNvPr id="10289" name="Google Shape;611;p27">
                <a:extLst>
                  <a:ext uri="{FF2B5EF4-FFF2-40B4-BE49-F238E27FC236}">
                    <a16:creationId xmlns:a16="http://schemas.microsoft.com/office/drawing/2014/main" id="{AEA9A835-C6B3-46BA-A79C-102E4954D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950" y="1808500"/>
                <a:ext cx="60350" cy="48525"/>
              </a:xfrm>
              <a:custGeom>
                <a:avLst/>
                <a:gdLst>
                  <a:gd name="T0" fmla="*/ 40025 w 2414"/>
                  <a:gd name="T1" fmla="*/ 25 h 1941"/>
                  <a:gd name="T2" fmla="*/ 30275 w 2414"/>
                  <a:gd name="T3" fmla="*/ 4350 h 1941"/>
                  <a:gd name="T4" fmla="*/ 10325 w 2414"/>
                  <a:gd name="T5" fmla="*/ 24300 h 1941"/>
                  <a:gd name="T6" fmla="*/ 20600 w 2414"/>
                  <a:gd name="T7" fmla="*/ 48525 h 1941"/>
                  <a:gd name="T8" fmla="*/ 30275 w 2414"/>
                  <a:gd name="T9" fmla="*/ 44250 h 1941"/>
                  <a:gd name="T10" fmla="*/ 50225 w 2414"/>
                  <a:gd name="T11" fmla="*/ 24300 h 1941"/>
                  <a:gd name="T12" fmla="*/ 40025 w 2414"/>
                  <a:gd name="T13" fmla="*/ 25 h 19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14" h="1941" extrusionOk="0">
                    <a:moveTo>
                      <a:pt x="1601" y="1"/>
                    </a:moveTo>
                    <a:cubicBezTo>
                      <a:pt x="1470" y="1"/>
                      <a:pt x="1333" y="52"/>
                      <a:pt x="1211" y="174"/>
                    </a:cubicBezTo>
                    <a:lnTo>
                      <a:pt x="413" y="972"/>
                    </a:lnTo>
                    <a:cubicBezTo>
                      <a:pt x="1" y="1384"/>
                      <a:pt x="388" y="1941"/>
                      <a:pt x="824" y="1941"/>
                    </a:cubicBezTo>
                    <a:cubicBezTo>
                      <a:pt x="955" y="1941"/>
                      <a:pt x="1091" y="1890"/>
                      <a:pt x="1211" y="1770"/>
                    </a:cubicBezTo>
                    <a:lnTo>
                      <a:pt x="2009" y="972"/>
                    </a:lnTo>
                    <a:cubicBezTo>
                      <a:pt x="2414" y="569"/>
                      <a:pt x="2037" y="1"/>
                      <a:pt x="16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643"/>
              </a:p>
            </p:txBody>
          </p:sp>
          <p:sp>
            <p:nvSpPr>
              <p:cNvPr id="10290" name="Google Shape;612;p27">
                <a:extLst>
                  <a:ext uri="{FF2B5EF4-FFF2-40B4-BE49-F238E27FC236}">
                    <a16:creationId xmlns:a16="http://schemas.microsoft.com/office/drawing/2014/main" id="{C40F711D-7B76-4FDA-9918-E250CFBE5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450" y="1435075"/>
                <a:ext cx="450375" cy="251250"/>
              </a:xfrm>
              <a:custGeom>
                <a:avLst/>
                <a:gdLst>
                  <a:gd name="T0" fmla="*/ 450350 w 18015"/>
                  <a:gd name="T1" fmla="*/ 25 h 10050"/>
                  <a:gd name="T2" fmla="*/ 14025 w 18015"/>
                  <a:gd name="T3" fmla="*/ 119050 h 10050"/>
                  <a:gd name="T4" fmla="*/ 8750 w 18015"/>
                  <a:gd name="T5" fmla="*/ 143500 h 10050"/>
                  <a:gd name="T6" fmla="*/ 139600 w 18015"/>
                  <a:gd name="T7" fmla="*/ 251225 h 10050"/>
                  <a:gd name="T8" fmla="*/ 450350 w 18015"/>
                  <a:gd name="T9" fmla="*/ 25 h 100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15" h="10050" extrusionOk="0">
                    <a:moveTo>
                      <a:pt x="18014" y="1"/>
                    </a:moveTo>
                    <a:lnTo>
                      <a:pt x="561" y="4762"/>
                    </a:lnTo>
                    <a:cubicBezTo>
                      <a:pt x="121" y="4882"/>
                      <a:pt x="1" y="5448"/>
                      <a:pt x="350" y="5740"/>
                    </a:cubicBezTo>
                    <a:lnTo>
                      <a:pt x="5584" y="10049"/>
                    </a:lnTo>
                    <a:lnTo>
                      <a:pt x="180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643"/>
              </a:p>
            </p:txBody>
          </p:sp>
          <p:sp>
            <p:nvSpPr>
              <p:cNvPr id="10291" name="Google Shape;613;p27">
                <a:extLst>
                  <a:ext uri="{FF2B5EF4-FFF2-40B4-BE49-F238E27FC236}">
                    <a16:creationId xmlns:a16="http://schemas.microsoft.com/office/drawing/2014/main" id="{A11F90B6-2102-4062-B236-D07D7971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925" y="1456025"/>
                <a:ext cx="250950" cy="445250"/>
              </a:xfrm>
              <a:custGeom>
                <a:avLst/>
                <a:gdLst>
                  <a:gd name="T0" fmla="*/ 250925 w 10038"/>
                  <a:gd name="T1" fmla="*/ 0 h 17810"/>
                  <a:gd name="T2" fmla="*/ 25 w 10038"/>
                  <a:gd name="T3" fmla="*/ 309250 h 17810"/>
                  <a:gd name="T4" fmla="*/ 107825 w 10038"/>
                  <a:gd name="T5" fmla="*/ 440100 h 17810"/>
                  <a:gd name="T6" fmla="*/ 118625 w 10038"/>
                  <a:gd name="T7" fmla="*/ 445225 h 17810"/>
                  <a:gd name="T8" fmla="*/ 132350 w 10038"/>
                  <a:gd name="T9" fmla="*/ 434750 h 17810"/>
                  <a:gd name="T10" fmla="*/ 250925 w 10038"/>
                  <a:gd name="T11" fmla="*/ 0 h 178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38" h="17810" extrusionOk="0">
                    <a:moveTo>
                      <a:pt x="10037" y="0"/>
                    </a:moveTo>
                    <a:cubicBezTo>
                      <a:pt x="9890" y="120"/>
                      <a:pt x="118" y="12226"/>
                      <a:pt x="1" y="12370"/>
                    </a:cubicBezTo>
                    <a:lnTo>
                      <a:pt x="4313" y="17604"/>
                    </a:lnTo>
                    <a:cubicBezTo>
                      <a:pt x="4428" y="17744"/>
                      <a:pt x="4587" y="17809"/>
                      <a:pt x="4745" y="17809"/>
                    </a:cubicBezTo>
                    <a:cubicBezTo>
                      <a:pt x="4985" y="17809"/>
                      <a:pt x="5222" y="17659"/>
                      <a:pt x="5294" y="17390"/>
                    </a:cubicBezTo>
                    <a:lnTo>
                      <a:pt x="10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643"/>
              </a:p>
            </p:txBody>
          </p:sp>
          <p:sp>
            <p:nvSpPr>
              <p:cNvPr id="10292" name="Google Shape;614;p27">
                <a:extLst>
                  <a:ext uri="{FF2B5EF4-FFF2-40B4-BE49-F238E27FC236}">
                    <a16:creationId xmlns:a16="http://schemas.microsoft.com/office/drawing/2014/main" id="{1739402F-DC1E-4A02-9AF3-E11C8D569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575" y="1542825"/>
                <a:ext cx="245025" cy="242525"/>
              </a:xfrm>
              <a:custGeom>
                <a:avLst/>
                <a:gdLst>
                  <a:gd name="T0" fmla="*/ 245000 w 9801"/>
                  <a:gd name="T1" fmla="*/ 0 h 9701"/>
                  <a:gd name="T2" fmla="*/ 16150 w 9801"/>
                  <a:gd name="T3" fmla="*/ 184975 h 9701"/>
                  <a:gd name="T4" fmla="*/ 3125 w 9801"/>
                  <a:gd name="T5" fmla="*/ 223875 h 9701"/>
                  <a:gd name="T6" fmla="*/ 16475 w 9801"/>
                  <a:gd name="T7" fmla="*/ 242500 h 9701"/>
                  <a:gd name="T8" fmla="*/ 21050 w 9801"/>
                  <a:gd name="T9" fmla="*/ 241725 h 9701"/>
                  <a:gd name="T10" fmla="*/ 59950 w 9801"/>
                  <a:gd name="T11" fmla="*/ 228775 h 9701"/>
                  <a:gd name="T12" fmla="*/ 245000 w 9801"/>
                  <a:gd name="T13" fmla="*/ 0 h 9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01" h="9701" extrusionOk="0">
                    <a:moveTo>
                      <a:pt x="9800" y="0"/>
                    </a:moveTo>
                    <a:lnTo>
                      <a:pt x="646" y="7399"/>
                    </a:lnTo>
                    <a:lnTo>
                      <a:pt x="125" y="8955"/>
                    </a:lnTo>
                    <a:cubicBezTo>
                      <a:pt x="1" y="9338"/>
                      <a:pt x="298" y="9700"/>
                      <a:pt x="659" y="9700"/>
                    </a:cubicBezTo>
                    <a:cubicBezTo>
                      <a:pt x="719" y="9700"/>
                      <a:pt x="780" y="9690"/>
                      <a:pt x="842" y="9669"/>
                    </a:cubicBezTo>
                    <a:lnTo>
                      <a:pt x="2398" y="915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643"/>
              </a:p>
            </p:txBody>
          </p:sp>
        </p:grpSp>
        <p:sp>
          <p:nvSpPr>
            <p:cNvPr id="615" name="Google Shape;615;p27">
              <a:extLst>
                <a:ext uri="{FF2B5EF4-FFF2-40B4-BE49-F238E27FC236}">
                  <a16:creationId xmlns:a16="http://schemas.microsoft.com/office/drawing/2014/main" id="{2C059B2B-B3F4-4E72-ACFF-8F84059A16EB}"/>
                </a:ext>
              </a:extLst>
            </p:cNvPr>
            <p:cNvSpPr txBox="1"/>
            <p:nvPr/>
          </p:nvSpPr>
          <p:spPr>
            <a:xfrm>
              <a:off x="4517905" y="2758643"/>
              <a:ext cx="1611557" cy="407663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id-ID" sz="1125" b="1" kern="0" dirty="0">
                  <a:latin typeface="Roboto"/>
                  <a:ea typeface="Roboto"/>
                  <a:cs typeface="Roboto"/>
                  <a:sym typeface="Roboto"/>
                </a:rPr>
                <a:t>Ttg Retribusi Daerah</a:t>
              </a:r>
              <a:endParaRPr sz="1125" b="1" kern="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86" name="Google Shape;616;p27">
              <a:extLst>
                <a:ext uri="{FF2B5EF4-FFF2-40B4-BE49-F238E27FC236}">
                  <a16:creationId xmlns:a16="http://schemas.microsoft.com/office/drawing/2014/main" id="{A32890D0-79B0-40EB-B044-A78767156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8850" y="2394499"/>
              <a:ext cx="1456800" cy="42960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d-ID" altLang="id-ID" sz="1500"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Perda 14/2011</a:t>
              </a:r>
            </a:p>
          </p:txBody>
        </p:sp>
        <p:sp>
          <p:nvSpPr>
            <p:cNvPr id="10287" name="Google Shape;617;p27">
              <a:extLst>
                <a:ext uri="{FF2B5EF4-FFF2-40B4-BE49-F238E27FC236}">
                  <a16:creationId xmlns:a16="http://schemas.microsoft.com/office/drawing/2014/main" id="{C14DF70E-D69C-4F99-BF60-2E97646E9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038" y="3960663"/>
              <a:ext cx="152400" cy="152400"/>
            </a:xfrm>
            <a:prstGeom prst="ellipse">
              <a:avLst/>
            </a:prstGeom>
            <a:solidFill>
              <a:srgbClr val="FCBD24"/>
            </a:solidFill>
            <a:ln w="19050">
              <a:noFill/>
              <a:round/>
              <a:headEnd type="none" w="sm" len="sm"/>
              <a:tailEnd type="none" w="sm" len="sm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800"/>
            </a:p>
          </p:txBody>
        </p:sp>
      </p:grpSp>
      <p:cxnSp>
        <p:nvCxnSpPr>
          <p:cNvPr id="10247" name="Google Shape;619;p27">
            <a:extLst>
              <a:ext uri="{FF2B5EF4-FFF2-40B4-BE49-F238E27FC236}">
                <a16:creationId xmlns:a16="http://schemas.microsoft.com/office/drawing/2014/main" id="{A191878C-3729-4E40-9601-2BC489E0627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2960332" y="700088"/>
            <a:ext cx="1588" cy="1490662"/>
          </a:xfrm>
          <a:prstGeom prst="bentConnector3">
            <a:avLst>
              <a:gd name="adj1" fmla="val 39687500"/>
            </a:avLst>
          </a:prstGeom>
          <a:noFill/>
          <a:ln w="9525">
            <a:solidFill>
              <a:srgbClr val="59595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48" name="Google Shape;1094;p37">
            <a:extLst>
              <a:ext uri="{FF2B5EF4-FFF2-40B4-BE49-F238E27FC236}">
                <a16:creationId xmlns:a16="http://schemas.microsoft.com/office/drawing/2014/main" id="{35E0BB49-5606-41C8-B464-F32BBC6125E8}"/>
              </a:ext>
            </a:extLst>
          </p:cNvPr>
          <p:cNvGrpSpPr>
            <a:grpSpLocks/>
          </p:cNvGrpSpPr>
          <p:nvPr/>
        </p:nvGrpSpPr>
        <p:grpSpPr bwMode="auto">
          <a:xfrm>
            <a:off x="1947507" y="1174088"/>
            <a:ext cx="2065338" cy="852488"/>
            <a:chOff x="1282896" y="536649"/>
            <a:chExt cx="2753754" cy="1136963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48" name="Google Shape;1095;p37">
              <a:extLst>
                <a:ext uri="{FF2B5EF4-FFF2-40B4-BE49-F238E27FC236}">
                  <a16:creationId xmlns:a16="http://schemas.microsoft.com/office/drawing/2014/main" id="{9B12687B-33F1-41D3-B9B1-E7BDAD73F60C}"/>
                </a:ext>
              </a:extLst>
            </p:cNvPr>
            <p:cNvSpPr/>
            <p:nvPr/>
          </p:nvSpPr>
          <p:spPr>
            <a:xfrm rot="5400000">
              <a:off x="2091291" y="-271747"/>
              <a:ext cx="1136963" cy="2753754"/>
            </a:xfrm>
            <a:custGeom>
              <a:avLst/>
              <a:gdLst/>
              <a:ahLst/>
              <a:cxnLst/>
              <a:rect l="l" t="t" r="r" b="b"/>
              <a:pathLst>
                <a:path w="58735" h="89750" extrusionOk="0">
                  <a:moveTo>
                    <a:pt x="1" y="1"/>
                  </a:moveTo>
                  <a:lnTo>
                    <a:pt x="1" y="89750"/>
                  </a:lnTo>
                  <a:lnTo>
                    <a:pt x="50745" y="89750"/>
                  </a:lnTo>
                  <a:lnTo>
                    <a:pt x="50745" y="63461"/>
                  </a:lnTo>
                  <a:cubicBezTo>
                    <a:pt x="50745" y="58853"/>
                    <a:pt x="52210" y="54364"/>
                    <a:pt x="54877" y="50614"/>
                  </a:cubicBezTo>
                  <a:lnTo>
                    <a:pt x="57817" y="46506"/>
                  </a:lnTo>
                  <a:cubicBezTo>
                    <a:pt x="58722" y="45602"/>
                    <a:pt x="58734" y="44137"/>
                    <a:pt x="57829" y="43232"/>
                  </a:cubicBezTo>
                  <a:lnTo>
                    <a:pt x="54877" y="39136"/>
                  </a:lnTo>
                  <a:cubicBezTo>
                    <a:pt x="52210" y="35386"/>
                    <a:pt x="50745" y="30897"/>
                    <a:pt x="50745" y="26290"/>
                  </a:cubicBezTo>
                  <a:lnTo>
                    <a:pt x="50745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/>
          </p:spPr>
          <p:txBody>
            <a:bodyPr spcFirstLastPara="1" lIns="68569" tIns="68569" rIns="68569" bIns="68569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050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0" name="Google Shape;1096;p37">
              <a:extLst>
                <a:ext uri="{FF2B5EF4-FFF2-40B4-BE49-F238E27FC236}">
                  <a16:creationId xmlns:a16="http://schemas.microsoft.com/office/drawing/2014/main" id="{D477E238-7081-4FB5-B72A-B38E4E71E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822" y="1032060"/>
              <a:ext cx="2737827" cy="37769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d-ID" altLang="id-ID" sz="900" b="1" dirty="0" err="1">
                  <a:solidFill>
                    <a:srgbClr val="FFFFFF"/>
                  </a:solidFill>
                  <a:latin typeface="Roboto"/>
                  <a:sym typeface="Roboto"/>
                </a:rPr>
                <a:t>Ttg</a:t>
              </a:r>
              <a:r>
                <a:rPr lang="id-ID" altLang="id-ID" sz="900" b="1" dirty="0">
                  <a:solidFill>
                    <a:srgbClr val="FFFFFF"/>
                  </a:solidFill>
                  <a:latin typeface="Roboto"/>
                  <a:sym typeface="Roboto"/>
                </a:rPr>
                <a:t> Pajak Daerah dan Retribusi Daerah</a:t>
              </a:r>
            </a:p>
          </p:txBody>
        </p:sp>
        <p:sp>
          <p:nvSpPr>
            <p:cNvPr id="10281" name="Google Shape;1097;p37">
              <a:extLst>
                <a:ext uri="{FF2B5EF4-FFF2-40B4-BE49-F238E27FC236}">
                  <a16:creationId xmlns:a16="http://schemas.microsoft.com/office/drawing/2014/main" id="{51CA6681-B78B-41A1-92AA-5732B9440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3611" y="710263"/>
              <a:ext cx="2307142" cy="33876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d-ID" altLang="id-ID" sz="1200">
                  <a:solidFill>
                    <a:srgbClr val="FFFFFF"/>
                  </a:solidFill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UU NO. 28 TH 2009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A52ED99-0DC5-47AA-9FF0-215153FEA82C}"/>
              </a:ext>
            </a:extLst>
          </p:cNvPr>
          <p:cNvGrpSpPr/>
          <p:nvPr/>
        </p:nvGrpSpPr>
        <p:grpSpPr>
          <a:xfrm>
            <a:off x="5678143" y="1130301"/>
            <a:ext cx="3121026" cy="3451054"/>
            <a:chOff x="5072063" y="673101"/>
            <a:chExt cx="3121026" cy="3451054"/>
          </a:xfrm>
        </p:grpSpPr>
        <p:grpSp>
          <p:nvGrpSpPr>
            <p:cNvPr id="10256" name="Google Shape;1080;p37">
              <a:extLst>
                <a:ext uri="{FF2B5EF4-FFF2-40B4-BE49-F238E27FC236}">
                  <a16:creationId xmlns:a16="http://schemas.microsoft.com/office/drawing/2014/main" id="{C92FC4D3-7FBB-4A96-A1FD-56A398652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2975" y="673101"/>
              <a:ext cx="2065338" cy="854075"/>
              <a:chOff x="1282893" y="1512979"/>
              <a:chExt cx="2753757" cy="1137176"/>
            </a:xfrm>
          </p:grpSpPr>
          <p:sp>
            <p:nvSpPr>
              <p:cNvPr id="72" name="Google Shape;1081;p37">
                <a:extLst>
                  <a:ext uri="{FF2B5EF4-FFF2-40B4-BE49-F238E27FC236}">
                    <a16:creationId xmlns:a16="http://schemas.microsoft.com/office/drawing/2014/main" id="{BA59C5D2-BC6B-4320-9E6E-811C2FE35211}"/>
                  </a:ext>
                </a:extLst>
              </p:cNvPr>
              <p:cNvSpPr/>
              <p:nvPr/>
            </p:nvSpPr>
            <p:spPr>
              <a:xfrm rot="5400000">
                <a:off x="2091183" y="704689"/>
                <a:ext cx="1137176" cy="2753757"/>
              </a:xfrm>
              <a:custGeom>
                <a:avLst/>
                <a:gdLst/>
                <a:ahLst/>
                <a:cxnLst/>
                <a:rect l="l" t="t" r="r" b="b"/>
                <a:pathLst>
                  <a:path w="58746" h="89750" extrusionOk="0">
                    <a:moveTo>
                      <a:pt x="0" y="1"/>
                    </a:moveTo>
                    <a:lnTo>
                      <a:pt x="0" y="89750"/>
                    </a:lnTo>
                    <a:lnTo>
                      <a:pt x="50756" y="89750"/>
                    </a:lnTo>
                    <a:lnTo>
                      <a:pt x="50756" y="63461"/>
                    </a:lnTo>
                    <a:cubicBezTo>
                      <a:pt x="50756" y="58853"/>
                      <a:pt x="52221" y="54364"/>
                      <a:pt x="54888" y="50614"/>
                    </a:cubicBezTo>
                    <a:lnTo>
                      <a:pt x="57829" y="46506"/>
                    </a:lnTo>
                    <a:cubicBezTo>
                      <a:pt x="58734" y="45602"/>
                      <a:pt x="58746" y="44137"/>
                      <a:pt x="57841" y="43232"/>
                    </a:cubicBezTo>
                    <a:lnTo>
                      <a:pt x="54888" y="39136"/>
                    </a:lnTo>
                    <a:cubicBezTo>
                      <a:pt x="52221" y="35386"/>
                      <a:pt x="50756" y="30897"/>
                      <a:pt x="50756" y="26290"/>
                    </a:cubicBezTo>
                    <a:lnTo>
                      <a:pt x="50756" y="1"/>
                    </a:lnTo>
                    <a:close/>
                  </a:path>
                </a:pathLst>
              </a:custGeom>
              <a:solidFill>
                <a:srgbClr val="AAFFB1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050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2" name="Google Shape;1082;p37">
                <a:extLst>
                  <a:ext uri="{FF2B5EF4-FFF2-40B4-BE49-F238E27FC236}">
                    <a16:creationId xmlns:a16="http://schemas.microsoft.com/office/drawing/2014/main" id="{E728E72A-A707-4739-8F69-4772B4BB5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893" y="2007837"/>
                <a:ext cx="2753756" cy="417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69" tIns="68569" rIns="68569" bIns="68569" anchor="ctr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buSzPts val="1100"/>
                </a:pPr>
                <a:r>
                  <a:rPr lang="id-ID" altLang="id-ID" sz="900" b="1" dirty="0">
                    <a:solidFill>
                      <a:schemeClr val="tx1"/>
                    </a:solidFill>
                    <a:latin typeface="Roboto"/>
                    <a:sym typeface="Roboto"/>
                  </a:rPr>
                  <a:t>Ttg Hubungan Keuangan antara Pemerintah Pusat dan Pemerintahan Daerah (HKPD)</a:t>
                </a:r>
              </a:p>
            </p:txBody>
          </p:sp>
          <p:sp>
            <p:nvSpPr>
              <p:cNvPr id="10273" name="Google Shape;1083;p37">
                <a:extLst>
                  <a:ext uri="{FF2B5EF4-FFF2-40B4-BE49-F238E27FC236}">
                    <a16:creationId xmlns:a16="http://schemas.microsoft.com/office/drawing/2014/main" id="{D6B0D880-F52F-4C11-93FB-CB2883152F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893" y="1608097"/>
                <a:ext cx="2753757" cy="325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69" tIns="68569" rIns="68569" bIns="68569" anchor="ctr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id-ID" altLang="id-ID" sz="1200">
                    <a:latin typeface="Fira Sans Extra Condensed Mediu" charset="0"/>
                    <a:cs typeface="Fira Sans Extra Condensed Mediu" charset="0"/>
                    <a:sym typeface="Fira Sans Extra Condensed Mediu" charset="0"/>
                  </a:rPr>
                  <a:t>UU NO. 1 TH 2022</a:t>
                </a:r>
              </a:p>
            </p:txBody>
          </p:sp>
          <p:grpSp>
            <p:nvGrpSpPr>
              <p:cNvPr id="10274" name="Google Shape;1084;p37">
                <a:extLst>
                  <a:ext uri="{FF2B5EF4-FFF2-40B4-BE49-F238E27FC236}">
                    <a16:creationId xmlns:a16="http://schemas.microsoft.com/office/drawing/2014/main" id="{86DBEF82-7DE1-40BA-AFE1-4E3927C5C4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2300" y="1875432"/>
                <a:ext cx="270362" cy="293067"/>
                <a:chOff x="1954741" y="3264020"/>
                <a:chExt cx="270362" cy="293067"/>
              </a:xfrm>
            </p:grpSpPr>
            <p:sp>
              <p:nvSpPr>
                <p:cNvPr id="79" name="Google Shape;1088;p37">
                  <a:extLst>
                    <a:ext uri="{FF2B5EF4-FFF2-40B4-BE49-F238E27FC236}">
                      <a16:creationId xmlns:a16="http://schemas.microsoft.com/office/drawing/2014/main" id="{5026DDCB-598E-4821-A6D2-52B9647B4A87}"/>
                    </a:ext>
                  </a:extLst>
                </p:cNvPr>
                <p:cNvSpPr/>
                <p:nvPr/>
              </p:nvSpPr>
              <p:spPr>
                <a:xfrm>
                  <a:off x="1964365" y="3518770"/>
                  <a:ext cx="38100" cy="38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" h="1216" extrusionOk="0">
                      <a:moveTo>
                        <a:pt x="608" y="382"/>
                      </a:moveTo>
                      <a:cubicBezTo>
                        <a:pt x="727" y="382"/>
                        <a:pt x="834" y="489"/>
                        <a:pt x="834" y="608"/>
                      </a:cubicBezTo>
                      <a:cubicBezTo>
                        <a:pt x="822" y="727"/>
                        <a:pt x="727" y="834"/>
                        <a:pt x="608" y="834"/>
                      </a:cubicBezTo>
                      <a:cubicBezTo>
                        <a:pt x="489" y="834"/>
                        <a:pt x="394" y="727"/>
                        <a:pt x="394" y="608"/>
                      </a:cubicBezTo>
                      <a:cubicBezTo>
                        <a:pt x="394" y="489"/>
                        <a:pt x="489" y="382"/>
                        <a:pt x="608" y="382"/>
                      </a:cubicBezTo>
                      <a:close/>
                      <a:moveTo>
                        <a:pt x="608" y="1"/>
                      </a:moveTo>
                      <a:cubicBezTo>
                        <a:pt x="275" y="1"/>
                        <a:pt x="1" y="263"/>
                        <a:pt x="1" y="608"/>
                      </a:cubicBezTo>
                      <a:cubicBezTo>
                        <a:pt x="1" y="953"/>
                        <a:pt x="275" y="1215"/>
                        <a:pt x="608" y="1215"/>
                      </a:cubicBezTo>
                      <a:cubicBezTo>
                        <a:pt x="953" y="1215"/>
                        <a:pt x="1227" y="953"/>
                        <a:pt x="1227" y="608"/>
                      </a:cubicBezTo>
                      <a:cubicBezTo>
                        <a:pt x="1227" y="263"/>
                        <a:pt x="942" y="1"/>
                        <a:pt x="60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1050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1089;p37">
                  <a:extLst>
                    <a:ext uri="{FF2B5EF4-FFF2-40B4-BE49-F238E27FC236}">
                      <a16:creationId xmlns:a16="http://schemas.microsoft.com/office/drawing/2014/main" id="{B84544BA-E079-442B-9CE1-7A6F3E25660E}"/>
                    </a:ext>
                  </a:extLst>
                </p:cNvPr>
                <p:cNvSpPr/>
                <p:nvPr/>
              </p:nvSpPr>
              <p:spPr>
                <a:xfrm>
                  <a:off x="2159097" y="3383493"/>
                  <a:ext cx="14817" cy="16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13" extrusionOk="0">
                      <a:moveTo>
                        <a:pt x="251" y="1"/>
                      </a:moveTo>
                      <a:cubicBezTo>
                        <a:pt x="108" y="1"/>
                        <a:pt x="1" y="120"/>
                        <a:pt x="1" y="263"/>
                      </a:cubicBezTo>
                      <a:cubicBezTo>
                        <a:pt x="1" y="394"/>
                        <a:pt x="108" y="513"/>
                        <a:pt x="251" y="513"/>
                      </a:cubicBezTo>
                      <a:cubicBezTo>
                        <a:pt x="394" y="513"/>
                        <a:pt x="501" y="394"/>
                        <a:pt x="501" y="263"/>
                      </a:cubicBezTo>
                      <a:cubicBezTo>
                        <a:pt x="501" y="120"/>
                        <a:pt x="394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1050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1090;p37">
                  <a:extLst>
                    <a:ext uri="{FF2B5EF4-FFF2-40B4-BE49-F238E27FC236}">
                      <a16:creationId xmlns:a16="http://schemas.microsoft.com/office/drawing/2014/main" id="{F3A74C02-66B9-459A-B70F-9DB828954553}"/>
                    </a:ext>
                  </a:extLst>
                </p:cNvPr>
                <p:cNvSpPr/>
                <p:nvPr/>
              </p:nvSpPr>
              <p:spPr>
                <a:xfrm>
                  <a:off x="1953782" y="3478610"/>
                  <a:ext cx="16933" cy="14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0" y="0"/>
                      </a:moveTo>
                      <a:cubicBezTo>
                        <a:pt x="108" y="0"/>
                        <a:pt x="0" y="108"/>
                        <a:pt x="0" y="250"/>
                      </a:cubicBezTo>
                      <a:cubicBezTo>
                        <a:pt x="0" y="393"/>
                        <a:pt x="108" y="501"/>
                        <a:pt x="250" y="501"/>
                      </a:cubicBezTo>
                      <a:cubicBezTo>
                        <a:pt x="393" y="501"/>
                        <a:pt x="500" y="393"/>
                        <a:pt x="500" y="250"/>
                      </a:cubicBezTo>
                      <a:cubicBezTo>
                        <a:pt x="500" y="108"/>
                        <a:pt x="393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1050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1091;p37">
                  <a:extLst>
                    <a:ext uri="{FF2B5EF4-FFF2-40B4-BE49-F238E27FC236}">
                      <a16:creationId xmlns:a16="http://schemas.microsoft.com/office/drawing/2014/main" id="{E1A5D003-4585-463A-80C1-72853B5C528C}"/>
                    </a:ext>
                  </a:extLst>
                </p:cNvPr>
                <p:cNvSpPr/>
                <p:nvPr/>
              </p:nvSpPr>
              <p:spPr>
                <a:xfrm>
                  <a:off x="2207780" y="3263012"/>
                  <a:ext cx="16933" cy="16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13" extrusionOk="0">
                      <a:moveTo>
                        <a:pt x="250" y="1"/>
                      </a:moveTo>
                      <a:cubicBezTo>
                        <a:pt x="119" y="1"/>
                        <a:pt x="0" y="120"/>
                        <a:pt x="0" y="263"/>
                      </a:cubicBezTo>
                      <a:cubicBezTo>
                        <a:pt x="0" y="394"/>
                        <a:pt x="119" y="513"/>
                        <a:pt x="250" y="513"/>
                      </a:cubicBezTo>
                      <a:cubicBezTo>
                        <a:pt x="393" y="513"/>
                        <a:pt x="512" y="394"/>
                        <a:pt x="512" y="263"/>
                      </a:cubicBezTo>
                      <a:cubicBezTo>
                        <a:pt x="512" y="120"/>
                        <a:pt x="393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1050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257" name="Google Shape;902;p34">
              <a:extLst>
                <a:ext uri="{FF2B5EF4-FFF2-40B4-BE49-F238E27FC236}">
                  <a16:creationId xmlns:a16="http://schemas.microsoft.com/office/drawing/2014/main" id="{9BBC45AE-80B6-45CC-B8F1-BBA16D67D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6475" y="2625726"/>
              <a:ext cx="2001838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altLang="id-ID" sz="1100">
                  <a:latin typeface="Roboto"/>
                  <a:sym typeface="Roboto"/>
                </a:rPr>
                <a:t>Pembiayaan Daerah dan Sinergi Fiskal</a:t>
              </a:r>
            </a:p>
          </p:txBody>
        </p:sp>
        <p:sp>
          <p:nvSpPr>
            <p:cNvPr id="10258" name="Google Shape;903;p34">
              <a:extLst>
                <a:ext uri="{FF2B5EF4-FFF2-40B4-BE49-F238E27FC236}">
                  <a16:creationId xmlns:a16="http://schemas.microsoft.com/office/drawing/2014/main" id="{C3E2144A-E9EC-4A88-8905-7F341B18E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063" y="2617788"/>
              <a:ext cx="925512" cy="23971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100"/>
              </a:pPr>
              <a:r>
                <a:rPr lang="id-ID" altLang="id-ID" sz="1100">
                  <a:solidFill>
                    <a:srgbClr val="FFFFFF"/>
                  </a:solidFill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Klaster 04</a:t>
              </a:r>
              <a:endParaRPr lang="id-ID" altLang="id-ID" sz="1100">
                <a:solidFill>
                  <a:srgbClr val="FFFFFF"/>
                </a:solidFill>
                <a:cs typeface="Fira Sans Extra Condensed Mediu" charset="0"/>
              </a:endParaRPr>
            </a:p>
          </p:txBody>
        </p:sp>
        <p:sp>
          <p:nvSpPr>
            <p:cNvPr id="85" name="Google Shape;912;p34">
              <a:extLst>
                <a:ext uri="{FF2B5EF4-FFF2-40B4-BE49-F238E27FC236}">
                  <a16:creationId xmlns:a16="http://schemas.microsoft.com/office/drawing/2014/main" id="{07B8D8D4-762E-459E-BB77-30796BBA294F}"/>
                </a:ext>
              </a:extLst>
            </p:cNvPr>
            <p:cNvSpPr/>
            <p:nvPr/>
          </p:nvSpPr>
          <p:spPr>
            <a:xfrm>
              <a:off x="5072063" y="2286001"/>
              <a:ext cx="925512" cy="23971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lIns="68569" tIns="68569" rIns="68569" bIns="68569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100"/>
                <a:defRPr/>
              </a:pPr>
              <a:r>
                <a:rPr lang="id-ID" altLang="id-ID" sz="1100">
                  <a:solidFill>
                    <a:srgbClr val="FFFFFF"/>
                  </a:solidFill>
                  <a:latin typeface="Fira Sans Extra Condensed Mediu" panose="020B0604020202020204" charset="0"/>
                  <a:cs typeface="Fira Sans Extra Condensed Mediu" panose="020B0604020202020204" charset="0"/>
                  <a:sym typeface="Fira Sans Extra Condensed Mediu" panose="020B0604020202020204" charset="0"/>
                </a:rPr>
                <a:t>Klaster 03</a:t>
              </a:r>
              <a:endParaRPr lang="id-ID" altLang="id-ID" sz="1100">
                <a:solidFill>
                  <a:srgbClr val="FFFFFF"/>
                </a:solidFill>
              </a:endParaRPr>
            </a:p>
          </p:txBody>
        </p:sp>
        <p:sp>
          <p:nvSpPr>
            <p:cNvPr id="10260" name="Google Shape;913;p34">
              <a:extLst>
                <a:ext uri="{FF2B5EF4-FFF2-40B4-BE49-F238E27FC236}">
                  <a16:creationId xmlns:a16="http://schemas.microsoft.com/office/drawing/2014/main" id="{1D35A001-C6DF-4CF5-8E0D-9C129C37B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6476" y="2255838"/>
              <a:ext cx="2106613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altLang="id-ID" sz="1100">
                  <a:latin typeface="Roboto"/>
                  <a:sym typeface="Roboto"/>
                </a:rPr>
                <a:t>Pengelolaan Belanja Daerah</a:t>
              </a:r>
            </a:p>
          </p:txBody>
        </p:sp>
        <p:sp>
          <p:nvSpPr>
            <p:cNvPr id="87" name="Google Shape;925;p34">
              <a:extLst>
                <a:ext uri="{FF2B5EF4-FFF2-40B4-BE49-F238E27FC236}">
                  <a16:creationId xmlns:a16="http://schemas.microsoft.com/office/drawing/2014/main" id="{808441AF-61A5-47AD-9D68-3E916CAAA0AD}"/>
                </a:ext>
              </a:extLst>
            </p:cNvPr>
            <p:cNvSpPr/>
            <p:nvPr/>
          </p:nvSpPr>
          <p:spPr>
            <a:xfrm>
              <a:off x="5072063" y="1960563"/>
              <a:ext cx="925512" cy="23971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68569" tIns="68569" rIns="68569" bIns="68569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100"/>
                <a:defRPr/>
              </a:pPr>
              <a:r>
                <a:rPr lang="id-ID" altLang="id-ID" sz="1100">
                  <a:solidFill>
                    <a:srgbClr val="FFFFFF"/>
                  </a:solidFill>
                  <a:latin typeface="Fira Sans Extra Condensed Mediu" panose="020B0604020202020204" charset="0"/>
                  <a:cs typeface="Fira Sans Extra Condensed Mediu" panose="020B0604020202020204" charset="0"/>
                  <a:sym typeface="Fira Sans Extra Condensed Mediu" panose="020B0604020202020204" charset="0"/>
                </a:rPr>
                <a:t>Klaster 02</a:t>
              </a:r>
              <a:endParaRPr lang="id-ID" altLang="id-ID" sz="1100">
                <a:solidFill>
                  <a:srgbClr val="FFFFFF"/>
                </a:solidFill>
              </a:endParaRPr>
            </a:p>
          </p:txBody>
        </p:sp>
        <p:sp>
          <p:nvSpPr>
            <p:cNvPr id="10262" name="Google Shape;926;p34">
              <a:extLst>
                <a:ext uri="{FF2B5EF4-FFF2-40B4-BE49-F238E27FC236}">
                  <a16:creationId xmlns:a16="http://schemas.microsoft.com/office/drawing/2014/main" id="{90A2F67F-956A-452A-8FA5-9330DC691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6475" y="1968500"/>
              <a:ext cx="1746250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altLang="id-ID" sz="1100">
                  <a:latin typeface="Roboto"/>
                  <a:sym typeface="Roboto"/>
                </a:rPr>
                <a:t>Transfer ke Daerah</a:t>
              </a:r>
            </a:p>
          </p:txBody>
        </p:sp>
        <p:sp>
          <p:nvSpPr>
            <p:cNvPr id="10263" name="Google Shape;940;p34">
              <a:extLst>
                <a:ext uri="{FF2B5EF4-FFF2-40B4-BE49-F238E27FC236}">
                  <a16:creationId xmlns:a16="http://schemas.microsoft.com/office/drawing/2014/main" id="{918A785F-C6D7-4A80-8BF2-23A565B11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063" y="1639888"/>
              <a:ext cx="925512" cy="239712"/>
            </a:xfrm>
            <a:prstGeom prst="roundRect">
              <a:avLst>
                <a:gd name="adj" fmla="val 50000"/>
              </a:avLst>
            </a:prstGeom>
            <a:solidFill>
              <a:srgbClr val="5EB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100"/>
              </a:pPr>
              <a:r>
                <a:rPr lang="id-ID" altLang="id-ID" sz="1100">
                  <a:solidFill>
                    <a:srgbClr val="FFFFFF"/>
                  </a:solidFill>
                  <a:latin typeface="Fira Sans Extra Condensed Mediu" charset="0"/>
                  <a:cs typeface="Fira Sans Extra Condensed Mediu" charset="0"/>
                  <a:sym typeface="Fira Sans Extra Condensed Mediu" charset="0"/>
                </a:rPr>
                <a:t>Klaster 01</a:t>
              </a:r>
              <a:endParaRPr lang="id-ID" altLang="id-ID" sz="1100">
                <a:solidFill>
                  <a:srgbClr val="FFFFFF"/>
                </a:solidFill>
                <a:cs typeface="Fira Sans Extra Condensed Mediu" charset="0"/>
              </a:endParaRPr>
            </a:p>
          </p:txBody>
        </p:sp>
        <p:sp>
          <p:nvSpPr>
            <p:cNvPr id="90" name="Google Shape;941;p34">
              <a:extLst>
                <a:ext uri="{FF2B5EF4-FFF2-40B4-BE49-F238E27FC236}">
                  <a16:creationId xmlns:a16="http://schemas.microsoft.com/office/drawing/2014/main" id="{D0B98F8E-59B6-4CE9-AC16-AB20392BA78A}"/>
                </a:ext>
              </a:extLst>
            </p:cNvPr>
            <p:cNvSpPr txBox="1"/>
            <p:nvPr/>
          </p:nvSpPr>
          <p:spPr>
            <a:xfrm>
              <a:off x="6086476" y="1611314"/>
              <a:ext cx="1458913" cy="314325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lIns="68569" tIns="68569" rIns="68569" bIns="68569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id-ID" sz="1050" b="1" kern="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Pajak Daerah dan Retribusi Daerah</a:t>
              </a:r>
              <a:endParaRPr sz="1050" b="1" kern="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E5A200-A7B7-4DC3-A459-48BA6C26B6CE}"/>
                </a:ext>
              </a:extLst>
            </p:cNvPr>
            <p:cNvSpPr/>
            <p:nvPr/>
          </p:nvSpPr>
          <p:spPr>
            <a:xfrm>
              <a:off x="5625585" y="3108492"/>
              <a:ext cx="2462727" cy="101566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id-ID" sz="1200" kern="0" dirty="0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Pasal 94 UU No. 1 Thn 2022: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id-ID" sz="1200" kern="0" dirty="0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Pengaturan </a:t>
              </a:r>
              <a:r>
                <a:rPr lang="en-US" sz="1200" kern="0" dirty="0" err="1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Pajak</a:t>
              </a:r>
              <a:r>
                <a:rPr lang="en-US" sz="1200" kern="0" dirty="0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 </a:t>
              </a:r>
              <a:r>
                <a:rPr lang="en-US" sz="1200" kern="0" dirty="0" err="1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dan</a:t>
              </a:r>
              <a:r>
                <a:rPr lang="en-US" sz="1200" kern="0" dirty="0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 </a:t>
              </a:r>
              <a:r>
                <a:rPr lang="en-US" sz="1200" kern="0" dirty="0" err="1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Retribusi</a:t>
              </a:r>
              <a:r>
                <a:rPr lang="en-US" sz="1200" kern="0" dirty="0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 </a:t>
              </a:r>
              <a:r>
                <a:rPr lang="en-US" sz="1200" b="1" kern="0" dirty="0" err="1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ditetapkan</a:t>
              </a:r>
              <a:r>
                <a:rPr lang="en-US" sz="1200" b="1" kern="0" dirty="0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 </a:t>
              </a:r>
              <a:r>
                <a:rPr lang="en-US" sz="1200" b="1" kern="0" dirty="0" err="1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dalam</a:t>
              </a:r>
              <a:r>
                <a:rPr lang="en-US" sz="1200" b="1" kern="0" dirty="0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 1 (</a:t>
              </a:r>
              <a:r>
                <a:rPr lang="en-US" sz="1200" b="1" kern="0" dirty="0" err="1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satu</a:t>
              </a:r>
              <a:r>
                <a:rPr lang="en-US" sz="1200" b="1" kern="0" dirty="0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) </a:t>
              </a:r>
              <a:r>
                <a:rPr lang="en-US" sz="1200" b="1" kern="0" dirty="0" err="1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Perda</a:t>
              </a:r>
              <a:r>
                <a:rPr lang="en-US" sz="1200" b="1" kern="0" dirty="0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 </a:t>
              </a:r>
              <a:r>
                <a:rPr lang="en-US" sz="1200" kern="0" dirty="0" err="1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dan</a:t>
              </a:r>
              <a:r>
                <a:rPr lang="en-US" sz="1200" kern="0" dirty="0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 </a:t>
              </a:r>
              <a:r>
                <a:rPr lang="en-US" sz="1200" kern="0" dirty="0" err="1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menjadi</a:t>
              </a:r>
              <a:r>
                <a:rPr lang="en-US" sz="1200" kern="0" dirty="0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 </a:t>
              </a:r>
              <a:r>
                <a:rPr lang="en-US" sz="1200" kern="0" dirty="0" err="1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dasar</a:t>
              </a:r>
              <a:r>
                <a:rPr lang="en-US" sz="1200" kern="0" dirty="0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 </a:t>
              </a:r>
              <a:r>
                <a:rPr lang="en-US" sz="1200" kern="0" dirty="0" err="1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pemungutan</a:t>
              </a:r>
              <a:r>
                <a:rPr lang="en-US" sz="1200" kern="0" dirty="0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 </a:t>
              </a:r>
              <a:r>
                <a:rPr lang="en-US" sz="1200" kern="0" dirty="0" err="1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Pajak</a:t>
              </a:r>
              <a:r>
                <a:rPr lang="en-US" sz="1200" kern="0" dirty="0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 </a:t>
              </a:r>
              <a:r>
                <a:rPr lang="en-US" sz="1200" kern="0" dirty="0" err="1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dan</a:t>
              </a:r>
              <a:r>
                <a:rPr lang="en-US" sz="1200" kern="0" dirty="0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 </a:t>
              </a:r>
              <a:r>
                <a:rPr lang="en-US" sz="1200" kern="0" dirty="0" err="1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Retribusi</a:t>
              </a:r>
              <a:r>
                <a:rPr lang="en-US" sz="1200" kern="0" dirty="0">
                  <a:solidFill>
                    <a:schemeClr val="tx1"/>
                  </a:solidFill>
                  <a:latin typeface="Arial Nova" panose="020B0504020202020204" pitchFamily="34" charset="0"/>
                  <a:ea typeface="Roboto" panose="020B0604020202020204" charset="0"/>
                  <a:cs typeface="Roboto" panose="020B0604020202020204" charset="0"/>
                  <a:sym typeface="Arial"/>
                </a:rPr>
                <a:t> di Daerah</a:t>
              </a:r>
              <a:endParaRPr lang="en-US" sz="1200" kern="0" dirty="0">
                <a:solidFill>
                  <a:schemeClr val="tx1"/>
                </a:solidFill>
                <a:latin typeface="Arial Nova" panose="020B0504020202020204" pitchFamily="34" charset="0"/>
                <a:ea typeface="Roboto" panose="020B0604020202020204" charset="0"/>
                <a:cs typeface="Roboto" panose="020B0604020202020204" charset="0"/>
                <a:sym typeface="Roboto"/>
              </a:endParaRPr>
            </a:p>
          </p:txBody>
        </p:sp>
        <p:cxnSp>
          <p:nvCxnSpPr>
            <p:cNvPr id="4" name="Elbow Connector 3">
              <a:extLst>
                <a:ext uri="{FF2B5EF4-FFF2-40B4-BE49-F238E27FC236}">
                  <a16:creationId xmlns:a16="http://schemas.microsoft.com/office/drawing/2014/main" id="{B29A2625-EE6D-4535-871F-522E35F25FAF}"/>
                </a:ext>
              </a:extLst>
            </p:cNvPr>
            <p:cNvCxnSpPr>
              <a:cxnSpLocks/>
              <a:stCxn id="90" idx="3"/>
            </p:cNvCxnSpPr>
            <p:nvPr/>
          </p:nvCxnSpPr>
          <p:spPr>
            <a:xfrm>
              <a:off x="7545389" y="1768477"/>
              <a:ext cx="469345" cy="1182686"/>
            </a:xfrm>
            <a:prstGeom prst="bentConnector2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6D0223C3-0902-4FF7-9F0C-606B931F0119}"/>
              </a:ext>
            </a:extLst>
          </p:cNvPr>
          <p:cNvSpPr/>
          <p:nvPr/>
        </p:nvSpPr>
        <p:spPr>
          <a:xfrm>
            <a:off x="4253023" y="1433064"/>
            <a:ext cx="1828913" cy="3925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id-ID" sz="1050" kern="0">
              <a:sym typeface="Arial"/>
            </a:endParaRPr>
          </a:p>
        </p:txBody>
      </p:sp>
      <p:sp>
        <p:nvSpPr>
          <p:cNvPr id="98" name="Google Shape;941;p34">
            <a:extLst>
              <a:ext uri="{FF2B5EF4-FFF2-40B4-BE49-F238E27FC236}">
                <a16:creationId xmlns:a16="http://schemas.microsoft.com/office/drawing/2014/main" id="{C79F1083-C475-4D04-92F6-2706CDD76665}"/>
              </a:ext>
            </a:extLst>
          </p:cNvPr>
          <p:cNvSpPr txBox="1"/>
          <p:nvPr/>
        </p:nvSpPr>
        <p:spPr>
          <a:xfrm>
            <a:off x="4195420" y="1219200"/>
            <a:ext cx="1886516" cy="287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68569" tIns="68569" rIns="68569" bIns="6856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id-ID" sz="1200" b="1" kern="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PERUBAHAN REGULASI</a:t>
            </a:r>
            <a:endParaRPr sz="1200" b="1" kern="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2A8AA9-D300-471E-83FF-4C60D6578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676" y="6220"/>
            <a:ext cx="1285875" cy="51244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CDA6018-1AEA-49BB-B8F1-E91F9D11F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6">
            <a:extLst>
              <a:ext uri="{FF2B5EF4-FFF2-40B4-BE49-F238E27FC236}">
                <a16:creationId xmlns:a16="http://schemas.microsoft.com/office/drawing/2014/main" id="{86F7DA99-5B1C-4516-BAA0-D0F7FFDA5456}"/>
              </a:ext>
            </a:extLst>
          </p:cNvPr>
          <p:cNvSpPr/>
          <p:nvPr/>
        </p:nvSpPr>
        <p:spPr>
          <a:xfrm>
            <a:off x="3341689" y="876300"/>
            <a:ext cx="2613025" cy="4148138"/>
          </a:xfrm>
          <a:prstGeom prst="roundRect">
            <a:avLst>
              <a:gd name="adj" fmla="val 7854"/>
            </a:avLst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643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6">
            <a:extLst>
              <a:ext uri="{FF2B5EF4-FFF2-40B4-BE49-F238E27FC236}">
                <a16:creationId xmlns:a16="http://schemas.microsoft.com/office/drawing/2014/main" id="{ACCE23D9-0FF4-4D52-B0E2-6159E9A1CB5B}"/>
              </a:ext>
            </a:extLst>
          </p:cNvPr>
          <p:cNvSpPr/>
          <p:nvPr/>
        </p:nvSpPr>
        <p:spPr>
          <a:xfrm>
            <a:off x="6283326" y="849314"/>
            <a:ext cx="2638425" cy="4175125"/>
          </a:xfrm>
          <a:prstGeom prst="roundRect">
            <a:avLst>
              <a:gd name="adj" fmla="val 7854"/>
            </a:avLst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643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0" name="Google Shape;526;p26">
            <a:extLst>
              <a:ext uri="{FF2B5EF4-FFF2-40B4-BE49-F238E27FC236}">
                <a16:creationId xmlns:a16="http://schemas.microsoft.com/office/drawing/2014/main" id="{C206AB1B-6F5E-4EF5-B0A9-C5BD3A4CA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852489"/>
            <a:ext cx="2630488" cy="4175125"/>
          </a:xfrm>
          <a:prstGeom prst="roundRect">
            <a:avLst>
              <a:gd name="adj" fmla="val 7852"/>
            </a:avLst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16391" name="Google Shape;527;p26">
            <a:extLst>
              <a:ext uri="{FF2B5EF4-FFF2-40B4-BE49-F238E27FC236}">
                <a16:creationId xmlns:a16="http://schemas.microsoft.com/office/drawing/2014/main" id="{A611F72B-51C9-480E-8CD9-0E91E9AA0C8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76447" y="82695"/>
            <a:ext cx="4295553" cy="5715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Fira Sans Extra Condensed"/>
              <a:buNone/>
            </a:pPr>
            <a:r>
              <a:rPr lang="id-ID" altLang="id-ID" sz="2800" b="1" dirty="0">
                <a:solidFill>
                  <a:srgbClr val="0033CC"/>
                </a:solidFill>
                <a:latin typeface="Fira Sans Extra Condensed"/>
                <a:cs typeface="Arial" panose="020B0604020202020204" pitchFamily="34" charset="0"/>
                <a:sym typeface="Fira Sans Extra Condensed"/>
              </a:rPr>
              <a:t>Landasan</a:t>
            </a:r>
            <a:r>
              <a:rPr lang="id-ID" altLang="id-ID" sz="2800" b="1" dirty="0">
                <a:latin typeface="Fira Sans Extra Condensed"/>
                <a:cs typeface="Arial" panose="020B0604020202020204" pitchFamily="34" charset="0"/>
                <a:sym typeface="Fira Sans Extra Condensed"/>
              </a:rPr>
              <a:t> Penyusunan Perda</a:t>
            </a:r>
          </a:p>
        </p:txBody>
      </p:sp>
      <p:sp>
        <p:nvSpPr>
          <p:cNvPr id="16392" name="Google Shape;528;p26">
            <a:extLst>
              <a:ext uri="{FF2B5EF4-FFF2-40B4-BE49-F238E27FC236}">
                <a16:creationId xmlns:a16="http://schemas.microsoft.com/office/drawing/2014/main" id="{26F007F0-6377-4246-AA0D-F7B0779A7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1202103"/>
            <a:ext cx="2630488" cy="3733435"/>
          </a:xfrm>
          <a:prstGeom prst="roundRec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529" name="Google Shape;529;p26">
            <a:extLst>
              <a:ext uri="{FF2B5EF4-FFF2-40B4-BE49-F238E27FC236}">
                <a16:creationId xmlns:a16="http://schemas.microsoft.com/office/drawing/2014/main" id="{CE4B8E96-C01E-4D75-99AC-139A657276CB}"/>
              </a:ext>
            </a:extLst>
          </p:cNvPr>
          <p:cNvSpPr/>
          <p:nvPr/>
        </p:nvSpPr>
        <p:spPr>
          <a:xfrm>
            <a:off x="3341689" y="1202103"/>
            <a:ext cx="2613025" cy="3733435"/>
          </a:xfrm>
          <a:prstGeom prst="roundRect">
            <a:avLst>
              <a:gd name="adj" fmla="val 7854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643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6">
            <a:extLst>
              <a:ext uri="{FF2B5EF4-FFF2-40B4-BE49-F238E27FC236}">
                <a16:creationId xmlns:a16="http://schemas.microsoft.com/office/drawing/2014/main" id="{BDA6D5E8-D2ED-443B-87DB-177BE94A0458}"/>
              </a:ext>
            </a:extLst>
          </p:cNvPr>
          <p:cNvSpPr/>
          <p:nvPr/>
        </p:nvSpPr>
        <p:spPr>
          <a:xfrm>
            <a:off x="6283326" y="1202103"/>
            <a:ext cx="2614613" cy="3733435"/>
          </a:xfrm>
          <a:prstGeom prst="roundRect">
            <a:avLst>
              <a:gd name="adj" fmla="val 7854"/>
            </a:avLst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643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6">
            <a:extLst>
              <a:ext uri="{FF2B5EF4-FFF2-40B4-BE49-F238E27FC236}">
                <a16:creationId xmlns:a16="http://schemas.microsoft.com/office/drawing/2014/main" id="{6B314C02-7CA3-4495-8ACC-BB037B7EB3EA}"/>
              </a:ext>
            </a:extLst>
          </p:cNvPr>
          <p:cNvSpPr/>
          <p:nvPr/>
        </p:nvSpPr>
        <p:spPr>
          <a:xfrm>
            <a:off x="403077" y="1308427"/>
            <a:ext cx="2400281" cy="349372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lIns="91425" tIns="91425" rIns="91425" bIns="91425" anchor="t"/>
          <a:lstStyle/>
          <a:p>
            <a:pPr marL="176212" indent="-17621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en-US" sz="1200" b="1" kern="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id-ID" sz="1200" b="1" kern="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enjaga kepatuhan masyarakat</a:t>
            </a:r>
            <a:r>
              <a:rPr lang="id-ID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untuk memenuhi kewajiban perpajakannya dan agar </a:t>
            </a:r>
            <a:endParaRPr lang="en-US" sz="1200" kern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2" indent="-17621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Agar </a:t>
            </a:r>
            <a:r>
              <a:rPr lang="id-ID" sz="1200" b="1" kern="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pemungutan</a:t>
            </a:r>
            <a:r>
              <a:rPr lang="id-ID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pajak dan retribusi dapat dilakukan </a:t>
            </a:r>
            <a:r>
              <a:rPr lang="id-ID" sz="1200" b="1" kern="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secara efektif, efisien </a:t>
            </a:r>
            <a:r>
              <a:rPr lang="id-ID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digunakan sebesar-besarnya untuk kemakmuran rakyat, </a:t>
            </a:r>
            <a:endParaRPr lang="en-US" sz="1200" kern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2" indent="-17621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en-US" sz="1200" kern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Perwujudan</a:t>
            </a:r>
            <a:r>
              <a:rPr lang="en-US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200" b="1" kern="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pemerataan layanan publik </a:t>
            </a:r>
            <a:r>
              <a:rPr lang="id-ID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dan </a:t>
            </a:r>
            <a:r>
              <a:rPr lang="id-ID" sz="1200" b="1" kern="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peningkatan kesejahteraan</a:t>
            </a:r>
            <a:r>
              <a:rPr lang="id-ID" sz="1200" kern="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masyarakat</a:t>
            </a:r>
            <a:endParaRPr sz="1200" kern="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26">
            <a:extLst>
              <a:ext uri="{FF2B5EF4-FFF2-40B4-BE49-F238E27FC236}">
                <a16:creationId xmlns:a16="http://schemas.microsoft.com/office/drawing/2014/main" id="{A4550B01-3E6F-4B91-86B9-4C0090060E46}"/>
              </a:ext>
            </a:extLst>
          </p:cNvPr>
          <p:cNvSpPr/>
          <p:nvPr/>
        </p:nvSpPr>
        <p:spPr>
          <a:xfrm>
            <a:off x="3413126" y="1308427"/>
            <a:ext cx="2455863" cy="33873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lIns="91425" tIns="91425" rIns="91425" bIns="91425" anchor="t"/>
          <a:lstStyle/>
          <a:p>
            <a:pPr marL="228598" indent="-22859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id-ID" sz="1200" b="1" kern="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Pajak daerah memegang peranan penting bagi pendanaan</a:t>
            </a:r>
            <a:r>
              <a:rPr lang="id-ID" sz="1200" kern="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200" kern="0" dirty="0">
                <a:latin typeface="Arial"/>
                <a:ea typeface="Arial"/>
                <a:cs typeface="Arial"/>
                <a:sym typeface="Arial"/>
              </a:rPr>
              <a:t>untuk melaksanakan urusan pemerintahan yang menjadi kewenangan daerah.</a:t>
            </a:r>
          </a:p>
          <a:p>
            <a:pPr marL="228598" indent="-22859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id-ID" sz="1200" b="1" kern="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Diperlukan pengaturan pajak dan retribusi </a:t>
            </a:r>
            <a:r>
              <a:rPr lang="id-ID" sz="1200" kern="0" dirty="0">
                <a:latin typeface="Arial"/>
                <a:ea typeface="Arial"/>
                <a:cs typeface="Arial"/>
                <a:sym typeface="Arial"/>
              </a:rPr>
              <a:t>dengan pertimbangan  potensi PAD dan kemampuan ekonomi masyarakat.</a:t>
            </a:r>
          </a:p>
          <a:p>
            <a:pPr marL="228598" indent="-228598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endParaRPr sz="1200" kern="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26">
            <a:extLst>
              <a:ext uri="{FF2B5EF4-FFF2-40B4-BE49-F238E27FC236}">
                <a16:creationId xmlns:a16="http://schemas.microsoft.com/office/drawing/2014/main" id="{F42ED6A5-0422-4771-AD6C-D581B6EFBE09}"/>
              </a:ext>
            </a:extLst>
          </p:cNvPr>
          <p:cNvSpPr/>
          <p:nvPr/>
        </p:nvSpPr>
        <p:spPr>
          <a:xfrm>
            <a:off x="6384925" y="1337918"/>
            <a:ext cx="2458286" cy="33579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lIns="91425" tIns="91425" rIns="91425" bIns="91425" anchor="t"/>
          <a:lstStyle/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en-US" sz="1200" kern="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Terbitnya</a:t>
            </a:r>
            <a:r>
              <a:rPr lang="en-US" sz="1200" kern="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1" kern="0" dirty="0" err="1">
                <a:solidFill>
                  <a:srgbClr val="0033CC"/>
                </a:solidFill>
                <a:latin typeface="Roboto"/>
                <a:ea typeface="Roboto"/>
                <a:cs typeface="Roboto"/>
                <a:sym typeface="Roboto"/>
              </a:rPr>
              <a:t>Undang</a:t>
            </a:r>
            <a:r>
              <a:rPr lang="en-US" sz="1200" b="1" kern="0" dirty="0">
                <a:solidFill>
                  <a:srgbClr val="0033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1" kern="0" dirty="0" err="1">
                <a:solidFill>
                  <a:srgbClr val="0033CC"/>
                </a:solidFill>
                <a:latin typeface="Roboto"/>
                <a:ea typeface="Roboto"/>
                <a:cs typeface="Roboto"/>
                <a:sym typeface="Roboto"/>
              </a:rPr>
              <a:t>Undang</a:t>
            </a:r>
            <a:r>
              <a:rPr lang="en-US" sz="1200" b="1" kern="0" dirty="0">
                <a:solidFill>
                  <a:srgbClr val="0033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1" kern="0" dirty="0" err="1">
                <a:solidFill>
                  <a:srgbClr val="0033CC"/>
                </a:solidFill>
                <a:latin typeface="Roboto"/>
                <a:ea typeface="Roboto"/>
                <a:cs typeface="Roboto"/>
                <a:sym typeface="Roboto"/>
              </a:rPr>
              <a:t>Nomor</a:t>
            </a:r>
            <a:r>
              <a:rPr lang="en-US" sz="1200" b="1" kern="0" dirty="0">
                <a:solidFill>
                  <a:srgbClr val="0033CC"/>
                </a:solidFill>
                <a:latin typeface="Roboto"/>
                <a:ea typeface="Roboto"/>
                <a:cs typeface="Roboto"/>
                <a:sym typeface="Roboto"/>
              </a:rPr>
              <a:t> 1 </a:t>
            </a:r>
            <a:r>
              <a:rPr lang="en-US" sz="1200" b="1" kern="0" dirty="0" err="1">
                <a:solidFill>
                  <a:srgbClr val="0033CC"/>
                </a:solidFill>
                <a:latin typeface="Roboto"/>
                <a:ea typeface="Roboto"/>
                <a:cs typeface="Roboto"/>
                <a:sym typeface="Roboto"/>
              </a:rPr>
              <a:t>tahun</a:t>
            </a:r>
            <a:r>
              <a:rPr lang="en-US" sz="1200" b="1" kern="0" dirty="0">
                <a:solidFill>
                  <a:srgbClr val="0033CC"/>
                </a:solidFill>
                <a:latin typeface="Roboto"/>
                <a:ea typeface="Roboto"/>
                <a:cs typeface="Roboto"/>
                <a:sym typeface="Roboto"/>
              </a:rPr>
              <a:t> 2022 </a:t>
            </a:r>
            <a:r>
              <a:rPr lang="en-US" sz="1200" kern="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tentang</a:t>
            </a:r>
            <a:r>
              <a:rPr lang="en-US" sz="1200" kern="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d-ID" sz="1200" kern="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Hubungan Keuangan antara Pemerintah Pusat dan Pemerintahan Daerah</a:t>
            </a:r>
            <a:r>
              <a:rPr lang="en-US" sz="1200" kern="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 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id-ID" altLang="id-ID" sz="1200" b="1" dirty="0">
                <a:solidFill>
                  <a:srgbClr val="0033CC"/>
                </a:solidFill>
              </a:rPr>
              <a:t>Amanat UU No. </a:t>
            </a:r>
            <a:r>
              <a:rPr lang="nb-NO" altLang="id-ID" sz="1200" b="1" dirty="0">
                <a:solidFill>
                  <a:srgbClr val="0033CC"/>
                </a:solidFill>
              </a:rPr>
              <a:t>7 Tahun 2021 </a:t>
            </a:r>
            <a:r>
              <a:rPr lang="nb-NO" altLang="id-ID" sz="1200" dirty="0"/>
              <a:t>tentang Harmonisasi Peraturan Perpajakan</a:t>
            </a:r>
            <a:endParaRPr sz="1200" kern="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98" name="Google Shape;537;p26">
            <a:extLst>
              <a:ext uri="{FF2B5EF4-FFF2-40B4-BE49-F238E27FC236}">
                <a16:creationId xmlns:a16="http://schemas.microsoft.com/office/drawing/2014/main" id="{CDBE0035-39A9-4D57-B2E4-7DEE9218C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787584"/>
            <a:ext cx="3119438" cy="33972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2000" b="1" dirty="0">
                <a:solidFill>
                  <a:srgbClr val="0033CC"/>
                </a:solidFill>
                <a:latin typeface="Fira Sans Extra Condensed"/>
                <a:sym typeface="Fira Sans Extra Condensed"/>
              </a:rPr>
              <a:t>Filosofis</a:t>
            </a:r>
            <a:endParaRPr lang="id-ID" altLang="id-ID" sz="2000" b="1" dirty="0">
              <a:solidFill>
                <a:srgbClr val="0033CC"/>
              </a:solidFill>
            </a:endParaRPr>
          </a:p>
        </p:txBody>
      </p:sp>
      <p:sp>
        <p:nvSpPr>
          <p:cNvPr id="16399" name="Google Shape;538;p26">
            <a:extLst>
              <a:ext uri="{FF2B5EF4-FFF2-40B4-BE49-F238E27FC236}">
                <a16:creationId xmlns:a16="http://schemas.microsoft.com/office/drawing/2014/main" id="{8C0B7F63-2301-49AE-B6A9-6B03291D8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788542"/>
            <a:ext cx="3098800" cy="59055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2000" b="1" dirty="0">
                <a:solidFill>
                  <a:srgbClr val="0033CC"/>
                </a:solidFill>
                <a:latin typeface="Fira Sans Extra Condensed"/>
                <a:sym typeface="Fira Sans Extra Condensed"/>
              </a:rPr>
              <a:t>Sosiologis</a:t>
            </a:r>
            <a:endParaRPr lang="id-ID" altLang="id-ID" sz="2000" b="1" dirty="0">
              <a:solidFill>
                <a:srgbClr val="0033CC"/>
              </a:solidFill>
            </a:endParaRPr>
          </a:p>
        </p:txBody>
      </p:sp>
      <p:sp>
        <p:nvSpPr>
          <p:cNvPr id="16400" name="Google Shape;539;p26">
            <a:extLst>
              <a:ext uri="{FF2B5EF4-FFF2-40B4-BE49-F238E27FC236}">
                <a16:creationId xmlns:a16="http://schemas.microsoft.com/office/drawing/2014/main" id="{2AD21E28-E766-4B75-A487-067276D6D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793240"/>
            <a:ext cx="2605088" cy="53022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2000" b="1" dirty="0">
                <a:solidFill>
                  <a:srgbClr val="0033CC"/>
                </a:solidFill>
                <a:latin typeface="Fira Sans Extra Condensed"/>
                <a:sym typeface="Fira Sans Extra Condensed"/>
              </a:rPr>
              <a:t>Yuridis</a:t>
            </a:r>
            <a:endParaRPr lang="id-ID" altLang="id-ID" sz="2000" b="1" dirty="0">
              <a:solidFill>
                <a:srgbClr val="0033CC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335222-B22E-4872-909D-096657024E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AFBFAA-6CCB-489B-8012-E388274A2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946"/>
            <a:ext cx="9144000" cy="4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6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0E4EFB05-C8D3-42B1-8E69-9695D6934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  <p:sp>
        <p:nvSpPr>
          <p:cNvPr id="3" name="Google Shape;547;p27">
            <a:extLst>
              <a:ext uri="{FF2B5EF4-FFF2-40B4-BE49-F238E27FC236}">
                <a16:creationId xmlns:a16="http://schemas.microsoft.com/office/drawing/2014/main" id="{26FCF347-8A83-6BAD-8690-B37D9C606DF3}"/>
              </a:ext>
            </a:extLst>
          </p:cNvPr>
          <p:cNvSpPr/>
          <p:nvPr/>
        </p:nvSpPr>
        <p:spPr>
          <a:xfrm rot="10800000">
            <a:off x="3010321" y="933429"/>
            <a:ext cx="614363" cy="61436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643"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585;p27">
            <a:extLst>
              <a:ext uri="{FF2B5EF4-FFF2-40B4-BE49-F238E27FC236}">
                <a16:creationId xmlns:a16="http://schemas.microsoft.com/office/drawing/2014/main" id="{42B1E0EE-48B0-CFA0-A468-EC219CDA1421}"/>
              </a:ext>
            </a:extLst>
          </p:cNvPr>
          <p:cNvGrpSpPr>
            <a:grpSpLocks/>
          </p:cNvGrpSpPr>
          <p:nvPr/>
        </p:nvGrpSpPr>
        <p:grpSpPr bwMode="auto">
          <a:xfrm>
            <a:off x="3153197" y="1076303"/>
            <a:ext cx="328613" cy="328612"/>
            <a:chOff x="5399900" y="647562"/>
            <a:chExt cx="483125" cy="483125"/>
          </a:xfrm>
        </p:grpSpPr>
        <p:sp>
          <p:nvSpPr>
            <p:cNvPr id="6" name="Google Shape;586;p27">
              <a:extLst>
                <a:ext uri="{FF2B5EF4-FFF2-40B4-BE49-F238E27FC236}">
                  <a16:creationId xmlns:a16="http://schemas.microsoft.com/office/drawing/2014/main" id="{CCF21EAD-D397-F7D6-AB52-130350E55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900" y="647562"/>
              <a:ext cx="483125" cy="483125"/>
            </a:xfrm>
            <a:custGeom>
              <a:avLst/>
              <a:gdLst>
                <a:gd name="T0" fmla="*/ 264050 w 19325"/>
                <a:gd name="T1" fmla="*/ 50200 h 19325"/>
                <a:gd name="T2" fmla="*/ 345650 w 19325"/>
                <a:gd name="T3" fmla="*/ 89900 h 19325"/>
                <a:gd name="T4" fmla="*/ 360975 w 19325"/>
                <a:gd name="T5" fmla="*/ 90350 h 19325"/>
                <a:gd name="T6" fmla="*/ 403850 w 19325"/>
                <a:gd name="T7" fmla="*/ 103650 h 19325"/>
                <a:gd name="T8" fmla="*/ 393225 w 19325"/>
                <a:gd name="T9" fmla="*/ 137475 h 19325"/>
                <a:gd name="T10" fmla="*/ 432925 w 19325"/>
                <a:gd name="T11" fmla="*/ 219075 h 19325"/>
                <a:gd name="T12" fmla="*/ 454825 w 19325"/>
                <a:gd name="T13" fmla="*/ 258775 h 19325"/>
                <a:gd name="T14" fmla="*/ 422350 w 19325"/>
                <a:gd name="T15" fmla="*/ 275225 h 19325"/>
                <a:gd name="T16" fmla="*/ 392775 w 19325"/>
                <a:gd name="T17" fmla="*/ 360900 h 19325"/>
                <a:gd name="T18" fmla="*/ 379475 w 19325"/>
                <a:gd name="T19" fmla="*/ 403850 h 19325"/>
                <a:gd name="T20" fmla="*/ 353650 w 19325"/>
                <a:gd name="T21" fmla="*/ 390725 h 19325"/>
                <a:gd name="T22" fmla="*/ 275225 w 19325"/>
                <a:gd name="T23" fmla="*/ 422275 h 19325"/>
                <a:gd name="T24" fmla="*/ 258775 w 19325"/>
                <a:gd name="T25" fmla="*/ 454800 h 19325"/>
                <a:gd name="T26" fmla="*/ 219075 w 19325"/>
                <a:gd name="T27" fmla="*/ 432925 h 19325"/>
                <a:gd name="T28" fmla="*/ 137475 w 19325"/>
                <a:gd name="T29" fmla="*/ 393225 h 19325"/>
                <a:gd name="T30" fmla="*/ 122225 w 19325"/>
                <a:gd name="T31" fmla="*/ 392750 h 19325"/>
                <a:gd name="T32" fmla="*/ 79275 w 19325"/>
                <a:gd name="T33" fmla="*/ 379475 h 19325"/>
                <a:gd name="T34" fmla="*/ 89925 w 19325"/>
                <a:gd name="T35" fmla="*/ 345650 h 19325"/>
                <a:gd name="T36" fmla="*/ 50275 w 19325"/>
                <a:gd name="T37" fmla="*/ 264050 h 19325"/>
                <a:gd name="T38" fmla="*/ 28325 w 19325"/>
                <a:gd name="T39" fmla="*/ 224350 h 19325"/>
                <a:gd name="T40" fmla="*/ 60775 w 19325"/>
                <a:gd name="T41" fmla="*/ 207900 h 19325"/>
                <a:gd name="T42" fmla="*/ 90375 w 19325"/>
                <a:gd name="T43" fmla="*/ 122225 h 19325"/>
                <a:gd name="T44" fmla="*/ 103650 w 19325"/>
                <a:gd name="T45" fmla="*/ 79275 h 19325"/>
                <a:gd name="T46" fmla="*/ 129525 w 19325"/>
                <a:gd name="T47" fmla="*/ 92400 h 19325"/>
                <a:gd name="T48" fmla="*/ 207900 w 19325"/>
                <a:gd name="T49" fmla="*/ 60850 h 19325"/>
                <a:gd name="T50" fmla="*/ 224350 w 19325"/>
                <a:gd name="T51" fmla="*/ 28300 h 19325"/>
                <a:gd name="T52" fmla="*/ 213250 w 19325"/>
                <a:gd name="T53" fmla="*/ 0 h 19325"/>
                <a:gd name="T54" fmla="*/ 193700 w 19325"/>
                <a:gd name="T55" fmla="*/ 34800 h 19325"/>
                <a:gd name="T56" fmla="*/ 108700 w 19325"/>
                <a:gd name="T57" fmla="*/ 49225 h 19325"/>
                <a:gd name="T58" fmla="*/ 91425 w 19325"/>
                <a:gd name="T59" fmla="*/ 51400 h 19325"/>
                <a:gd name="T60" fmla="*/ 49300 w 19325"/>
                <a:gd name="T61" fmla="*/ 108700 h 19325"/>
                <a:gd name="T62" fmla="*/ 34875 w 19325"/>
                <a:gd name="T63" fmla="*/ 193625 h 19325"/>
                <a:gd name="T64" fmla="*/ 0 w 19325"/>
                <a:gd name="T65" fmla="*/ 213250 h 19325"/>
                <a:gd name="T66" fmla="*/ 10800 w 19325"/>
                <a:gd name="T67" fmla="*/ 283600 h 19325"/>
                <a:gd name="T68" fmla="*/ 61525 w 19325"/>
                <a:gd name="T69" fmla="*/ 353950 h 19325"/>
                <a:gd name="T70" fmla="*/ 51425 w 19325"/>
                <a:gd name="T71" fmla="*/ 391700 h 19325"/>
                <a:gd name="T72" fmla="*/ 101425 w 19325"/>
                <a:gd name="T73" fmla="*/ 435875 h 19325"/>
                <a:gd name="T74" fmla="*/ 129100 w 19325"/>
                <a:gd name="T75" fmla="*/ 421600 h 19325"/>
                <a:gd name="T76" fmla="*/ 199450 w 19325"/>
                <a:gd name="T77" fmla="*/ 472250 h 19325"/>
                <a:gd name="T78" fmla="*/ 269875 w 19325"/>
                <a:gd name="T79" fmla="*/ 483125 h 19325"/>
                <a:gd name="T80" fmla="*/ 289425 w 19325"/>
                <a:gd name="T81" fmla="*/ 448325 h 19325"/>
                <a:gd name="T82" fmla="*/ 374425 w 19325"/>
                <a:gd name="T83" fmla="*/ 433900 h 19325"/>
                <a:gd name="T84" fmla="*/ 391700 w 19325"/>
                <a:gd name="T85" fmla="*/ 431775 h 19325"/>
                <a:gd name="T86" fmla="*/ 433825 w 19325"/>
                <a:gd name="T87" fmla="*/ 374425 h 19325"/>
                <a:gd name="T88" fmla="*/ 448250 w 19325"/>
                <a:gd name="T89" fmla="*/ 289500 h 19325"/>
                <a:gd name="T90" fmla="*/ 483125 w 19325"/>
                <a:gd name="T91" fmla="*/ 269875 h 19325"/>
                <a:gd name="T92" fmla="*/ 472325 w 19325"/>
                <a:gd name="T93" fmla="*/ 199525 h 19325"/>
                <a:gd name="T94" fmla="*/ 421600 w 19325"/>
                <a:gd name="T95" fmla="*/ 129150 h 19325"/>
                <a:gd name="T96" fmla="*/ 431800 w 19325"/>
                <a:gd name="T97" fmla="*/ 91425 h 19325"/>
                <a:gd name="T98" fmla="*/ 381700 w 19325"/>
                <a:gd name="T99" fmla="*/ 47250 h 19325"/>
                <a:gd name="T100" fmla="*/ 354050 w 19325"/>
                <a:gd name="T101" fmla="*/ 61525 h 19325"/>
                <a:gd name="T102" fmla="*/ 283675 w 19325"/>
                <a:gd name="T103" fmla="*/ 10875 h 19325"/>
                <a:gd name="T104" fmla="*/ 213250 w 19325"/>
                <a:gd name="T105" fmla="*/ 0 h 193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lnTo>
                    <a:pt x="10351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lnTo>
                    <a:pt x="8530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7" name="Google Shape;587;p27">
              <a:extLst>
                <a:ext uri="{FF2B5EF4-FFF2-40B4-BE49-F238E27FC236}">
                  <a16:creationId xmlns:a16="http://schemas.microsoft.com/office/drawing/2014/main" id="{287445D2-0AA0-7A27-50A2-F86FD37E8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800" y="733462"/>
              <a:ext cx="311400" cy="311400"/>
            </a:xfrm>
            <a:custGeom>
              <a:avLst/>
              <a:gdLst>
                <a:gd name="T0" fmla="*/ 155675 w 12456"/>
                <a:gd name="T1" fmla="*/ 28325 h 12456"/>
                <a:gd name="T2" fmla="*/ 283075 w 12456"/>
                <a:gd name="T3" fmla="*/ 155650 h 12456"/>
                <a:gd name="T4" fmla="*/ 155675 w 12456"/>
                <a:gd name="T5" fmla="*/ 283075 h 12456"/>
                <a:gd name="T6" fmla="*/ 28325 w 12456"/>
                <a:gd name="T7" fmla="*/ 155650 h 12456"/>
                <a:gd name="T8" fmla="*/ 155675 w 12456"/>
                <a:gd name="T9" fmla="*/ 28325 h 12456"/>
                <a:gd name="T10" fmla="*/ 155675 w 12456"/>
                <a:gd name="T11" fmla="*/ 0 h 12456"/>
                <a:gd name="T12" fmla="*/ 25 w 12456"/>
                <a:gd name="T13" fmla="*/ 155650 h 12456"/>
                <a:gd name="T14" fmla="*/ 155675 w 12456"/>
                <a:gd name="T15" fmla="*/ 311400 h 12456"/>
                <a:gd name="T16" fmla="*/ 311400 w 12456"/>
                <a:gd name="T17" fmla="*/ 155650 h 12456"/>
                <a:gd name="T18" fmla="*/ 155675 w 12456"/>
                <a:gd name="T19" fmla="*/ 0 h 124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8" name="Google Shape;588;p27">
              <a:extLst>
                <a:ext uri="{FF2B5EF4-FFF2-40B4-BE49-F238E27FC236}">
                  <a16:creationId xmlns:a16="http://schemas.microsoft.com/office/drawing/2014/main" id="{E02951DF-C30A-33C8-D27C-AD71FB32A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575" y="790062"/>
              <a:ext cx="206025" cy="198150"/>
            </a:xfrm>
            <a:custGeom>
              <a:avLst/>
              <a:gdLst>
                <a:gd name="T0" fmla="*/ 106875 w 8241"/>
                <a:gd name="T1" fmla="*/ 28300 h 7926"/>
                <a:gd name="T2" fmla="*/ 134000 w 8241"/>
                <a:gd name="T3" fmla="*/ 33700 h 7926"/>
                <a:gd name="T4" fmla="*/ 177700 w 8241"/>
                <a:gd name="T5" fmla="*/ 99050 h 7926"/>
                <a:gd name="T6" fmla="*/ 106900 w 8241"/>
                <a:gd name="T7" fmla="*/ 169875 h 7926"/>
                <a:gd name="T8" fmla="*/ 41525 w 8241"/>
                <a:gd name="T9" fmla="*/ 126150 h 7926"/>
                <a:gd name="T10" fmla="*/ 56850 w 8241"/>
                <a:gd name="T11" fmla="*/ 49025 h 7926"/>
                <a:gd name="T12" fmla="*/ 106875 w 8241"/>
                <a:gd name="T13" fmla="*/ 28300 h 7926"/>
                <a:gd name="T14" fmla="*/ 106900 w 8241"/>
                <a:gd name="T15" fmla="*/ 25 h 7926"/>
                <a:gd name="T16" fmla="*/ 15325 w 8241"/>
                <a:gd name="T17" fmla="*/ 61175 h 7926"/>
                <a:gd name="T18" fmla="*/ 36850 w 8241"/>
                <a:gd name="T19" fmla="*/ 169100 h 7926"/>
                <a:gd name="T20" fmla="*/ 106975 w 8241"/>
                <a:gd name="T21" fmla="*/ 198150 h 7926"/>
                <a:gd name="T22" fmla="*/ 144775 w 8241"/>
                <a:gd name="T23" fmla="*/ 190625 h 7926"/>
                <a:gd name="T24" fmla="*/ 206000 w 8241"/>
                <a:gd name="T25" fmla="*/ 99050 h 7926"/>
                <a:gd name="T26" fmla="*/ 106900 w 8241"/>
                <a:gd name="T27" fmla="*/ 25 h 79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91425" tIns="91425" rIns="91425" bIns="91425" anchor="ctr"/>
            <a:lstStyle/>
            <a:p>
              <a:endParaRPr lang="en-US" sz="1643"/>
            </a:p>
          </p:txBody>
        </p:sp>
      </p:grpSp>
      <p:cxnSp>
        <p:nvCxnSpPr>
          <p:cNvPr id="12292" name="Google Shape;544;p27">
            <a:extLst>
              <a:ext uri="{FF2B5EF4-FFF2-40B4-BE49-F238E27FC236}">
                <a16:creationId xmlns:a16="http://schemas.microsoft.com/office/drawing/2014/main" id="{F1861DC7-48E3-419D-B03F-2938288751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9711" y="1492917"/>
            <a:ext cx="0" cy="842963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546;p27">
            <a:extLst>
              <a:ext uri="{FF2B5EF4-FFF2-40B4-BE49-F238E27FC236}">
                <a16:creationId xmlns:a16="http://schemas.microsoft.com/office/drawing/2014/main" id="{D80635A0-1A90-494B-A70E-CB6B30547F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65075" y="1492917"/>
            <a:ext cx="0" cy="842963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7" name="Google Shape;547;p27">
            <a:extLst>
              <a:ext uri="{FF2B5EF4-FFF2-40B4-BE49-F238E27FC236}">
                <a16:creationId xmlns:a16="http://schemas.microsoft.com/office/drawing/2014/main" id="{D63B00ED-A378-4353-8874-CD6D11E25253}"/>
              </a:ext>
            </a:extLst>
          </p:cNvPr>
          <p:cNvSpPr/>
          <p:nvPr/>
        </p:nvSpPr>
        <p:spPr>
          <a:xfrm rot="10800000">
            <a:off x="5263323" y="945230"/>
            <a:ext cx="614363" cy="6143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643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5" name="Google Shape;550;p27">
            <a:extLst>
              <a:ext uri="{FF2B5EF4-FFF2-40B4-BE49-F238E27FC236}">
                <a16:creationId xmlns:a16="http://schemas.microsoft.com/office/drawing/2014/main" id="{1C60AA0D-1697-4ACB-93B2-3DC65888AEB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54563" y="163263"/>
            <a:ext cx="82296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Fira Sans Extra Condensed"/>
              <a:buNone/>
            </a:pPr>
            <a:r>
              <a:rPr lang="id-ID" altLang="id-ID" sz="2800" b="1" dirty="0">
                <a:latin typeface="Fira Sans Extra Condensed"/>
                <a:cs typeface="Arial" panose="020B0604020202020204" pitchFamily="34" charset="0"/>
                <a:sym typeface="Fira Sans Extra Condensed"/>
              </a:rPr>
              <a:t>Implementasi UU No. 1  Tahun 2022</a:t>
            </a:r>
            <a:r>
              <a:rPr lang="en-US" altLang="id-ID" sz="2800" b="1" dirty="0">
                <a:latin typeface="Fira Sans Extra Condensed"/>
                <a:cs typeface="Arial" panose="020B0604020202020204" pitchFamily="34" charset="0"/>
                <a:sym typeface="Fira Sans Extra Condensed"/>
              </a:rPr>
              <a:t> </a:t>
            </a:r>
            <a:r>
              <a:rPr lang="en-US" altLang="id-ID" sz="2800" b="1" dirty="0" err="1">
                <a:latin typeface="Fira Sans Extra Condensed"/>
                <a:cs typeface="Arial" panose="020B0604020202020204" pitchFamily="34" charset="0"/>
                <a:sym typeface="Fira Sans Extra Condensed"/>
              </a:rPr>
              <a:t>Tentang</a:t>
            </a:r>
            <a:r>
              <a:rPr lang="en-US" altLang="id-ID" sz="2800" b="1" dirty="0">
                <a:latin typeface="Fira Sans Extra Condensed"/>
                <a:cs typeface="Arial" panose="020B0604020202020204" pitchFamily="34" charset="0"/>
                <a:sym typeface="Fira Sans Extra Condensed"/>
              </a:rPr>
              <a:t> HKPD</a:t>
            </a:r>
            <a:endParaRPr lang="id-ID" altLang="id-ID" sz="2800" b="1" dirty="0">
              <a:latin typeface="Fira Sans Extra Condensed"/>
              <a:cs typeface="Arial" panose="020B0604020202020204" pitchFamily="34" charset="0"/>
              <a:sym typeface="Fira Sans Extra Condensed"/>
            </a:endParaRPr>
          </a:p>
        </p:txBody>
      </p:sp>
      <p:sp>
        <p:nvSpPr>
          <p:cNvPr id="551" name="Google Shape;551;p27">
            <a:extLst>
              <a:ext uri="{FF2B5EF4-FFF2-40B4-BE49-F238E27FC236}">
                <a16:creationId xmlns:a16="http://schemas.microsoft.com/office/drawing/2014/main" id="{7C65CFDC-48B5-4B76-9A1C-AEB4A231F72D}"/>
              </a:ext>
            </a:extLst>
          </p:cNvPr>
          <p:cNvSpPr/>
          <p:nvPr/>
        </p:nvSpPr>
        <p:spPr>
          <a:xfrm>
            <a:off x="4575937" y="2186655"/>
            <a:ext cx="2014537" cy="811212"/>
          </a:xfrm>
          <a:prstGeom prst="notchedRightArrow">
            <a:avLst>
              <a:gd name="adj1" fmla="val 74710"/>
              <a:gd name="adj2" fmla="val 51726"/>
            </a:avLst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100"/>
              <a:defRPr/>
            </a:pPr>
            <a:r>
              <a:rPr lang="id-ID" altLang="id-ID" sz="1700">
                <a:solidFill>
                  <a:schemeClr val="tx1"/>
                </a:solidFill>
                <a:latin typeface="Fira Sans Extra Condensed Mediu" panose="020B0604020202020204" charset="0"/>
                <a:cs typeface="Fira Sans Extra Condensed Mediu" panose="020B0604020202020204" charset="0"/>
                <a:sym typeface="Fira Sans Extra Condensed Mediu" panose="020B0604020202020204" charset="0"/>
              </a:rPr>
              <a:t>s.d. 5 Jan 2024</a:t>
            </a:r>
            <a:endParaRPr lang="id-ID" altLang="id-ID" sz="1700">
              <a:solidFill>
                <a:schemeClr val="tx1"/>
              </a:solidFill>
            </a:endParaRPr>
          </a:p>
        </p:txBody>
      </p:sp>
      <p:sp>
        <p:nvSpPr>
          <p:cNvPr id="12297" name="Google Shape;552;p27">
            <a:extLst>
              <a:ext uri="{FF2B5EF4-FFF2-40B4-BE49-F238E27FC236}">
                <a16:creationId xmlns:a16="http://schemas.microsoft.com/office/drawing/2014/main" id="{7D30A6FD-E38F-494D-ACF1-8BF35BE75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170" y="3206172"/>
            <a:ext cx="24749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ko-KR" b="1" dirty="0">
                <a:solidFill>
                  <a:schemeClr val="tx1"/>
                </a:solidFill>
              </a:rPr>
              <a:t>Penetapan Perda Pajak Daerah &amp; Retribusi Daerah sesuai dengan UU HKPD</a:t>
            </a:r>
            <a:endParaRPr lang="id-ID" altLang="id-ID" b="1" dirty="0">
              <a:solidFill>
                <a:schemeClr val="tx1"/>
              </a:solidFill>
              <a:latin typeface="Roboto"/>
              <a:ea typeface="Malgun Gothic" panose="020B0503020000020004" pitchFamily="34" charset="-127"/>
              <a:sym typeface="Roboto"/>
            </a:endParaRPr>
          </a:p>
        </p:txBody>
      </p:sp>
      <p:sp>
        <p:nvSpPr>
          <p:cNvPr id="12298" name="Google Shape;555;p27">
            <a:extLst>
              <a:ext uri="{FF2B5EF4-FFF2-40B4-BE49-F238E27FC236}">
                <a16:creationId xmlns:a16="http://schemas.microsoft.com/office/drawing/2014/main" id="{29727921-C69C-496E-860D-E0C9623ED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0339" y="2186655"/>
            <a:ext cx="2074862" cy="800100"/>
          </a:xfrm>
          <a:prstGeom prst="notchedRightArrow">
            <a:avLst>
              <a:gd name="adj1" fmla="val 74713"/>
              <a:gd name="adj2" fmla="val 51745"/>
            </a:avLst>
          </a:prstGeom>
          <a:solidFill>
            <a:srgbClr val="93D2E5"/>
          </a:soli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100"/>
            </a:pPr>
            <a:r>
              <a:rPr lang="id-ID" altLang="id-ID" sz="1700" dirty="0">
                <a:solidFill>
                  <a:schemeClr val="tx1"/>
                </a:solidFill>
                <a:latin typeface="Fira Sans Extra Condensed Mediu" charset="0"/>
                <a:cs typeface="Fira Sans Extra Condensed Mediu" charset="0"/>
                <a:sym typeface="Fira Sans Extra Condensed Mediu" charset="0"/>
              </a:rPr>
              <a:t>5 Jan 2025</a:t>
            </a:r>
            <a:endParaRPr lang="id-ID" altLang="id-ID" sz="1700" dirty="0">
              <a:solidFill>
                <a:schemeClr val="tx1"/>
              </a:solidFill>
              <a:cs typeface="Fira Sans Extra Condensed Mediu" charset="0"/>
            </a:endParaRPr>
          </a:p>
        </p:txBody>
      </p:sp>
      <p:sp>
        <p:nvSpPr>
          <p:cNvPr id="556" name="Google Shape;556;p27">
            <a:extLst>
              <a:ext uri="{FF2B5EF4-FFF2-40B4-BE49-F238E27FC236}">
                <a16:creationId xmlns:a16="http://schemas.microsoft.com/office/drawing/2014/main" id="{80368837-6D96-42B4-BCF0-E6771BD2D5D4}"/>
              </a:ext>
            </a:extLst>
          </p:cNvPr>
          <p:cNvSpPr txBox="1"/>
          <p:nvPr/>
        </p:nvSpPr>
        <p:spPr>
          <a:xfrm>
            <a:off x="6598239" y="3140742"/>
            <a:ext cx="2508250" cy="7334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id-ID" b="1" kern="0" spc="-60" dirty="0">
                <a:solidFill>
                  <a:schemeClr val="tx1"/>
                </a:solidFill>
                <a:latin typeface="Arial"/>
                <a:ea typeface="Arial"/>
                <a:sym typeface="Arial"/>
              </a:rPr>
              <a:t>Pemberlakuan pengaturan </a:t>
            </a:r>
            <a:r>
              <a:rPr lang="id-ID" b="1" kern="0" spc="-116" dirty="0">
                <a:solidFill>
                  <a:schemeClr val="tx1"/>
                </a:solidFill>
                <a:latin typeface="Arial"/>
                <a:ea typeface="Arial"/>
                <a:sym typeface="Arial"/>
              </a:rPr>
              <a:t>PKB, </a:t>
            </a:r>
            <a:r>
              <a:rPr lang="id-ID" b="1" kern="0" spc="-105" dirty="0">
                <a:solidFill>
                  <a:schemeClr val="tx1"/>
                </a:solidFill>
                <a:latin typeface="Arial"/>
                <a:ea typeface="Arial"/>
                <a:sym typeface="Arial"/>
              </a:rPr>
              <a:t>BBNKB,</a:t>
            </a:r>
            <a:r>
              <a:rPr lang="id-ID" b="1" kern="0" spc="-26" dirty="0">
                <a:solidFill>
                  <a:schemeClr val="tx1"/>
                </a:solidFill>
                <a:latin typeface="Arial"/>
                <a:ea typeface="Arial"/>
                <a:sym typeface="Arial"/>
              </a:rPr>
              <a:t> </a:t>
            </a:r>
            <a:r>
              <a:rPr lang="id-ID" b="1" kern="0" spc="-53" dirty="0">
                <a:solidFill>
                  <a:schemeClr val="tx1"/>
                </a:solidFill>
                <a:latin typeface="Arial"/>
                <a:ea typeface="Arial"/>
                <a:sym typeface="Arial"/>
              </a:rPr>
              <a:t>Pajak </a:t>
            </a:r>
            <a:r>
              <a:rPr lang="id-ID" b="1" kern="0" spc="-105" dirty="0">
                <a:solidFill>
                  <a:schemeClr val="tx1"/>
                </a:solidFill>
                <a:latin typeface="Arial"/>
                <a:ea typeface="Arial"/>
                <a:sym typeface="Arial"/>
              </a:rPr>
              <a:t>MBLB, </a:t>
            </a:r>
            <a:r>
              <a:rPr lang="id-ID" b="1" kern="0" spc="-56" dirty="0">
                <a:solidFill>
                  <a:schemeClr val="tx1"/>
                </a:solidFill>
                <a:latin typeface="Arial"/>
                <a:ea typeface="Arial"/>
                <a:sym typeface="Arial"/>
              </a:rPr>
              <a:t>Opsen </a:t>
            </a:r>
            <a:r>
              <a:rPr lang="id-ID" b="1" kern="0" spc="-109" dirty="0">
                <a:solidFill>
                  <a:schemeClr val="tx1"/>
                </a:solidFill>
                <a:latin typeface="Arial"/>
                <a:ea typeface="Arial"/>
                <a:sym typeface="Arial"/>
              </a:rPr>
              <a:t>PKB, </a:t>
            </a:r>
            <a:r>
              <a:rPr lang="id-ID" b="1" kern="0" spc="-56" dirty="0">
                <a:solidFill>
                  <a:schemeClr val="tx1"/>
                </a:solidFill>
                <a:latin typeface="Arial"/>
                <a:ea typeface="Arial"/>
                <a:sym typeface="Arial"/>
              </a:rPr>
              <a:t>Opsen </a:t>
            </a:r>
            <a:r>
              <a:rPr lang="id-ID" b="1" kern="0" spc="-101" dirty="0">
                <a:solidFill>
                  <a:schemeClr val="tx1"/>
                </a:solidFill>
                <a:latin typeface="Arial"/>
                <a:ea typeface="Arial"/>
                <a:sym typeface="Arial"/>
              </a:rPr>
              <a:t>BBNKB, </a:t>
            </a:r>
            <a:r>
              <a:rPr lang="id-ID" b="1" kern="0" spc="-30" dirty="0">
                <a:solidFill>
                  <a:schemeClr val="tx1"/>
                </a:solidFill>
                <a:latin typeface="Arial"/>
                <a:ea typeface="Arial"/>
                <a:sym typeface="Arial"/>
              </a:rPr>
              <a:t>dan  </a:t>
            </a:r>
            <a:r>
              <a:rPr lang="id-ID" b="1" kern="0" spc="-56" dirty="0">
                <a:solidFill>
                  <a:schemeClr val="tx1"/>
                </a:solidFill>
                <a:latin typeface="Arial"/>
                <a:ea typeface="Arial"/>
                <a:sym typeface="Arial"/>
              </a:rPr>
              <a:t>Opsen </a:t>
            </a:r>
            <a:r>
              <a:rPr lang="id-ID" b="1" kern="0" spc="-45" dirty="0">
                <a:solidFill>
                  <a:schemeClr val="tx1"/>
                </a:solidFill>
                <a:latin typeface="Arial"/>
                <a:ea typeface="Arial"/>
                <a:sym typeface="Arial"/>
              </a:rPr>
              <a:t>Pajak </a:t>
            </a:r>
            <a:r>
              <a:rPr lang="id-ID" b="1" kern="0" spc="-113" dirty="0">
                <a:solidFill>
                  <a:schemeClr val="tx1"/>
                </a:solidFill>
                <a:latin typeface="Arial"/>
                <a:ea typeface="Arial"/>
                <a:sym typeface="Arial"/>
              </a:rPr>
              <a:t>MBLB</a:t>
            </a:r>
            <a:endParaRPr b="1" kern="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300" name="Google Shape;572;p27">
            <a:extLst>
              <a:ext uri="{FF2B5EF4-FFF2-40B4-BE49-F238E27FC236}">
                <a16:creationId xmlns:a16="http://schemas.microsoft.com/office/drawing/2014/main" id="{64334DC7-F4A1-47C1-A0E6-4647F45C61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5360" y="1592930"/>
            <a:ext cx="1587" cy="75882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" name="Google Shape;573;p27">
            <a:extLst>
              <a:ext uri="{FF2B5EF4-FFF2-40B4-BE49-F238E27FC236}">
                <a16:creationId xmlns:a16="http://schemas.microsoft.com/office/drawing/2014/main" id="{AE44DF1E-93B3-49D0-950A-97C2F4A9C873}"/>
              </a:ext>
            </a:extLst>
          </p:cNvPr>
          <p:cNvSpPr/>
          <p:nvPr/>
        </p:nvSpPr>
        <p:spPr>
          <a:xfrm rot="10800000">
            <a:off x="823409" y="954755"/>
            <a:ext cx="749300" cy="614362"/>
          </a:xfrm>
          <a:prstGeom prst="ellipse">
            <a:avLst/>
          </a:prstGeom>
          <a:solidFill>
            <a:srgbClr val="44E8E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643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2" name="Google Shape;574;p27">
            <a:extLst>
              <a:ext uri="{FF2B5EF4-FFF2-40B4-BE49-F238E27FC236}">
                <a16:creationId xmlns:a16="http://schemas.microsoft.com/office/drawing/2014/main" id="{49F3800C-1C8C-43FB-8790-22876F0C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418" y="3316333"/>
            <a:ext cx="1843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ko-KR" b="1" dirty="0">
                <a:solidFill>
                  <a:schemeClr val="tx1"/>
                </a:solidFill>
              </a:rPr>
              <a:t>Pengundangan </a:t>
            </a:r>
          </a:p>
          <a:p>
            <a:pPr algn="ctr" eaLnBrk="1" hangingPunct="1"/>
            <a:r>
              <a:rPr lang="id-ID" altLang="ko-KR" b="1" dirty="0">
                <a:solidFill>
                  <a:schemeClr val="tx1"/>
                </a:solidFill>
              </a:rPr>
              <a:t>UU HKPD</a:t>
            </a:r>
            <a:endParaRPr lang="id-ID" altLang="id-ID" b="1" dirty="0">
              <a:solidFill>
                <a:schemeClr val="tx1"/>
              </a:solidFill>
              <a:latin typeface="Roboto"/>
              <a:ea typeface="Malgun Gothic" panose="020B0503020000020004" pitchFamily="34" charset="-127"/>
              <a:sym typeface="Roboto"/>
            </a:endParaRPr>
          </a:p>
        </p:txBody>
      </p:sp>
      <p:sp>
        <p:nvSpPr>
          <p:cNvPr id="575" name="Google Shape;575;p27">
            <a:extLst>
              <a:ext uri="{FF2B5EF4-FFF2-40B4-BE49-F238E27FC236}">
                <a16:creationId xmlns:a16="http://schemas.microsoft.com/office/drawing/2014/main" id="{01AB65C1-BA7A-4C76-BBA4-93453CDB06CE}"/>
              </a:ext>
            </a:extLst>
          </p:cNvPr>
          <p:cNvSpPr/>
          <p:nvPr/>
        </p:nvSpPr>
        <p:spPr>
          <a:xfrm>
            <a:off x="204285" y="2186655"/>
            <a:ext cx="2022475" cy="800100"/>
          </a:xfrm>
          <a:prstGeom prst="notchedRightArrow">
            <a:avLst>
              <a:gd name="adj1" fmla="val 74710"/>
              <a:gd name="adj2" fmla="val 51726"/>
            </a:avLst>
          </a:prstGeom>
          <a:solidFill>
            <a:srgbClr val="44E8E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id-ID" altLang="ko-KR" sz="1600" b="1" kern="0" dirty="0">
                <a:solidFill>
                  <a:schemeClr val="tx1"/>
                </a:solidFill>
                <a:latin typeface="Arial"/>
                <a:ea typeface="Arial"/>
                <a:sym typeface="Arial"/>
              </a:rPr>
              <a:t>5 Jan 2022</a:t>
            </a:r>
            <a:endParaRPr lang="en-US" altLang="ko-KR" sz="1600" b="1" kern="0" dirty="0">
              <a:solidFill>
                <a:schemeClr val="tx1"/>
              </a:solidFill>
              <a:latin typeface="Arial"/>
              <a:ea typeface="Arial"/>
              <a:sym typeface="Arial"/>
            </a:endParaRPr>
          </a:p>
        </p:txBody>
      </p:sp>
      <p:grpSp>
        <p:nvGrpSpPr>
          <p:cNvPr id="12304" name="Google Shape;576;p27">
            <a:extLst>
              <a:ext uri="{FF2B5EF4-FFF2-40B4-BE49-F238E27FC236}">
                <a16:creationId xmlns:a16="http://schemas.microsoft.com/office/drawing/2014/main" id="{D4C083D3-51EC-412C-9EA7-B4007DA4B00B}"/>
              </a:ext>
            </a:extLst>
          </p:cNvPr>
          <p:cNvGrpSpPr>
            <a:grpSpLocks/>
          </p:cNvGrpSpPr>
          <p:nvPr/>
        </p:nvGrpSpPr>
        <p:grpSpPr bwMode="auto">
          <a:xfrm>
            <a:off x="999621" y="1111917"/>
            <a:ext cx="400050" cy="327025"/>
            <a:chOff x="926136" y="647568"/>
            <a:chExt cx="483750" cy="483125"/>
          </a:xfrm>
        </p:grpSpPr>
        <p:sp>
          <p:nvSpPr>
            <p:cNvPr id="12319" name="Google Shape;577;p27">
              <a:extLst>
                <a:ext uri="{FF2B5EF4-FFF2-40B4-BE49-F238E27FC236}">
                  <a16:creationId xmlns:a16="http://schemas.microsoft.com/office/drawing/2014/main" id="{4569434D-5225-4707-B284-D29DBD539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586" y="704168"/>
              <a:ext cx="127375" cy="127350"/>
            </a:xfrm>
            <a:custGeom>
              <a:avLst/>
              <a:gdLst>
                <a:gd name="T0" fmla="*/ 14125 w 5095"/>
                <a:gd name="T1" fmla="*/ 0 h 5094"/>
                <a:gd name="T2" fmla="*/ 25 w 5095"/>
                <a:gd name="T3" fmla="*/ 14200 h 5094"/>
                <a:gd name="T4" fmla="*/ 14125 w 5095"/>
                <a:gd name="T5" fmla="*/ 28300 h 5094"/>
                <a:gd name="T6" fmla="*/ 99050 w 5095"/>
                <a:gd name="T7" fmla="*/ 113225 h 5094"/>
                <a:gd name="T8" fmla="*/ 113250 w 5095"/>
                <a:gd name="T9" fmla="*/ 127350 h 5094"/>
                <a:gd name="T10" fmla="*/ 127350 w 5095"/>
                <a:gd name="T11" fmla="*/ 113225 h 5094"/>
                <a:gd name="T12" fmla="*/ 14125 w 5095"/>
                <a:gd name="T13" fmla="*/ 0 h 50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12320" name="Google Shape;578;p27">
              <a:extLst>
                <a:ext uri="{FF2B5EF4-FFF2-40B4-BE49-F238E27FC236}">
                  <a16:creationId xmlns:a16="http://schemas.microsoft.com/office/drawing/2014/main" id="{D5C7257F-F10F-4058-87F2-D5D9BA8E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36" y="647568"/>
              <a:ext cx="368700" cy="483125"/>
            </a:xfrm>
            <a:custGeom>
              <a:avLst/>
              <a:gdLst>
                <a:gd name="T0" fmla="*/ 177200 w 14748"/>
                <a:gd name="T1" fmla="*/ 28375 h 19325"/>
                <a:gd name="T2" fmla="*/ 266700 w 14748"/>
                <a:gd name="T3" fmla="*/ 59925 h 19325"/>
                <a:gd name="T4" fmla="*/ 284000 w 14748"/>
                <a:gd name="T5" fmla="*/ 262900 h 19325"/>
                <a:gd name="T6" fmla="*/ 249050 w 14748"/>
                <a:gd name="T7" fmla="*/ 340650 h 19325"/>
                <a:gd name="T8" fmla="*/ 105925 w 14748"/>
                <a:gd name="T9" fmla="*/ 340650 h 19325"/>
                <a:gd name="T10" fmla="*/ 71650 w 14748"/>
                <a:gd name="T11" fmla="*/ 263750 h 19325"/>
                <a:gd name="T12" fmla="*/ 39275 w 14748"/>
                <a:gd name="T13" fmla="*/ 138725 h 19325"/>
                <a:gd name="T14" fmla="*/ 146825 w 14748"/>
                <a:gd name="T15" fmla="*/ 31550 h 19325"/>
                <a:gd name="T16" fmla="*/ 177200 w 14748"/>
                <a:gd name="T17" fmla="*/ 28375 h 19325"/>
                <a:gd name="T18" fmla="*/ 248275 w 14748"/>
                <a:gd name="T19" fmla="*/ 368975 h 19325"/>
                <a:gd name="T20" fmla="*/ 248275 w 14748"/>
                <a:gd name="T21" fmla="*/ 383075 h 19325"/>
                <a:gd name="T22" fmla="*/ 234100 w 14748"/>
                <a:gd name="T23" fmla="*/ 397275 h 19325"/>
                <a:gd name="T24" fmla="*/ 120875 w 14748"/>
                <a:gd name="T25" fmla="*/ 397275 h 19325"/>
                <a:gd name="T26" fmla="*/ 106750 w 14748"/>
                <a:gd name="T27" fmla="*/ 383075 h 19325"/>
                <a:gd name="T28" fmla="*/ 106750 w 14748"/>
                <a:gd name="T29" fmla="*/ 368975 h 19325"/>
                <a:gd name="T30" fmla="*/ 248275 w 14748"/>
                <a:gd name="T31" fmla="*/ 368975 h 19325"/>
                <a:gd name="T32" fmla="*/ 217475 w 14748"/>
                <a:gd name="T33" fmla="*/ 425575 h 19325"/>
                <a:gd name="T34" fmla="*/ 177475 w 14748"/>
                <a:gd name="T35" fmla="*/ 454800 h 19325"/>
                <a:gd name="T36" fmla="*/ 137475 w 14748"/>
                <a:gd name="T37" fmla="*/ 425575 h 19325"/>
                <a:gd name="T38" fmla="*/ 217475 w 14748"/>
                <a:gd name="T39" fmla="*/ 425575 h 19325"/>
                <a:gd name="T40" fmla="*/ 177175 w 14748"/>
                <a:gd name="T41" fmla="*/ 0 h 19325"/>
                <a:gd name="T42" fmla="*/ 141025 w 14748"/>
                <a:gd name="T43" fmla="*/ 3775 h 19325"/>
                <a:gd name="T44" fmla="*/ 11550 w 14748"/>
                <a:gd name="T45" fmla="*/ 132850 h 19325"/>
                <a:gd name="T46" fmla="*/ 50500 w 14748"/>
                <a:gd name="T47" fmla="*/ 282525 h 19325"/>
                <a:gd name="T48" fmla="*/ 78375 w 14748"/>
                <a:gd name="T49" fmla="*/ 354775 h 19325"/>
                <a:gd name="T50" fmla="*/ 78375 w 14748"/>
                <a:gd name="T51" fmla="*/ 383075 h 19325"/>
                <a:gd name="T52" fmla="*/ 107725 w 14748"/>
                <a:gd name="T53" fmla="*/ 423475 h 19325"/>
                <a:gd name="T54" fmla="*/ 127350 w 14748"/>
                <a:gd name="T55" fmla="*/ 461825 h 19325"/>
                <a:gd name="T56" fmla="*/ 177475 w 14748"/>
                <a:gd name="T57" fmla="*/ 483100 h 19325"/>
                <a:gd name="T58" fmla="*/ 227600 w 14748"/>
                <a:gd name="T59" fmla="*/ 461825 h 19325"/>
                <a:gd name="T60" fmla="*/ 247225 w 14748"/>
                <a:gd name="T61" fmla="*/ 423475 h 19325"/>
                <a:gd name="T62" fmla="*/ 276600 w 14748"/>
                <a:gd name="T63" fmla="*/ 383075 h 19325"/>
                <a:gd name="T64" fmla="*/ 276600 w 14748"/>
                <a:gd name="T65" fmla="*/ 354775 h 19325"/>
                <a:gd name="T66" fmla="*/ 305275 w 14748"/>
                <a:gd name="T67" fmla="*/ 281550 h 19325"/>
                <a:gd name="T68" fmla="*/ 284525 w 14748"/>
                <a:gd name="T69" fmla="*/ 37950 h 19325"/>
                <a:gd name="T70" fmla="*/ 177175 w 14748"/>
                <a:gd name="T71" fmla="*/ 0 h 193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lnTo>
                    <a:pt x="9931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lnTo>
                    <a:pt x="8699" y="17023"/>
                  </a:ln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12321" name="Google Shape;579;p27">
              <a:extLst>
                <a:ext uri="{FF2B5EF4-FFF2-40B4-BE49-F238E27FC236}">
                  <a16:creationId xmlns:a16="http://schemas.microsoft.com/office/drawing/2014/main" id="{0B9F8B6F-B18F-4B76-8C46-AEB28EF22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136" y="817393"/>
              <a:ext cx="56650" cy="28325"/>
            </a:xfrm>
            <a:custGeom>
              <a:avLst/>
              <a:gdLst>
                <a:gd name="T0" fmla="*/ 14225 w 2266"/>
                <a:gd name="T1" fmla="*/ 0 h 1133"/>
                <a:gd name="T2" fmla="*/ 25 w 2266"/>
                <a:gd name="T3" fmla="*/ 14200 h 1133"/>
                <a:gd name="T4" fmla="*/ 14225 w 2266"/>
                <a:gd name="T5" fmla="*/ 28325 h 1133"/>
                <a:gd name="T6" fmla="*/ 42525 w 2266"/>
                <a:gd name="T7" fmla="*/ 28325 h 1133"/>
                <a:gd name="T8" fmla="*/ 56650 w 2266"/>
                <a:gd name="T9" fmla="*/ 14200 h 1133"/>
                <a:gd name="T10" fmla="*/ 42525 w 2266"/>
                <a:gd name="T11" fmla="*/ 0 h 1133"/>
                <a:gd name="T12" fmla="*/ 14225 w 2266"/>
                <a:gd name="T13" fmla="*/ 0 h 1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12322" name="Google Shape;580;p27">
              <a:extLst>
                <a:ext uri="{FF2B5EF4-FFF2-40B4-BE49-F238E27FC236}">
                  <a16:creationId xmlns:a16="http://schemas.microsoft.com/office/drawing/2014/main" id="{E0DA0E16-749E-488C-8898-516FC1ED0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86" y="722618"/>
              <a:ext cx="50750" cy="48025"/>
            </a:xfrm>
            <a:custGeom>
              <a:avLst/>
              <a:gdLst>
                <a:gd name="T0" fmla="*/ 15550 w 2030"/>
                <a:gd name="T1" fmla="*/ 0 h 1921"/>
                <a:gd name="T2" fmla="*/ 5525 w 2030"/>
                <a:gd name="T3" fmla="*/ 4200 h 1921"/>
                <a:gd name="T4" fmla="*/ 5375 w 2030"/>
                <a:gd name="T5" fmla="*/ 24050 h 1921"/>
                <a:gd name="T6" fmla="*/ 25375 w 2030"/>
                <a:gd name="T7" fmla="*/ 44050 h 1921"/>
                <a:gd name="T8" fmla="*/ 35225 w 2030"/>
                <a:gd name="T9" fmla="*/ 48025 h 1921"/>
                <a:gd name="T10" fmla="*/ 45225 w 2030"/>
                <a:gd name="T11" fmla="*/ 43825 h 1921"/>
                <a:gd name="T12" fmla="*/ 45375 w 2030"/>
                <a:gd name="T13" fmla="*/ 24050 h 1921"/>
                <a:gd name="T14" fmla="*/ 25375 w 2030"/>
                <a:gd name="T15" fmla="*/ 3975 h 1921"/>
                <a:gd name="T16" fmla="*/ 15550 w 2030"/>
                <a:gd name="T17" fmla="*/ 0 h 19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12323" name="Google Shape;581;p27">
              <a:extLst>
                <a:ext uri="{FF2B5EF4-FFF2-40B4-BE49-F238E27FC236}">
                  <a16:creationId xmlns:a16="http://schemas.microsoft.com/office/drawing/2014/main" id="{9C23F8FC-966B-4246-A6FD-EC0CB2984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36" y="892468"/>
              <a:ext cx="51200" cy="48350"/>
            </a:xfrm>
            <a:custGeom>
              <a:avLst/>
              <a:gdLst>
                <a:gd name="T0" fmla="*/ 35675 w 2048"/>
                <a:gd name="T1" fmla="*/ 0 h 1934"/>
                <a:gd name="T2" fmla="*/ 25825 w 2048"/>
                <a:gd name="T3" fmla="*/ 3975 h 1934"/>
                <a:gd name="T4" fmla="*/ 5825 w 2048"/>
                <a:gd name="T5" fmla="*/ 24050 h 1934"/>
                <a:gd name="T6" fmla="*/ 5675 w 2048"/>
                <a:gd name="T7" fmla="*/ 44200 h 1934"/>
                <a:gd name="T8" fmla="*/ 15675 w 2048"/>
                <a:gd name="T9" fmla="*/ 48350 h 1934"/>
                <a:gd name="T10" fmla="*/ 25825 w 2048"/>
                <a:gd name="T11" fmla="*/ 44050 h 1934"/>
                <a:gd name="T12" fmla="*/ 45825 w 2048"/>
                <a:gd name="T13" fmla="*/ 24050 h 1934"/>
                <a:gd name="T14" fmla="*/ 45675 w 2048"/>
                <a:gd name="T15" fmla="*/ 4200 h 1934"/>
                <a:gd name="T16" fmla="*/ 35675 w 2048"/>
                <a:gd name="T17" fmla="*/ 0 h 19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12324" name="Google Shape;582;p27">
              <a:extLst>
                <a:ext uri="{FF2B5EF4-FFF2-40B4-BE49-F238E27FC236}">
                  <a16:creationId xmlns:a16="http://schemas.microsoft.com/office/drawing/2014/main" id="{27931D1F-7E76-4FCA-B8C4-6C8C47DD6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636" y="817393"/>
              <a:ext cx="56650" cy="28325"/>
            </a:xfrm>
            <a:custGeom>
              <a:avLst/>
              <a:gdLst>
                <a:gd name="T0" fmla="*/ 14200 w 2266"/>
                <a:gd name="T1" fmla="*/ 0 h 1133"/>
                <a:gd name="T2" fmla="*/ 25 w 2266"/>
                <a:gd name="T3" fmla="*/ 14200 h 1133"/>
                <a:gd name="T4" fmla="*/ 14200 w 2266"/>
                <a:gd name="T5" fmla="*/ 28325 h 1133"/>
                <a:gd name="T6" fmla="*/ 42525 w 2266"/>
                <a:gd name="T7" fmla="*/ 28325 h 1133"/>
                <a:gd name="T8" fmla="*/ 56625 w 2266"/>
                <a:gd name="T9" fmla="*/ 14200 h 1133"/>
                <a:gd name="T10" fmla="*/ 42525 w 2266"/>
                <a:gd name="T11" fmla="*/ 0 h 1133"/>
                <a:gd name="T12" fmla="*/ 14200 w 2266"/>
                <a:gd name="T13" fmla="*/ 0 h 1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lnTo>
                    <a:pt x="5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12325" name="Google Shape;583;p27">
              <a:extLst>
                <a:ext uri="{FF2B5EF4-FFF2-40B4-BE49-F238E27FC236}">
                  <a16:creationId xmlns:a16="http://schemas.microsoft.com/office/drawing/2014/main" id="{E357942E-4F71-4B48-B940-7EBE3E5E6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036" y="722618"/>
              <a:ext cx="54300" cy="48225"/>
            </a:xfrm>
            <a:custGeom>
              <a:avLst/>
              <a:gdLst>
                <a:gd name="T0" fmla="*/ 38750 w 2172"/>
                <a:gd name="T1" fmla="*/ 0 h 1929"/>
                <a:gd name="T2" fmla="*/ 28925 w 2172"/>
                <a:gd name="T3" fmla="*/ 3975 h 1929"/>
                <a:gd name="T4" fmla="*/ 8925 w 2172"/>
                <a:gd name="T5" fmla="*/ 24050 h 1929"/>
                <a:gd name="T6" fmla="*/ 18900 w 2172"/>
                <a:gd name="T7" fmla="*/ 48200 h 1929"/>
                <a:gd name="T8" fmla="*/ 28925 w 2172"/>
                <a:gd name="T9" fmla="*/ 44050 h 1929"/>
                <a:gd name="T10" fmla="*/ 48925 w 2172"/>
                <a:gd name="T11" fmla="*/ 23975 h 1929"/>
                <a:gd name="T12" fmla="*/ 48775 w 2172"/>
                <a:gd name="T13" fmla="*/ 4200 h 1929"/>
                <a:gd name="T14" fmla="*/ 38750 w 2172"/>
                <a:gd name="T15" fmla="*/ 0 h 19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12326" name="Google Shape;584;p27">
              <a:extLst>
                <a:ext uri="{FF2B5EF4-FFF2-40B4-BE49-F238E27FC236}">
                  <a16:creationId xmlns:a16="http://schemas.microsoft.com/office/drawing/2014/main" id="{B66F20A0-0BAB-41E2-A464-9296FE8D2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586" y="892468"/>
              <a:ext cx="54300" cy="48225"/>
            </a:xfrm>
            <a:custGeom>
              <a:avLst/>
              <a:gdLst>
                <a:gd name="T0" fmla="*/ 15550 w 2172"/>
                <a:gd name="T1" fmla="*/ 0 h 1929"/>
                <a:gd name="T2" fmla="*/ 5525 w 2172"/>
                <a:gd name="T3" fmla="*/ 4200 h 1929"/>
                <a:gd name="T4" fmla="*/ 5375 w 2172"/>
                <a:gd name="T5" fmla="*/ 24050 h 1929"/>
                <a:gd name="T6" fmla="*/ 25375 w 2172"/>
                <a:gd name="T7" fmla="*/ 44050 h 1929"/>
                <a:gd name="T8" fmla="*/ 35425 w 2172"/>
                <a:gd name="T9" fmla="*/ 48200 h 1929"/>
                <a:gd name="T10" fmla="*/ 45375 w 2172"/>
                <a:gd name="T11" fmla="*/ 24050 h 1929"/>
                <a:gd name="T12" fmla="*/ 25375 w 2172"/>
                <a:gd name="T13" fmla="*/ 3975 h 1929"/>
                <a:gd name="T14" fmla="*/ 15550 w 2172"/>
                <a:gd name="T15" fmla="*/ 0 h 19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</p:grpSp>
      <p:grpSp>
        <p:nvGrpSpPr>
          <p:cNvPr id="12305" name="Google Shape;585;p27">
            <a:extLst>
              <a:ext uri="{FF2B5EF4-FFF2-40B4-BE49-F238E27FC236}">
                <a16:creationId xmlns:a16="http://schemas.microsoft.com/office/drawing/2014/main" id="{BF88916D-D21B-4843-AA2F-5EFF674A13B0}"/>
              </a:ext>
            </a:extLst>
          </p:cNvPr>
          <p:cNvGrpSpPr>
            <a:grpSpLocks/>
          </p:cNvGrpSpPr>
          <p:nvPr/>
        </p:nvGrpSpPr>
        <p:grpSpPr bwMode="auto">
          <a:xfrm>
            <a:off x="5406199" y="1088104"/>
            <a:ext cx="328613" cy="328612"/>
            <a:chOff x="5399900" y="647562"/>
            <a:chExt cx="483125" cy="483125"/>
          </a:xfrm>
        </p:grpSpPr>
        <p:sp>
          <p:nvSpPr>
            <p:cNvPr id="12316" name="Google Shape;586;p27">
              <a:extLst>
                <a:ext uri="{FF2B5EF4-FFF2-40B4-BE49-F238E27FC236}">
                  <a16:creationId xmlns:a16="http://schemas.microsoft.com/office/drawing/2014/main" id="{43E975A4-1920-46EB-A24B-6396648B7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900" y="647562"/>
              <a:ext cx="483125" cy="483125"/>
            </a:xfrm>
            <a:custGeom>
              <a:avLst/>
              <a:gdLst>
                <a:gd name="T0" fmla="*/ 264050 w 19325"/>
                <a:gd name="T1" fmla="*/ 50200 h 19325"/>
                <a:gd name="T2" fmla="*/ 345650 w 19325"/>
                <a:gd name="T3" fmla="*/ 89900 h 19325"/>
                <a:gd name="T4" fmla="*/ 360975 w 19325"/>
                <a:gd name="T5" fmla="*/ 90350 h 19325"/>
                <a:gd name="T6" fmla="*/ 403850 w 19325"/>
                <a:gd name="T7" fmla="*/ 103650 h 19325"/>
                <a:gd name="T8" fmla="*/ 393225 w 19325"/>
                <a:gd name="T9" fmla="*/ 137475 h 19325"/>
                <a:gd name="T10" fmla="*/ 432925 w 19325"/>
                <a:gd name="T11" fmla="*/ 219075 h 19325"/>
                <a:gd name="T12" fmla="*/ 454825 w 19325"/>
                <a:gd name="T13" fmla="*/ 258775 h 19325"/>
                <a:gd name="T14" fmla="*/ 422350 w 19325"/>
                <a:gd name="T15" fmla="*/ 275225 h 19325"/>
                <a:gd name="T16" fmla="*/ 392775 w 19325"/>
                <a:gd name="T17" fmla="*/ 360900 h 19325"/>
                <a:gd name="T18" fmla="*/ 379475 w 19325"/>
                <a:gd name="T19" fmla="*/ 403850 h 19325"/>
                <a:gd name="T20" fmla="*/ 353650 w 19325"/>
                <a:gd name="T21" fmla="*/ 390725 h 19325"/>
                <a:gd name="T22" fmla="*/ 275225 w 19325"/>
                <a:gd name="T23" fmla="*/ 422275 h 19325"/>
                <a:gd name="T24" fmla="*/ 258775 w 19325"/>
                <a:gd name="T25" fmla="*/ 454800 h 19325"/>
                <a:gd name="T26" fmla="*/ 219075 w 19325"/>
                <a:gd name="T27" fmla="*/ 432925 h 19325"/>
                <a:gd name="T28" fmla="*/ 137475 w 19325"/>
                <a:gd name="T29" fmla="*/ 393225 h 19325"/>
                <a:gd name="T30" fmla="*/ 122225 w 19325"/>
                <a:gd name="T31" fmla="*/ 392750 h 19325"/>
                <a:gd name="T32" fmla="*/ 79275 w 19325"/>
                <a:gd name="T33" fmla="*/ 379475 h 19325"/>
                <a:gd name="T34" fmla="*/ 89925 w 19325"/>
                <a:gd name="T35" fmla="*/ 345650 h 19325"/>
                <a:gd name="T36" fmla="*/ 50275 w 19325"/>
                <a:gd name="T37" fmla="*/ 264050 h 19325"/>
                <a:gd name="T38" fmla="*/ 28325 w 19325"/>
                <a:gd name="T39" fmla="*/ 224350 h 19325"/>
                <a:gd name="T40" fmla="*/ 60775 w 19325"/>
                <a:gd name="T41" fmla="*/ 207900 h 19325"/>
                <a:gd name="T42" fmla="*/ 90375 w 19325"/>
                <a:gd name="T43" fmla="*/ 122225 h 19325"/>
                <a:gd name="T44" fmla="*/ 103650 w 19325"/>
                <a:gd name="T45" fmla="*/ 79275 h 19325"/>
                <a:gd name="T46" fmla="*/ 129525 w 19325"/>
                <a:gd name="T47" fmla="*/ 92400 h 19325"/>
                <a:gd name="T48" fmla="*/ 207900 w 19325"/>
                <a:gd name="T49" fmla="*/ 60850 h 19325"/>
                <a:gd name="T50" fmla="*/ 224350 w 19325"/>
                <a:gd name="T51" fmla="*/ 28300 h 19325"/>
                <a:gd name="T52" fmla="*/ 213250 w 19325"/>
                <a:gd name="T53" fmla="*/ 0 h 19325"/>
                <a:gd name="T54" fmla="*/ 193700 w 19325"/>
                <a:gd name="T55" fmla="*/ 34800 h 19325"/>
                <a:gd name="T56" fmla="*/ 108700 w 19325"/>
                <a:gd name="T57" fmla="*/ 49225 h 19325"/>
                <a:gd name="T58" fmla="*/ 91425 w 19325"/>
                <a:gd name="T59" fmla="*/ 51400 h 19325"/>
                <a:gd name="T60" fmla="*/ 49300 w 19325"/>
                <a:gd name="T61" fmla="*/ 108700 h 19325"/>
                <a:gd name="T62" fmla="*/ 34875 w 19325"/>
                <a:gd name="T63" fmla="*/ 193625 h 19325"/>
                <a:gd name="T64" fmla="*/ 0 w 19325"/>
                <a:gd name="T65" fmla="*/ 213250 h 19325"/>
                <a:gd name="T66" fmla="*/ 10800 w 19325"/>
                <a:gd name="T67" fmla="*/ 283600 h 19325"/>
                <a:gd name="T68" fmla="*/ 61525 w 19325"/>
                <a:gd name="T69" fmla="*/ 353950 h 19325"/>
                <a:gd name="T70" fmla="*/ 51425 w 19325"/>
                <a:gd name="T71" fmla="*/ 391700 h 19325"/>
                <a:gd name="T72" fmla="*/ 101425 w 19325"/>
                <a:gd name="T73" fmla="*/ 435875 h 19325"/>
                <a:gd name="T74" fmla="*/ 129100 w 19325"/>
                <a:gd name="T75" fmla="*/ 421600 h 19325"/>
                <a:gd name="T76" fmla="*/ 199450 w 19325"/>
                <a:gd name="T77" fmla="*/ 472250 h 19325"/>
                <a:gd name="T78" fmla="*/ 269875 w 19325"/>
                <a:gd name="T79" fmla="*/ 483125 h 19325"/>
                <a:gd name="T80" fmla="*/ 289425 w 19325"/>
                <a:gd name="T81" fmla="*/ 448325 h 19325"/>
                <a:gd name="T82" fmla="*/ 374425 w 19325"/>
                <a:gd name="T83" fmla="*/ 433900 h 19325"/>
                <a:gd name="T84" fmla="*/ 391700 w 19325"/>
                <a:gd name="T85" fmla="*/ 431775 h 19325"/>
                <a:gd name="T86" fmla="*/ 433825 w 19325"/>
                <a:gd name="T87" fmla="*/ 374425 h 19325"/>
                <a:gd name="T88" fmla="*/ 448250 w 19325"/>
                <a:gd name="T89" fmla="*/ 289500 h 19325"/>
                <a:gd name="T90" fmla="*/ 483125 w 19325"/>
                <a:gd name="T91" fmla="*/ 269875 h 19325"/>
                <a:gd name="T92" fmla="*/ 472325 w 19325"/>
                <a:gd name="T93" fmla="*/ 199525 h 19325"/>
                <a:gd name="T94" fmla="*/ 421600 w 19325"/>
                <a:gd name="T95" fmla="*/ 129150 h 19325"/>
                <a:gd name="T96" fmla="*/ 431800 w 19325"/>
                <a:gd name="T97" fmla="*/ 91425 h 19325"/>
                <a:gd name="T98" fmla="*/ 381700 w 19325"/>
                <a:gd name="T99" fmla="*/ 47250 h 19325"/>
                <a:gd name="T100" fmla="*/ 354050 w 19325"/>
                <a:gd name="T101" fmla="*/ 61525 h 19325"/>
                <a:gd name="T102" fmla="*/ 283675 w 19325"/>
                <a:gd name="T103" fmla="*/ 10875 h 19325"/>
                <a:gd name="T104" fmla="*/ 213250 w 19325"/>
                <a:gd name="T105" fmla="*/ 0 h 193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lnTo>
                    <a:pt x="10351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lnTo>
                    <a:pt x="853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12317" name="Google Shape;587;p27">
              <a:extLst>
                <a:ext uri="{FF2B5EF4-FFF2-40B4-BE49-F238E27FC236}">
                  <a16:creationId xmlns:a16="http://schemas.microsoft.com/office/drawing/2014/main" id="{A1CBC2A3-E951-4E37-A86A-07C88BE9E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800" y="733462"/>
              <a:ext cx="311400" cy="311400"/>
            </a:xfrm>
            <a:custGeom>
              <a:avLst/>
              <a:gdLst>
                <a:gd name="T0" fmla="*/ 155675 w 12456"/>
                <a:gd name="T1" fmla="*/ 28325 h 12456"/>
                <a:gd name="T2" fmla="*/ 283075 w 12456"/>
                <a:gd name="T3" fmla="*/ 155650 h 12456"/>
                <a:gd name="T4" fmla="*/ 155675 w 12456"/>
                <a:gd name="T5" fmla="*/ 283075 h 12456"/>
                <a:gd name="T6" fmla="*/ 28325 w 12456"/>
                <a:gd name="T7" fmla="*/ 155650 h 12456"/>
                <a:gd name="T8" fmla="*/ 155675 w 12456"/>
                <a:gd name="T9" fmla="*/ 28325 h 12456"/>
                <a:gd name="T10" fmla="*/ 155675 w 12456"/>
                <a:gd name="T11" fmla="*/ 0 h 12456"/>
                <a:gd name="T12" fmla="*/ 25 w 12456"/>
                <a:gd name="T13" fmla="*/ 155650 h 12456"/>
                <a:gd name="T14" fmla="*/ 155675 w 12456"/>
                <a:gd name="T15" fmla="*/ 311400 h 12456"/>
                <a:gd name="T16" fmla="*/ 311400 w 12456"/>
                <a:gd name="T17" fmla="*/ 155650 h 12456"/>
                <a:gd name="T18" fmla="*/ 155675 w 12456"/>
                <a:gd name="T19" fmla="*/ 0 h 124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12318" name="Google Shape;588;p27">
              <a:extLst>
                <a:ext uri="{FF2B5EF4-FFF2-40B4-BE49-F238E27FC236}">
                  <a16:creationId xmlns:a16="http://schemas.microsoft.com/office/drawing/2014/main" id="{93F7B38C-01DB-4C4D-BB97-FE2ABDC1A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575" y="790062"/>
              <a:ext cx="206025" cy="198150"/>
            </a:xfrm>
            <a:custGeom>
              <a:avLst/>
              <a:gdLst>
                <a:gd name="T0" fmla="*/ 106875 w 8241"/>
                <a:gd name="T1" fmla="*/ 28300 h 7926"/>
                <a:gd name="T2" fmla="*/ 134000 w 8241"/>
                <a:gd name="T3" fmla="*/ 33700 h 7926"/>
                <a:gd name="T4" fmla="*/ 177700 w 8241"/>
                <a:gd name="T5" fmla="*/ 99050 h 7926"/>
                <a:gd name="T6" fmla="*/ 106900 w 8241"/>
                <a:gd name="T7" fmla="*/ 169875 h 7926"/>
                <a:gd name="T8" fmla="*/ 41525 w 8241"/>
                <a:gd name="T9" fmla="*/ 126150 h 7926"/>
                <a:gd name="T10" fmla="*/ 56850 w 8241"/>
                <a:gd name="T11" fmla="*/ 49025 h 7926"/>
                <a:gd name="T12" fmla="*/ 106875 w 8241"/>
                <a:gd name="T13" fmla="*/ 28300 h 7926"/>
                <a:gd name="T14" fmla="*/ 106900 w 8241"/>
                <a:gd name="T15" fmla="*/ 25 h 7926"/>
                <a:gd name="T16" fmla="*/ 15325 w 8241"/>
                <a:gd name="T17" fmla="*/ 61175 h 7926"/>
                <a:gd name="T18" fmla="*/ 36850 w 8241"/>
                <a:gd name="T19" fmla="*/ 169100 h 7926"/>
                <a:gd name="T20" fmla="*/ 106975 w 8241"/>
                <a:gd name="T21" fmla="*/ 198150 h 7926"/>
                <a:gd name="T22" fmla="*/ 144775 w 8241"/>
                <a:gd name="T23" fmla="*/ 190625 h 7926"/>
                <a:gd name="T24" fmla="*/ 206000 w 8241"/>
                <a:gd name="T25" fmla="*/ 99050 h 7926"/>
                <a:gd name="T26" fmla="*/ 106900 w 8241"/>
                <a:gd name="T27" fmla="*/ 25 h 79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</p:grpSp>
      <p:sp>
        <p:nvSpPr>
          <p:cNvPr id="55" name="Google Shape;548;p27">
            <a:extLst>
              <a:ext uri="{FF2B5EF4-FFF2-40B4-BE49-F238E27FC236}">
                <a16:creationId xmlns:a16="http://schemas.microsoft.com/office/drawing/2014/main" id="{25A0D921-17F2-4028-958A-EF50F20CC68B}"/>
              </a:ext>
            </a:extLst>
          </p:cNvPr>
          <p:cNvSpPr/>
          <p:nvPr/>
        </p:nvSpPr>
        <p:spPr>
          <a:xfrm rot="10800000">
            <a:off x="7669800" y="946817"/>
            <a:ext cx="614363" cy="614363"/>
          </a:xfrm>
          <a:prstGeom prst="ellipse">
            <a:avLst/>
          </a:prstGeom>
          <a:solidFill>
            <a:srgbClr val="93D2E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643"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07" name="Google Shape;566;p27">
            <a:extLst>
              <a:ext uri="{FF2B5EF4-FFF2-40B4-BE49-F238E27FC236}">
                <a16:creationId xmlns:a16="http://schemas.microsoft.com/office/drawing/2014/main" id="{B1FD989D-8889-40E1-A317-6C3025848E00}"/>
              </a:ext>
            </a:extLst>
          </p:cNvPr>
          <p:cNvGrpSpPr>
            <a:grpSpLocks/>
          </p:cNvGrpSpPr>
          <p:nvPr/>
        </p:nvGrpSpPr>
        <p:grpSpPr bwMode="auto">
          <a:xfrm>
            <a:off x="7831725" y="1091280"/>
            <a:ext cx="290513" cy="327025"/>
            <a:chOff x="7664312" y="648018"/>
            <a:chExt cx="427725" cy="482225"/>
          </a:xfrm>
        </p:grpSpPr>
        <p:sp>
          <p:nvSpPr>
            <p:cNvPr id="12311" name="Google Shape;567;p27">
              <a:extLst>
                <a:ext uri="{FF2B5EF4-FFF2-40B4-BE49-F238E27FC236}">
                  <a16:creationId xmlns:a16="http://schemas.microsoft.com/office/drawing/2014/main" id="{49D46BAD-3A26-4077-9901-73167EAFD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312" y="732943"/>
              <a:ext cx="427725" cy="397300"/>
            </a:xfrm>
            <a:custGeom>
              <a:avLst/>
              <a:gdLst>
                <a:gd name="T0" fmla="*/ 84925 w 17109"/>
                <a:gd name="T1" fmla="*/ 368975 h 15892"/>
                <a:gd name="T2" fmla="*/ 28300 w 17109"/>
                <a:gd name="T3" fmla="*/ 169850 h 15892"/>
                <a:gd name="T4" fmla="*/ 225850 w 17109"/>
                <a:gd name="T5" fmla="*/ 28300 h 15892"/>
                <a:gd name="T6" fmla="*/ 230525 w 17109"/>
                <a:gd name="T7" fmla="*/ 145700 h 15892"/>
                <a:gd name="T8" fmla="*/ 382125 w 17109"/>
                <a:gd name="T9" fmla="*/ 169850 h 15892"/>
                <a:gd name="T10" fmla="*/ 382125 w 17109"/>
                <a:gd name="T11" fmla="*/ 198150 h 15892"/>
                <a:gd name="T12" fmla="*/ 283075 w 17109"/>
                <a:gd name="T13" fmla="*/ 212350 h 15892"/>
                <a:gd name="T14" fmla="*/ 382125 w 17109"/>
                <a:gd name="T15" fmla="*/ 226450 h 15892"/>
                <a:gd name="T16" fmla="*/ 382125 w 17109"/>
                <a:gd name="T17" fmla="*/ 255750 h 15892"/>
                <a:gd name="T18" fmla="*/ 283075 w 17109"/>
                <a:gd name="T19" fmla="*/ 269875 h 15892"/>
                <a:gd name="T20" fmla="*/ 353800 w 17109"/>
                <a:gd name="T21" fmla="*/ 284050 h 15892"/>
                <a:gd name="T22" fmla="*/ 353800 w 17109"/>
                <a:gd name="T23" fmla="*/ 312350 h 15892"/>
                <a:gd name="T24" fmla="*/ 283075 w 17109"/>
                <a:gd name="T25" fmla="*/ 326475 h 15892"/>
                <a:gd name="T26" fmla="*/ 325500 w 17109"/>
                <a:gd name="T27" fmla="*/ 340675 h 15892"/>
                <a:gd name="T28" fmla="*/ 325500 w 17109"/>
                <a:gd name="T29" fmla="*/ 368975 h 15892"/>
                <a:gd name="T30" fmla="*/ 144850 w 17109"/>
                <a:gd name="T31" fmla="*/ 355175 h 15892"/>
                <a:gd name="T32" fmla="*/ 113225 w 17109"/>
                <a:gd name="T33" fmla="*/ 192800 h 15892"/>
                <a:gd name="T34" fmla="*/ 181325 w 17109"/>
                <a:gd name="T35" fmla="*/ 150075 h 15892"/>
                <a:gd name="T36" fmla="*/ 225850 w 17109"/>
                <a:gd name="T37" fmla="*/ 28300 h 15892"/>
                <a:gd name="T38" fmla="*/ 198150 w 17109"/>
                <a:gd name="T39" fmla="*/ 14200 h 15892"/>
                <a:gd name="T40" fmla="*/ 161400 w 17109"/>
                <a:gd name="T41" fmla="*/ 130075 h 15892"/>
                <a:gd name="T42" fmla="*/ 113225 w 17109"/>
                <a:gd name="T43" fmla="*/ 161100 h 15892"/>
                <a:gd name="T44" fmla="*/ 99050 w 17109"/>
                <a:gd name="T45" fmla="*/ 141525 h 15892"/>
                <a:gd name="T46" fmla="*/ 0 w 17109"/>
                <a:gd name="T47" fmla="*/ 155725 h 15892"/>
                <a:gd name="T48" fmla="*/ 14125 w 17109"/>
                <a:gd name="T49" fmla="*/ 397275 h 15892"/>
                <a:gd name="T50" fmla="*/ 113225 w 17109"/>
                <a:gd name="T51" fmla="*/ 383100 h 15892"/>
                <a:gd name="T52" fmla="*/ 135875 w 17109"/>
                <a:gd name="T53" fmla="*/ 381950 h 15892"/>
                <a:gd name="T54" fmla="*/ 325500 w 17109"/>
                <a:gd name="T55" fmla="*/ 397200 h 15892"/>
                <a:gd name="T56" fmla="*/ 393275 w 17109"/>
                <a:gd name="T57" fmla="*/ 282550 h 15892"/>
                <a:gd name="T58" fmla="*/ 413525 w 17109"/>
                <a:gd name="T59" fmla="*/ 212575 h 15892"/>
                <a:gd name="T60" fmla="*/ 382125 w 17109"/>
                <a:gd name="T61" fmla="*/ 141525 h 15892"/>
                <a:gd name="T62" fmla="*/ 283075 w 17109"/>
                <a:gd name="T63" fmla="*/ 59100 h 15892"/>
                <a:gd name="T64" fmla="*/ 212275 w 17109"/>
                <a:gd name="T65" fmla="*/ 0 h 158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lnTo>
                    <a:pt x="3397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lnTo>
                    <a:pt x="84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12312" name="Google Shape;568;p27">
              <a:extLst>
                <a:ext uri="{FF2B5EF4-FFF2-40B4-BE49-F238E27FC236}">
                  <a16:creationId xmlns:a16="http://schemas.microsoft.com/office/drawing/2014/main" id="{51A0BE83-DD9B-4AD9-9D4D-1D8555628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112" y="648018"/>
              <a:ext cx="46525" cy="56650"/>
            </a:xfrm>
            <a:custGeom>
              <a:avLst/>
              <a:gdLst>
                <a:gd name="T0" fmla="*/ 16150 w 1861"/>
                <a:gd name="T1" fmla="*/ 25 h 2266"/>
                <a:gd name="T2" fmla="*/ 9825 w 1861"/>
                <a:gd name="T3" fmla="*/ 1525 h 2266"/>
                <a:gd name="T4" fmla="*/ 3475 w 1861"/>
                <a:gd name="T5" fmla="*/ 20525 h 2266"/>
                <a:gd name="T6" fmla="*/ 17675 w 1861"/>
                <a:gd name="T7" fmla="*/ 48850 h 2266"/>
                <a:gd name="T8" fmla="*/ 30300 w 1861"/>
                <a:gd name="T9" fmla="*/ 56625 h 2266"/>
                <a:gd name="T10" fmla="*/ 36625 w 1861"/>
                <a:gd name="T11" fmla="*/ 55100 h 2266"/>
                <a:gd name="T12" fmla="*/ 42950 w 1861"/>
                <a:gd name="T13" fmla="*/ 36150 h 2266"/>
                <a:gd name="T14" fmla="*/ 28850 w 1861"/>
                <a:gd name="T15" fmla="*/ 7850 h 2266"/>
                <a:gd name="T16" fmla="*/ 16150 w 1861"/>
                <a:gd name="T17" fmla="*/ 25 h 22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12313" name="Google Shape;569;p27">
              <a:extLst>
                <a:ext uri="{FF2B5EF4-FFF2-40B4-BE49-F238E27FC236}">
                  <a16:creationId xmlns:a16="http://schemas.microsoft.com/office/drawing/2014/main" id="{3A7F1EDF-B0BB-4E18-A022-6DAECCFF8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137" y="648018"/>
              <a:ext cx="46525" cy="56675"/>
            </a:xfrm>
            <a:custGeom>
              <a:avLst/>
              <a:gdLst>
                <a:gd name="T0" fmla="*/ 30375 w 1861"/>
                <a:gd name="T1" fmla="*/ 25 h 2267"/>
                <a:gd name="T2" fmla="*/ 17675 w 1861"/>
                <a:gd name="T3" fmla="*/ 7850 h 2267"/>
                <a:gd name="T4" fmla="*/ 3575 w 1861"/>
                <a:gd name="T5" fmla="*/ 36150 h 2267"/>
                <a:gd name="T6" fmla="*/ 9900 w 1861"/>
                <a:gd name="T7" fmla="*/ 55175 h 2267"/>
                <a:gd name="T8" fmla="*/ 16150 w 1861"/>
                <a:gd name="T9" fmla="*/ 56650 h 2267"/>
                <a:gd name="T10" fmla="*/ 28850 w 1861"/>
                <a:gd name="T11" fmla="*/ 48850 h 2267"/>
                <a:gd name="T12" fmla="*/ 43050 w 1861"/>
                <a:gd name="T13" fmla="*/ 20525 h 2267"/>
                <a:gd name="T14" fmla="*/ 36700 w 1861"/>
                <a:gd name="T15" fmla="*/ 1525 h 2267"/>
                <a:gd name="T16" fmla="*/ 30375 w 1861"/>
                <a:gd name="T17" fmla="*/ 25 h 22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12314" name="Google Shape;570;p27">
              <a:extLst>
                <a:ext uri="{FF2B5EF4-FFF2-40B4-BE49-F238E27FC236}">
                  <a16:creationId xmlns:a16="http://schemas.microsoft.com/office/drawing/2014/main" id="{FF497DDC-64D9-43EC-9F14-AC10EF69C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87" y="732943"/>
              <a:ext cx="56550" cy="28325"/>
            </a:xfrm>
            <a:custGeom>
              <a:avLst/>
              <a:gdLst>
                <a:gd name="T0" fmla="*/ 14125 w 2262"/>
                <a:gd name="T1" fmla="*/ 0 h 1133"/>
                <a:gd name="T2" fmla="*/ 0 w 2262"/>
                <a:gd name="T3" fmla="*/ 14200 h 1133"/>
                <a:gd name="T4" fmla="*/ 14125 w 2262"/>
                <a:gd name="T5" fmla="*/ 28300 h 1133"/>
                <a:gd name="T6" fmla="*/ 42425 w 2262"/>
                <a:gd name="T7" fmla="*/ 28300 h 1133"/>
                <a:gd name="T8" fmla="*/ 56550 w 2262"/>
                <a:gd name="T9" fmla="*/ 14200 h 1133"/>
                <a:gd name="T10" fmla="*/ 42425 w 2262"/>
                <a:gd name="T11" fmla="*/ 0 h 1133"/>
                <a:gd name="T12" fmla="*/ 14125 w 2262"/>
                <a:gd name="T13" fmla="*/ 0 h 1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lnTo>
                    <a:pt x="56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  <p:sp>
          <p:nvSpPr>
            <p:cNvPr id="12315" name="Google Shape;571;p27">
              <a:extLst>
                <a:ext uri="{FF2B5EF4-FFF2-40B4-BE49-F238E27FC236}">
                  <a16:creationId xmlns:a16="http://schemas.microsoft.com/office/drawing/2014/main" id="{A4D9EB8B-D6AE-49D0-8817-E7A3DC467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537" y="732943"/>
              <a:ext cx="56550" cy="28325"/>
            </a:xfrm>
            <a:custGeom>
              <a:avLst/>
              <a:gdLst>
                <a:gd name="T0" fmla="*/ 14125 w 2262"/>
                <a:gd name="T1" fmla="*/ 0 h 1133"/>
                <a:gd name="T2" fmla="*/ 0 w 2262"/>
                <a:gd name="T3" fmla="*/ 14200 h 1133"/>
                <a:gd name="T4" fmla="*/ 14125 w 2262"/>
                <a:gd name="T5" fmla="*/ 28300 h 1133"/>
                <a:gd name="T6" fmla="*/ 42425 w 2262"/>
                <a:gd name="T7" fmla="*/ 28300 h 1133"/>
                <a:gd name="T8" fmla="*/ 56550 w 2262"/>
                <a:gd name="T9" fmla="*/ 14200 h 1133"/>
                <a:gd name="T10" fmla="*/ 42425 w 2262"/>
                <a:gd name="T11" fmla="*/ 0 h 1133"/>
                <a:gd name="T12" fmla="*/ 14125 w 2262"/>
                <a:gd name="T13" fmla="*/ 0 h 1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lnTo>
                    <a:pt x="56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643"/>
            </a:p>
          </p:txBody>
        </p:sp>
      </p:grpSp>
      <p:cxnSp>
        <p:nvCxnSpPr>
          <p:cNvPr id="2" name="Google Shape;544;p27">
            <a:extLst>
              <a:ext uri="{FF2B5EF4-FFF2-40B4-BE49-F238E27FC236}">
                <a16:creationId xmlns:a16="http://schemas.microsoft.com/office/drawing/2014/main" id="{B62AE53D-5C3E-18BE-844D-66D4B7341A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4868" y="1547791"/>
            <a:ext cx="0" cy="842963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Google Shape;551;p27">
            <a:extLst>
              <a:ext uri="{FF2B5EF4-FFF2-40B4-BE49-F238E27FC236}">
                <a16:creationId xmlns:a16="http://schemas.microsoft.com/office/drawing/2014/main" id="{3DEAB450-1E47-C0D0-FEE2-FA5003052805}"/>
              </a:ext>
            </a:extLst>
          </p:cNvPr>
          <p:cNvSpPr/>
          <p:nvPr/>
        </p:nvSpPr>
        <p:spPr>
          <a:xfrm>
            <a:off x="2322935" y="2174854"/>
            <a:ext cx="2014537" cy="811212"/>
          </a:xfrm>
          <a:prstGeom prst="notchedRightArrow">
            <a:avLst>
              <a:gd name="adj1" fmla="val 74710"/>
              <a:gd name="adj2" fmla="val 51726"/>
            </a:avLst>
          </a:prstGeom>
          <a:solidFill>
            <a:srgbClr val="92D050"/>
          </a:soli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100"/>
              <a:defRPr/>
            </a:pPr>
            <a:r>
              <a:rPr lang="id-ID" altLang="id-ID" sz="1700" dirty="0">
                <a:solidFill>
                  <a:schemeClr val="tx1"/>
                </a:solidFill>
                <a:latin typeface="Fira Sans Extra Condensed Mediu" panose="020B0604020202020204" charset="0"/>
                <a:cs typeface="Fira Sans Extra Condensed Mediu" panose="020B0604020202020204" charset="0"/>
                <a:sym typeface="Fira Sans Extra Condensed Mediu" panose="020B0604020202020204" charset="0"/>
              </a:rPr>
              <a:t>Jan 202</a:t>
            </a:r>
            <a:r>
              <a:rPr lang="en-US" altLang="id-ID" sz="1700" dirty="0">
                <a:solidFill>
                  <a:schemeClr val="tx1"/>
                </a:solidFill>
                <a:latin typeface="Fira Sans Extra Condensed Mediu" panose="020B0604020202020204" charset="0"/>
                <a:cs typeface="Fira Sans Extra Condensed Mediu" panose="020B0604020202020204" charset="0"/>
                <a:sym typeface="Fira Sans Extra Condensed Mediu" panose="020B0604020202020204" charset="0"/>
              </a:rPr>
              <a:t>3</a:t>
            </a:r>
            <a:endParaRPr lang="id-ID" altLang="id-ID" sz="1700" dirty="0">
              <a:solidFill>
                <a:schemeClr val="tx1"/>
              </a:solidFill>
            </a:endParaRPr>
          </a:p>
        </p:txBody>
      </p:sp>
      <p:sp>
        <p:nvSpPr>
          <p:cNvPr id="9" name="Google Shape;574;p27">
            <a:extLst>
              <a:ext uri="{FF2B5EF4-FFF2-40B4-BE49-F238E27FC236}">
                <a16:creationId xmlns:a16="http://schemas.microsoft.com/office/drawing/2014/main" id="{163DABED-12D0-E317-CEAE-D2D3A9F0F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653" y="3217267"/>
            <a:ext cx="1843088" cy="72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b="1" dirty="0" err="1">
                <a:solidFill>
                  <a:schemeClr val="tx1"/>
                </a:solidFill>
              </a:rPr>
              <a:t>Pemberlakuan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</a:rPr>
              <a:t>ketentuan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</a:rPr>
              <a:t>baru</a:t>
            </a:r>
            <a:r>
              <a:rPr lang="en-US" altLang="ko-KR" b="1" dirty="0">
                <a:solidFill>
                  <a:schemeClr val="tx1"/>
                </a:solidFill>
              </a:rPr>
              <a:t> DAU dan </a:t>
            </a:r>
            <a:r>
              <a:rPr lang="en-US" altLang="ko-KR" b="1" dirty="0" err="1">
                <a:solidFill>
                  <a:schemeClr val="tx1"/>
                </a:solidFill>
              </a:rPr>
              <a:t>DBH</a:t>
            </a:r>
            <a:endParaRPr lang="id-ID" altLang="id-ID" b="1" dirty="0">
              <a:solidFill>
                <a:schemeClr val="tx1"/>
              </a:solidFill>
              <a:latin typeface="Roboto"/>
              <a:ea typeface="Malgun Gothic" panose="020B0503020000020004" pitchFamily="34" charset="-127"/>
              <a:sym typeface="Roboto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EBBE1B1-2FE2-46D6-BBEE-70EA1EC4C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946"/>
            <a:ext cx="9144000" cy="4810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A45598-C8BC-4EFE-9FC7-2DC8001E2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173260"/>
            <a:ext cx="8451342" cy="994172"/>
          </a:xfrm>
        </p:spPr>
        <p:txBody>
          <a:bodyPr>
            <a:normAutofit/>
          </a:bodyPr>
          <a:lstStyle/>
          <a:p>
            <a:pPr algn="ctr"/>
            <a:r>
              <a:rPr lang="id-ID" sz="2400" dirty="0"/>
              <a:t>DIAGRAM KONTRIBUSI PENDAPATAN DAERAH KABUPATEN CIREBON TAHUN 202</a:t>
            </a:r>
            <a:r>
              <a:rPr lang="en-US" sz="2400" dirty="0"/>
              <a:t>3</a:t>
            </a:r>
            <a:endParaRPr lang="id-ID" sz="2400" baseline="30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003269"/>
              </p:ext>
            </p:extLst>
          </p:nvPr>
        </p:nvGraphicFramePr>
        <p:xfrm>
          <a:off x="628650" y="1268017"/>
          <a:ext cx="7886700" cy="336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B7FD344-E4B7-4C1B-9D4E-8165F484D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946"/>
            <a:ext cx="9144000" cy="4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C93BA2-9485-4A9E-9545-88C579A1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2400" dirty="0"/>
              <a:t>DIAGRAM KONTRIBUSI PENDAPATAN ASLI DAERAH (PAD) KABUPATEN CIREBON TAHUN 202</a:t>
            </a:r>
            <a:r>
              <a:rPr lang="en-US" sz="2400" dirty="0"/>
              <a:t>3</a:t>
            </a:r>
            <a:endParaRPr lang="id-ID" sz="2400" baseline="30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420973"/>
              </p:ext>
            </p:extLst>
          </p:nvPr>
        </p:nvGraphicFramePr>
        <p:xfrm>
          <a:off x="628650" y="1150620"/>
          <a:ext cx="8004810" cy="348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0189D05-E87A-4848-B9C9-8DB6EEC6A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946"/>
            <a:ext cx="9144000" cy="4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5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B8F5E8-9B2B-4FDA-B8BF-8151D2B5B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180"/>
            <a:ext cx="7886700" cy="805148"/>
          </a:xfrm>
        </p:spPr>
        <p:txBody>
          <a:bodyPr>
            <a:normAutofit/>
          </a:bodyPr>
          <a:lstStyle/>
          <a:p>
            <a:pPr algn="ctr"/>
            <a:r>
              <a:rPr lang="id-ID" sz="2400" dirty="0"/>
              <a:t>DIAGRAM KONTRIBUSI PAJAK DAERAH KABUPATEN CIREBON TAHUN 202</a:t>
            </a:r>
            <a:r>
              <a:rPr lang="en-US" sz="2400" dirty="0"/>
              <a:t>3</a:t>
            </a:r>
            <a:endParaRPr lang="id-ID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756019"/>
              </p:ext>
            </p:extLst>
          </p:nvPr>
        </p:nvGraphicFramePr>
        <p:xfrm>
          <a:off x="628650" y="900469"/>
          <a:ext cx="7886700" cy="383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17B29CA-A986-4D2F-8A5E-D8453D3DC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946"/>
            <a:ext cx="9144000" cy="4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0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92D483-6841-4F4C-AB2B-A2B32D35A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310"/>
            <a:ext cx="7886700" cy="805148"/>
          </a:xfrm>
        </p:spPr>
        <p:txBody>
          <a:bodyPr>
            <a:normAutofit/>
          </a:bodyPr>
          <a:lstStyle/>
          <a:p>
            <a:pPr algn="ctr"/>
            <a:r>
              <a:rPr lang="id-ID" sz="2400" dirty="0"/>
              <a:t>DIAGRAM KONTRIBUSI RETRIBUSI DAERAH</a:t>
            </a:r>
            <a:br>
              <a:rPr lang="id-ID" sz="2400" dirty="0"/>
            </a:br>
            <a:r>
              <a:rPr lang="id-ID" sz="2400" dirty="0"/>
              <a:t>KABUPATEN CIREBON TAHUN 202</a:t>
            </a:r>
            <a:r>
              <a:rPr lang="en-US" sz="2400" dirty="0"/>
              <a:t>3</a:t>
            </a:r>
            <a:endParaRPr lang="id-ID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704054"/>
              </p:ext>
            </p:extLst>
          </p:nvPr>
        </p:nvGraphicFramePr>
        <p:xfrm>
          <a:off x="692658" y="813126"/>
          <a:ext cx="7886700" cy="383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38C9E2-D0B0-41C7-B5F8-DD3CDEED1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946"/>
            <a:ext cx="9144000" cy="4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9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366E7286-0F70-4C20-B0C5-516467ADF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 flipV="1">
            <a:off x="0" y="884197"/>
            <a:ext cx="9144000" cy="34289"/>
          </a:xfrm>
          <a:custGeom>
            <a:avLst/>
            <a:gdLst/>
            <a:ahLst/>
            <a:cxnLst/>
            <a:rect l="l" t="t" r="r" b="b"/>
            <a:pathLst>
              <a:path w="8289290">
                <a:moveTo>
                  <a:pt x="0" y="0"/>
                </a:moveTo>
                <a:lnTo>
                  <a:pt x="8289036" y="0"/>
                </a:lnTo>
              </a:path>
            </a:pathLst>
          </a:custGeom>
          <a:ln w="4699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0" y="4937760"/>
            <a:ext cx="9144000" cy="43180"/>
          </a:xfrm>
          <a:custGeom>
            <a:avLst/>
            <a:gdLst/>
            <a:ahLst/>
            <a:cxnLst/>
            <a:rect l="l" t="t" r="r" b="b"/>
            <a:pathLst>
              <a:path w="9144000" h="43179">
                <a:moveTo>
                  <a:pt x="9144000" y="0"/>
                </a:moveTo>
                <a:lnTo>
                  <a:pt x="0" y="0"/>
                </a:lnTo>
                <a:lnTo>
                  <a:pt x="0" y="42671"/>
                </a:lnTo>
                <a:lnTo>
                  <a:pt x="9144000" y="42671"/>
                </a:lnTo>
                <a:lnTo>
                  <a:pt x="9144000" y="0"/>
                </a:lnTo>
                <a:close/>
              </a:path>
            </a:pathLst>
          </a:custGeom>
          <a:solidFill>
            <a:srgbClr val="FCAC4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4" name="object 4"/>
          <p:cNvGrpSpPr/>
          <p:nvPr/>
        </p:nvGrpSpPr>
        <p:grpSpPr>
          <a:xfrm>
            <a:off x="3445764" y="1045463"/>
            <a:ext cx="622300" cy="586740"/>
            <a:chOff x="3445764" y="1045463"/>
            <a:chExt cx="622300" cy="586740"/>
          </a:xfrm>
        </p:grpSpPr>
        <p:sp>
          <p:nvSpPr>
            <p:cNvPr id="5" name="object 5"/>
            <p:cNvSpPr/>
            <p:nvPr/>
          </p:nvSpPr>
          <p:spPr>
            <a:xfrm>
              <a:off x="3445764" y="1045463"/>
              <a:ext cx="622300" cy="586740"/>
            </a:xfrm>
            <a:custGeom>
              <a:avLst/>
              <a:gdLst/>
              <a:ahLst/>
              <a:cxnLst/>
              <a:rect l="l" t="t" r="r" b="b"/>
              <a:pathLst>
                <a:path w="622300" h="586739">
                  <a:moveTo>
                    <a:pt x="310896" y="0"/>
                  </a:moveTo>
                  <a:lnTo>
                    <a:pt x="260476" y="3810"/>
                  </a:lnTo>
                  <a:lnTo>
                    <a:pt x="212598" y="14986"/>
                  </a:lnTo>
                  <a:lnTo>
                    <a:pt x="168021" y="32765"/>
                  </a:lnTo>
                  <a:lnTo>
                    <a:pt x="127253" y="56641"/>
                  </a:lnTo>
                  <a:lnTo>
                    <a:pt x="91059" y="85978"/>
                  </a:lnTo>
                  <a:lnTo>
                    <a:pt x="59944" y="120141"/>
                  </a:lnTo>
                  <a:lnTo>
                    <a:pt x="34671" y="158496"/>
                  </a:lnTo>
                  <a:lnTo>
                    <a:pt x="15875" y="200660"/>
                  </a:lnTo>
                  <a:lnTo>
                    <a:pt x="4063" y="245745"/>
                  </a:lnTo>
                  <a:lnTo>
                    <a:pt x="0" y="293370"/>
                  </a:lnTo>
                  <a:lnTo>
                    <a:pt x="1015" y="317373"/>
                  </a:lnTo>
                  <a:lnTo>
                    <a:pt x="9016" y="363855"/>
                  </a:lnTo>
                  <a:lnTo>
                    <a:pt x="24384" y="407543"/>
                  </a:lnTo>
                  <a:lnTo>
                    <a:pt x="46609" y="447928"/>
                  </a:lnTo>
                  <a:lnTo>
                    <a:pt x="74802" y="484250"/>
                  </a:lnTo>
                  <a:lnTo>
                    <a:pt x="108585" y="516127"/>
                  </a:lnTo>
                  <a:lnTo>
                    <a:pt x="147065" y="542798"/>
                  </a:lnTo>
                  <a:lnTo>
                    <a:pt x="189864" y="563626"/>
                  </a:lnTo>
                  <a:lnTo>
                    <a:pt x="236220" y="578231"/>
                  </a:lnTo>
                  <a:lnTo>
                    <a:pt x="285369" y="585724"/>
                  </a:lnTo>
                  <a:lnTo>
                    <a:pt x="310896" y="586739"/>
                  </a:lnTo>
                  <a:lnTo>
                    <a:pt x="336423" y="585724"/>
                  </a:lnTo>
                  <a:lnTo>
                    <a:pt x="385572" y="578231"/>
                  </a:lnTo>
                  <a:lnTo>
                    <a:pt x="431926" y="563626"/>
                  </a:lnTo>
                  <a:lnTo>
                    <a:pt x="474725" y="542798"/>
                  </a:lnTo>
                  <a:lnTo>
                    <a:pt x="513207" y="516127"/>
                  </a:lnTo>
                  <a:lnTo>
                    <a:pt x="546988" y="484250"/>
                  </a:lnTo>
                  <a:lnTo>
                    <a:pt x="575183" y="447928"/>
                  </a:lnTo>
                  <a:lnTo>
                    <a:pt x="597408" y="407543"/>
                  </a:lnTo>
                  <a:lnTo>
                    <a:pt x="612775" y="363855"/>
                  </a:lnTo>
                  <a:lnTo>
                    <a:pt x="620776" y="317373"/>
                  </a:lnTo>
                  <a:lnTo>
                    <a:pt x="621791" y="293370"/>
                  </a:lnTo>
                  <a:lnTo>
                    <a:pt x="620776" y="269366"/>
                  </a:lnTo>
                  <a:lnTo>
                    <a:pt x="612775" y="222885"/>
                  </a:lnTo>
                  <a:lnTo>
                    <a:pt x="597408" y="179197"/>
                  </a:lnTo>
                  <a:lnTo>
                    <a:pt x="575183" y="138811"/>
                  </a:lnTo>
                  <a:lnTo>
                    <a:pt x="546988" y="102488"/>
                  </a:lnTo>
                  <a:lnTo>
                    <a:pt x="513207" y="70612"/>
                  </a:lnTo>
                  <a:lnTo>
                    <a:pt x="474725" y="43941"/>
                  </a:lnTo>
                  <a:lnTo>
                    <a:pt x="431926" y="23113"/>
                  </a:lnTo>
                  <a:lnTo>
                    <a:pt x="385572" y="8509"/>
                  </a:lnTo>
                  <a:lnTo>
                    <a:pt x="336423" y="1015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0064" y="1165859"/>
              <a:ext cx="438912" cy="28498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91540" y="1042416"/>
            <a:ext cx="620395" cy="548640"/>
            <a:chOff x="891539" y="1042416"/>
            <a:chExt cx="620395" cy="548640"/>
          </a:xfrm>
        </p:grpSpPr>
        <p:sp>
          <p:nvSpPr>
            <p:cNvPr id="8" name="object 8"/>
            <p:cNvSpPr/>
            <p:nvPr/>
          </p:nvSpPr>
          <p:spPr>
            <a:xfrm>
              <a:off x="891539" y="1042416"/>
              <a:ext cx="620395" cy="548640"/>
            </a:xfrm>
            <a:custGeom>
              <a:avLst/>
              <a:gdLst/>
              <a:ahLst/>
              <a:cxnLst/>
              <a:rect l="l" t="t" r="r" b="b"/>
              <a:pathLst>
                <a:path w="620394" h="548640">
                  <a:moveTo>
                    <a:pt x="310134" y="0"/>
                  </a:moveTo>
                  <a:lnTo>
                    <a:pt x="259841" y="3556"/>
                  </a:lnTo>
                  <a:lnTo>
                    <a:pt x="212115" y="13970"/>
                  </a:lnTo>
                  <a:lnTo>
                    <a:pt x="167627" y="30607"/>
                  </a:lnTo>
                  <a:lnTo>
                    <a:pt x="126987" y="52959"/>
                  </a:lnTo>
                  <a:lnTo>
                    <a:pt x="90843" y="80391"/>
                  </a:lnTo>
                  <a:lnTo>
                    <a:pt x="59842" y="112268"/>
                  </a:lnTo>
                  <a:lnTo>
                    <a:pt x="34620" y="148209"/>
                  </a:lnTo>
                  <a:lnTo>
                    <a:pt x="15811" y="187579"/>
                  </a:lnTo>
                  <a:lnTo>
                    <a:pt x="4063" y="229870"/>
                  </a:lnTo>
                  <a:lnTo>
                    <a:pt x="0" y="274320"/>
                  </a:lnTo>
                  <a:lnTo>
                    <a:pt x="1028" y="296799"/>
                  </a:lnTo>
                  <a:lnTo>
                    <a:pt x="9016" y="340233"/>
                  </a:lnTo>
                  <a:lnTo>
                    <a:pt x="24371" y="381126"/>
                  </a:lnTo>
                  <a:lnTo>
                    <a:pt x="46469" y="418846"/>
                  </a:lnTo>
                  <a:lnTo>
                    <a:pt x="74663" y="452882"/>
                  </a:lnTo>
                  <a:lnTo>
                    <a:pt x="108318" y="482600"/>
                  </a:lnTo>
                  <a:lnTo>
                    <a:pt x="146786" y="507492"/>
                  </a:lnTo>
                  <a:lnTo>
                    <a:pt x="189433" y="527050"/>
                  </a:lnTo>
                  <a:lnTo>
                    <a:pt x="235610" y="540638"/>
                  </a:lnTo>
                  <a:lnTo>
                    <a:pt x="284695" y="547751"/>
                  </a:lnTo>
                  <a:lnTo>
                    <a:pt x="310134" y="548639"/>
                  </a:lnTo>
                  <a:lnTo>
                    <a:pt x="335559" y="547751"/>
                  </a:lnTo>
                  <a:lnTo>
                    <a:pt x="384682" y="540638"/>
                  </a:lnTo>
                  <a:lnTo>
                    <a:pt x="430784" y="527050"/>
                  </a:lnTo>
                  <a:lnTo>
                    <a:pt x="473456" y="507492"/>
                  </a:lnTo>
                  <a:lnTo>
                    <a:pt x="511937" y="482600"/>
                  </a:lnTo>
                  <a:lnTo>
                    <a:pt x="545591" y="452882"/>
                  </a:lnTo>
                  <a:lnTo>
                    <a:pt x="573785" y="418846"/>
                  </a:lnTo>
                  <a:lnTo>
                    <a:pt x="595884" y="381126"/>
                  </a:lnTo>
                  <a:lnTo>
                    <a:pt x="611251" y="340233"/>
                  </a:lnTo>
                  <a:lnTo>
                    <a:pt x="619251" y="296799"/>
                  </a:lnTo>
                  <a:lnTo>
                    <a:pt x="620268" y="274320"/>
                  </a:lnTo>
                  <a:lnTo>
                    <a:pt x="619251" y="251841"/>
                  </a:lnTo>
                  <a:lnTo>
                    <a:pt x="611251" y="208407"/>
                  </a:lnTo>
                  <a:lnTo>
                    <a:pt x="595884" y="167512"/>
                  </a:lnTo>
                  <a:lnTo>
                    <a:pt x="573785" y="129794"/>
                  </a:lnTo>
                  <a:lnTo>
                    <a:pt x="545591" y="95758"/>
                  </a:lnTo>
                  <a:lnTo>
                    <a:pt x="511937" y="66039"/>
                  </a:lnTo>
                  <a:lnTo>
                    <a:pt x="473456" y="41148"/>
                  </a:lnTo>
                  <a:lnTo>
                    <a:pt x="430784" y="21589"/>
                  </a:lnTo>
                  <a:lnTo>
                    <a:pt x="384682" y="8000"/>
                  </a:lnTo>
                  <a:lnTo>
                    <a:pt x="335559" y="888"/>
                  </a:lnTo>
                  <a:lnTo>
                    <a:pt x="31013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071" y="1153668"/>
              <a:ext cx="472440" cy="33375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79705" y="2764536"/>
            <a:ext cx="711835" cy="654050"/>
            <a:chOff x="679704" y="2764535"/>
            <a:chExt cx="711835" cy="654050"/>
          </a:xfrm>
        </p:grpSpPr>
        <p:sp>
          <p:nvSpPr>
            <p:cNvPr id="11" name="object 11"/>
            <p:cNvSpPr/>
            <p:nvPr/>
          </p:nvSpPr>
          <p:spPr>
            <a:xfrm>
              <a:off x="679704" y="2764535"/>
              <a:ext cx="711835" cy="654050"/>
            </a:xfrm>
            <a:custGeom>
              <a:avLst/>
              <a:gdLst/>
              <a:ahLst/>
              <a:cxnLst/>
              <a:rect l="l" t="t" r="r" b="b"/>
              <a:pathLst>
                <a:path w="711835" h="654050">
                  <a:moveTo>
                    <a:pt x="355854" y="0"/>
                  </a:moveTo>
                  <a:lnTo>
                    <a:pt x="298132" y="4318"/>
                  </a:lnTo>
                  <a:lnTo>
                    <a:pt x="243382" y="16637"/>
                  </a:lnTo>
                  <a:lnTo>
                    <a:pt x="192316" y="36449"/>
                  </a:lnTo>
                  <a:lnTo>
                    <a:pt x="145694" y="63118"/>
                  </a:lnTo>
                  <a:lnTo>
                    <a:pt x="104228" y="95757"/>
                  </a:lnTo>
                  <a:lnTo>
                    <a:pt x="68656" y="133857"/>
                  </a:lnTo>
                  <a:lnTo>
                    <a:pt x="39725" y="176656"/>
                  </a:lnTo>
                  <a:lnTo>
                    <a:pt x="18135" y="223646"/>
                  </a:lnTo>
                  <a:lnTo>
                    <a:pt x="4660" y="273938"/>
                  </a:lnTo>
                  <a:lnTo>
                    <a:pt x="0" y="326897"/>
                  </a:lnTo>
                  <a:lnTo>
                    <a:pt x="1181" y="353694"/>
                  </a:lnTo>
                  <a:lnTo>
                    <a:pt x="10337" y="405383"/>
                  </a:lnTo>
                  <a:lnTo>
                    <a:pt x="27965" y="454151"/>
                  </a:lnTo>
                  <a:lnTo>
                    <a:pt x="53314" y="499109"/>
                  </a:lnTo>
                  <a:lnTo>
                    <a:pt x="85661" y="539622"/>
                  </a:lnTo>
                  <a:lnTo>
                    <a:pt x="124269" y="575056"/>
                  </a:lnTo>
                  <a:lnTo>
                    <a:pt x="168401" y="604774"/>
                  </a:lnTo>
                  <a:lnTo>
                    <a:pt x="217335" y="628141"/>
                  </a:lnTo>
                  <a:lnTo>
                    <a:pt x="270344" y="644270"/>
                  </a:lnTo>
                  <a:lnTo>
                    <a:pt x="326669" y="652652"/>
                  </a:lnTo>
                  <a:lnTo>
                    <a:pt x="355854" y="653795"/>
                  </a:lnTo>
                  <a:lnTo>
                    <a:pt x="385038" y="652652"/>
                  </a:lnTo>
                  <a:lnTo>
                    <a:pt x="441363" y="644270"/>
                  </a:lnTo>
                  <a:lnTo>
                    <a:pt x="494360" y="628141"/>
                  </a:lnTo>
                  <a:lnTo>
                    <a:pt x="543293" y="604774"/>
                  </a:lnTo>
                  <a:lnTo>
                    <a:pt x="587438" y="575056"/>
                  </a:lnTo>
                  <a:lnTo>
                    <a:pt x="625983" y="539622"/>
                  </a:lnTo>
                  <a:lnTo>
                    <a:pt x="658368" y="499109"/>
                  </a:lnTo>
                  <a:lnTo>
                    <a:pt x="683768" y="454151"/>
                  </a:lnTo>
                  <a:lnTo>
                    <a:pt x="701421" y="405383"/>
                  </a:lnTo>
                  <a:lnTo>
                    <a:pt x="710565" y="353694"/>
                  </a:lnTo>
                  <a:lnTo>
                    <a:pt x="711708" y="326897"/>
                  </a:lnTo>
                  <a:lnTo>
                    <a:pt x="710565" y="300100"/>
                  </a:lnTo>
                  <a:lnTo>
                    <a:pt x="701421" y="248412"/>
                  </a:lnTo>
                  <a:lnTo>
                    <a:pt x="683768" y="199644"/>
                  </a:lnTo>
                  <a:lnTo>
                    <a:pt x="658368" y="154686"/>
                  </a:lnTo>
                  <a:lnTo>
                    <a:pt x="625983" y="114172"/>
                  </a:lnTo>
                  <a:lnTo>
                    <a:pt x="587438" y="78739"/>
                  </a:lnTo>
                  <a:lnTo>
                    <a:pt x="543293" y="49021"/>
                  </a:lnTo>
                  <a:lnTo>
                    <a:pt x="494360" y="25653"/>
                  </a:lnTo>
                  <a:lnTo>
                    <a:pt x="441363" y="9525"/>
                  </a:lnTo>
                  <a:lnTo>
                    <a:pt x="385038" y="1143"/>
                  </a:lnTo>
                  <a:lnTo>
                    <a:pt x="35585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952" y="2909315"/>
              <a:ext cx="583692" cy="29565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617207" y="2734056"/>
            <a:ext cx="710565" cy="684530"/>
            <a:chOff x="6617207" y="2734055"/>
            <a:chExt cx="710565" cy="684530"/>
          </a:xfrm>
        </p:grpSpPr>
        <p:sp>
          <p:nvSpPr>
            <p:cNvPr id="14" name="object 14"/>
            <p:cNvSpPr/>
            <p:nvPr/>
          </p:nvSpPr>
          <p:spPr>
            <a:xfrm>
              <a:off x="6617207" y="2734055"/>
              <a:ext cx="710565" cy="684530"/>
            </a:xfrm>
            <a:custGeom>
              <a:avLst/>
              <a:gdLst/>
              <a:ahLst/>
              <a:cxnLst/>
              <a:rect l="l" t="t" r="r" b="b"/>
              <a:pathLst>
                <a:path w="710565" h="684529">
                  <a:moveTo>
                    <a:pt x="355092" y="0"/>
                  </a:moveTo>
                  <a:lnTo>
                    <a:pt x="297434" y="4444"/>
                  </a:lnTo>
                  <a:lnTo>
                    <a:pt x="242824" y="17399"/>
                  </a:lnTo>
                  <a:lnTo>
                    <a:pt x="191897" y="38226"/>
                  </a:lnTo>
                  <a:lnTo>
                    <a:pt x="145415" y="66039"/>
                  </a:lnTo>
                  <a:lnTo>
                    <a:pt x="104013" y="100202"/>
                  </a:lnTo>
                  <a:lnTo>
                    <a:pt x="68452" y="140081"/>
                  </a:lnTo>
                  <a:lnTo>
                    <a:pt x="39624" y="184912"/>
                  </a:lnTo>
                  <a:lnTo>
                    <a:pt x="18161" y="233933"/>
                  </a:lnTo>
                  <a:lnTo>
                    <a:pt x="4699" y="286638"/>
                  </a:lnTo>
                  <a:lnTo>
                    <a:pt x="0" y="342138"/>
                  </a:lnTo>
                  <a:lnTo>
                    <a:pt x="1143" y="370205"/>
                  </a:lnTo>
                  <a:lnTo>
                    <a:pt x="10287" y="424306"/>
                  </a:lnTo>
                  <a:lnTo>
                    <a:pt x="27940" y="475361"/>
                  </a:lnTo>
                  <a:lnTo>
                    <a:pt x="53213" y="522350"/>
                  </a:lnTo>
                  <a:lnTo>
                    <a:pt x="85471" y="564769"/>
                  </a:lnTo>
                  <a:lnTo>
                    <a:pt x="123951" y="601980"/>
                  </a:lnTo>
                  <a:lnTo>
                    <a:pt x="168021" y="632968"/>
                  </a:lnTo>
                  <a:lnTo>
                    <a:pt x="216916" y="657351"/>
                  </a:lnTo>
                  <a:lnTo>
                    <a:pt x="269748" y="674369"/>
                  </a:lnTo>
                  <a:lnTo>
                    <a:pt x="326009" y="683132"/>
                  </a:lnTo>
                  <a:lnTo>
                    <a:pt x="355092" y="684276"/>
                  </a:lnTo>
                  <a:lnTo>
                    <a:pt x="384175" y="683132"/>
                  </a:lnTo>
                  <a:lnTo>
                    <a:pt x="440436" y="674369"/>
                  </a:lnTo>
                  <a:lnTo>
                    <a:pt x="493268" y="657351"/>
                  </a:lnTo>
                  <a:lnTo>
                    <a:pt x="542163" y="632968"/>
                  </a:lnTo>
                  <a:lnTo>
                    <a:pt x="586232" y="601980"/>
                  </a:lnTo>
                  <a:lnTo>
                    <a:pt x="624713" y="564769"/>
                  </a:lnTo>
                  <a:lnTo>
                    <a:pt x="656971" y="522350"/>
                  </a:lnTo>
                  <a:lnTo>
                    <a:pt x="682244" y="475361"/>
                  </a:lnTo>
                  <a:lnTo>
                    <a:pt x="699897" y="424306"/>
                  </a:lnTo>
                  <a:lnTo>
                    <a:pt x="709041" y="370205"/>
                  </a:lnTo>
                  <a:lnTo>
                    <a:pt x="710184" y="342138"/>
                  </a:lnTo>
                  <a:lnTo>
                    <a:pt x="709041" y="314070"/>
                  </a:lnTo>
                  <a:lnTo>
                    <a:pt x="699897" y="259969"/>
                  </a:lnTo>
                  <a:lnTo>
                    <a:pt x="682244" y="208914"/>
                  </a:lnTo>
                  <a:lnTo>
                    <a:pt x="656971" y="161925"/>
                  </a:lnTo>
                  <a:lnTo>
                    <a:pt x="624713" y="119506"/>
                  </a:lnTo>
                  <a:lnTo>
                    <a:pt x="586232" y="82295"/>
                  </a:lnTo>
                  <a:lnTo>
                    <a:pt x="542163" y="51307"/>
                  </a:lnTo>
                  <a:lnTo>
                    <a:pt x="493268" y="26924"/>
                  </a:lnTo>
                  <a:lnTo>
                    <a:pt x="440436" y="9906"/>
                  </a:lnTo>
                  <a:lnTo>
                    <a:pt x="384175" y="1143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96455" y="2793491"/>
              <a:ext cx="583692" cy="56845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7086600" y="1042417"/>
            <a:ext cx="622300" cy="611505"/>
            <a:chOff x="7086600" y="1042416"/>
            <a:chExt cx="622300" cy="611505"/>
          </a:xfrm>
        </p:grpSpPr>
        <p:sp>
          <p:nvSpPr>
            <p:cNvPr id="17" name="object 17"/>
            <p:cNvSpPr/>
            <p:nvPr/>
          </p:nvSpPr>
          <p:spPr>
            <a:xfrm>
              <a:off x="7086600" y="1042416"/>
              <a:ext cx="622300" cy="611505"/>
            </a:xfrm>
            <a:custGeom>
              <a:avLst/>
              <a:gdLst/>
              <a:ahLst/>
              <a:cxnLst/>
              <a:rect l="l" t="t" r="r" b="b"/>
              <a:pathLst>
                <a:path w="622300" h="611505">
                  <a:moveTo>
                    <a:pt x="310896" y="0"/>
                  </a:moveTo>
                  <a:lnTo>
                    <a:pt x="260476" y="3937"/>
                  </a:lnTo>
                  <a:lnTo>
                    <a:pt x="212598" y="15621"/>
                  </a:lnTo>
                  <a:lnTo>
                    <a:pt x="168021" y="34036"/>
                  </a:lnTo>
                  <a:lnTo>
                    <a:pt x="127253" y="58928"/>
                  </a:lnTo>
                  <a:lnTo>
                    <a:pt x="91058" y="89535"/>
                  </a:lnTo>
                  <a:lnTo>
                    <a:pt x="59944" y="125095"/>
                  </a:lnTo>
                  <a:lnTo>
                    <a:pt x="34671" y="165100"/>
                  </a:lnTo>
                  <a:lnTo>
                    <a:pt x="15875" y="208914"/>
                  </a:lnTo>
                  <a:lnTo>
                    <a:pt x="4064" y="256032"/>
                  </a:lnTo>
                  <a:lnTo>
                    <a:pt x="0" y="305562"/>
                  </a:lnTo>
                  <a:lnTo>
                    <a:pt x="1016" y="330581"/>
                  </a:lnTo>
                  <a:lnTo>
                    <a:pt x="9017" y="378968"/>
                  </a:lnTo>
                  <a:lnTo>
                    <a:pt x="24383" y="424561"/>
                  </a:lnTo>
                  <a:lnTo>
                    <a:pt x="46608" y="466598"/>
                  </a:lnTo>
                  <a:lnTo>
                    <a:pt x="74802" y="504444"/>
                  </a:lnTo>
                  <a:lnTo>
                    <a:pt x="108584" y="537591"/>
                  </a:lnTo>
                  <a:lnTo>
                    <a:pt x="147066" y="565404"/>
                  </a:lnTo>
                  <a:lnTo>
                    <a:pt x="189865" y="587121"/>
                  </a:lnTo>
                  <a:lnTo>
                    <a:pt x="236220" y="602234"/>
                  </a:lnTo>
                  <a:lnTo>
                    <a:pt x="285369" y="610108"/>
                  </a:lnTo>
                  <a:lnTo>
                    <a:pt x="310896" y="611124"/>
                  </a:lnTo>
                  <a:lnTo>
                    <a:pt x="336423" y="610108"/>
                  </a:lnTo>
                  <a:lnTo>
                    <a:pt x="385572" y="602234"/>
                  </a:lnTo>
                  <a:lnTo>
                    <a:pt x="431926" y="587121"/>
                  </a:lnTo>
                  <a:lnTo>
                    <a:pt x="474725" y="565404"/>
                  </a:lnTo>
                  <a:lnTo>
                    <a:pt x="513206" y="537591"/>
                  </a:lnTo>
                  <a:lnTo>
                    <a:pt x="546989" y="504444"/>
                  </a:lnTo>
                  <a:lnTo>
                    <a:pt x="575182" y="466598"/>
                  </a:lnTo>
                  <a:lnTo>
                    <a:pt x="597407" y="424561"/>
                  </a:lnTo>
                  <a:lnTo>
                    <a:pt x="612775" y="378968"/>
                  </a:lnTo>
                  <a:lnTo>
                    <a:pt x="620776" y="330581"/>
                  </a:lnTo>
                  <a:lnTo>
                    <a:pt x="621792" y="305562"/>
                  </a:lnTo>
                  <a:lnTo>
                    <a:pt x="620776" y="280543"/>
                  </a:lnTo>
                  <a:lnTo>
                    <a:pt x="612775" y="232156"/>
                  </a:lnTo>
                  <a:lnTo>
                    <a:pt x="597407" y="186562"/>
                  </a:lnTo>
                  <a:lnTo>
                    <a:pt x="575182" y="144525"/>
                  </a:lnTo>
                  <a:lnTo>
                    <a:pt x="546989" y="106680"/>
                  </a:lnTo>
                  <a:lnTo>
                    <a:pt x="513206" y="73533"/>
                  </a:lnTo>
                  <a:lnTo>
                    <a:pt x="474725" y="45720"/>
                  </a:lnTo>
                  <a:lnTo>
                    <a:pt x="431926" y="24003"/>
                  </a:lnTo>
                  <a:lnTo>
                    <a:pt x="385572" y="8889"/>
                  </a:lnTo>
                  <a:lnTo>
                    <a:pt x="336423" y="1016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9376" y="1158240"/>
              <a:ext cx="394716" cy="38709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85259" y="2735579"/>
            <a:ext cx="667512" cy="62179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9120" y="1126236"/>
            <a:ext cx="225551" cy="19812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57727" y="1126236"/>
            <a:ext cx="224028" cy="19812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16853" y="1194816"/>
            <a:ext cx="224027" cy="19964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1001" y="2843784"/>
            <a:ext cx="240791" cy="19964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69791" y="2784349"/>
            <a:ext cx="242316" cy="19964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42889" y="2729484"/>
            <a:ext cx="240791" cy="198119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4325" y="118375"/>
            <a:ext cx="1051560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/>
              <a:t>Upaya Optimalisasi Penerimaan PDRD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31951" y="1094360"/>
            <a:ext cx="12065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10561" y="1094360"/>
            <a:ext cx="12065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70573" y="1164464"/>
            <a:ext cx="12065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0330" y="1566164"/>
            <a:ext cx="2113280" cy="94833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dirty="0" err="1">
                <a:latin typeface="Microsoft Sans Serif"/>
                <a:cs typeface="Microsoft Sans Serif"/>
              </a:rPr>
              <a:t>Penyempurnaan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lang="en-US" sz="1050" dirty="0" err="1">
                <a:latin typeface="Microsoft Sans Serif"/>
                <a:cs typeface="Microsoft Sans Serif"/>
              </a:rPr>
              <a:t>Regulasi</a:t>
            </a:r>
            <a:r>
              <a:rPr sz="1050" dirty="0">
                <a:latin typeface="Microsoft Sans Serif"/>
                <a:cs typeface="Microsoft Sans Serif"/>
              </a:rPr>
              <a:t>  terkait administrasi perpajakan daerah  agar sejalan dengan UU HKPD dan  peraturan pelaksananya.</a:t>
            </a:r>
          </a:p>
          <a:p>
            <a:pPr marL="146681" indent="-134617">
              <a:lnSpc>
                <a:spcPts val="1235"/>
              </a:lnSpc>
              <a:spcBef>
                <a:spcPts val="20"/>
              </a:spcBef>
              <a:buFont typeface="Arial MT"/>
              <a:buChar char="•"/>
              <a:tabLst>
                <a:tab pos="147317" algn="l"/>
              </a:tabLst>
            </a:pPr>
            <a:r>
              <a:rPr sz="1050" dirty="0">
                <a:latin typeface="Microsoft Sans Serif"/>
                <a:cs typeface="Microsoft Sans Serif"/>
              </a:rPr>
              <a:t>Kriteria penetapan NJKP</a:t>
            </a:r>
          </a:p>
          <a:p>
            <a:pPr marL="146681" indent="-134617">
              <a:lnSpc>
                <a:spcPts val="1235"/>
              </a:lnSpc>
              <a:buFont typeface="Arial MT"/>
              <a:buChar char="•"/>
              <a:tabLst>
                <a:tab pos="147317" algn="l"/>
              </a:tabLst>
            </a:pPr>
            <a:r>
              <a:rPr sz="1050" dirty="0">
                <a:latin typeface="Microsoft Sans Serif"/>
                <a:cs typeface="Microsoft Sans Serif"/>
              </a:rPr>
              <a:t>Kriteria pengecualian OP, dll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827783" y="1583816"/>
            <a:ext cx="3602990" cy="99450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337811">
              <a:lnSpc>
                <a:spcPts val="1200"/>
              </a:lnSpc>
              <a:spcBef>
                <a:spcPts val="195"/>
              </a:spcBef>
            </a:pPr>
            <a:r>
              <a:rPr sz="1050" dirty="0">
                <a:latin typeface="Microsoft Sans Serif"/>
                <a:cs typeface="Microsoft Sans Serif"/>
              </a:rPr>
              <a:t>Perencanaan Penerimaan PDRD yang optimal dengan diiringi  rencana aksi dalam rangka ekstensifikasi dan intensifikasi  perpajakan daerah.</a:t>
            </a:r>
          </a:p>
          <a:p>
            <a:pPr marL="147317" marR="5080" indent="-135251">
              <a:lnSpc>
                <a:spcPts val="1190"/>
              </a:lnSpc>
              <a:spcBef>
                <a:spcPts val="295"/>
              </a:spcBef>
              <a:buFont typeface="Arial MT"/>
              <a:buChar char="•"/>
              <a:tabLst>
                <a:tab pos="147951" algn="l"/>
              </a:tabLst>
            </a:pPr>
            <a:r>
              <a:rPr sz="1575" baseline="2645" dirty="0">
                <a:latin typeface="Microsoft Sans Serif"/>
                <a:cs typeface="Microsoft Sans Serif"/>
              </a:rPr>
              <a:t>Pemutakhiran data WP dan OP (termasuk NJOP PBB-P2 maupun  </a:t>
            </a:r>
            <a:r>
              <a:rPr sz="1050" dirty="0">
                <a:latin typeface="Microsoft Sans Serif"/>
                <a:cs typeface="Microsoft Sans Serif"/>
              </a:rPr>
              <a:t>Dasar Pengenaan lainnya</a:t>
            </a:r>
          </a:p>
          <a:p>
            <a:pPr marL="147317" indent="-135251">
              <a:spcBef>
                <a:spcPts val="45"/>
              </a:spcBef>
              <a:buFont typeface="Arial MT"/>
              <a:buChar char="•"/>
              <a:tabLst>
                <a:tab pos="147951" algn="l"/>
              </a:tabLst>
            </a:pPr>
            <a:r>
              <a:rPr sz="1575" baseline="5291" dirty="0">
                <a:latin typeface="Microsoft Sans Serif"/>
                <a:cs typeface="Microsoft Sans Serif"/>
              </a:rPr>
              <a:t>Optimalisasi Kerja Sama Pemungutan, dll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830695" y="1608582"/>
            <a:ext cx="1909445" cy="868636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65"/>
              </a:spcBef>
            </a:pPr>
            <a:r>
              <a:rPr sz="1100" dirty="0">
                <a:latin typeface="Microsoft Sans Serif"/>
                <a:cs typeface="Microsoft Sans Serif"/>
              </a:rPr>
              <a:t>Pengaturan skema </a:t>
            </a:r>
            <a:r>
              <a:rPr sz="1100" i="1" dirty="0">
                <a:latin typeface="Arial"/>
                <a:cs typeface="Arial"/>
              </a:rPr>
              <a:t>Reward &amp;  Punishment </a:t>
            </a:r>
            <a:r>
              <a:rPr sz="1100" dirty="0">
                <a:latin typeface="Microsoft Sans Serif"/>
                <a:cs typeface="Microsoft Sans Serif"/>
              </a:rPr>
              <a:t>yang transparan bagi  </a:t>
            </a:r>
            <a:r>
              <a:rPr sz="1100" i="1" dirty="0">
                <a:latin typeface="Arial"/>
                <a:cs typeface="Arial"/>
              </a:rPr>
              <a:t>Wajib Pajak </a:t>
            </a:r>
            <a:r>
              <a:rPr sz="1100" dirty="0">
                <a:latin typeface="Microsoft Sans Serif"/>
                <a:cs typeface="Microsoft Sans Serif"/>
              </a:rPr>
              <a:t>dalam rangka  peningkatan </a:t>
            </a:r>
            <a:r>
              <a:rPr sz="1100" i="1" dirty="0">
                <a:latin typeface="Arial"/>
                <a:cs typeface="Arial"/>
              </a:rPr>
              <a:t>Tax compliance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05754" y="2698445"/>
            <a:ext cx="12065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31767" y="2755520"/>
            <a:ext cx="12065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1757" y="2813685"/>
            <a:ext cx="12065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0330" y="3393441"/>
            <a:ext cx="2784372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00" dirty="0">
                <a:latin typeface="Microsoft Sans Serif"/>
                <a:cs typeface="Microsoft Sans Serif"/>
              </a:rPr>
              <a:t>Pembenahan organisasi menjadi berbasis fungsi: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541010" y="3438707"/>
            <a:ext cx="3265170" cy="33278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1050" dirty="0">
                <a:latin typeface="Microsoft Sans Serif"/>
                <a:cs typeface="Microsoft Sans Serif"/>
              </a:rPr>
              <a:t>Pengembangan Sistem Pajak Daerah dan pemanfaatan data  pihak lain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411983" y="3426968"/>
            <a:ext cx="173482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100" dirty="0">
                <a:latin typeface="Microsoft Sans Serif"/>
                <a:cs typeface="Microsoft Sans Serif"/>
              </a:rPr>
              <a:t>Peningkatan kualitas SDM yang  masih perlu ditingkatkan melalui  pelatihan (</a:t>
            </a:r>
            <a:r>
              <a:rPr sz="1100" i="1" dirty="0">
                <a:latin typeface="Arial"/>
                <a:cs typeface="Arial"/>
              </a:rPr>
              <a:t>training</a:t>
            </a:r>
            <a:r>
              <a:rPr sz="1100" dirty="0">
                <a:latin typeface="Microsoft Sans Serif"/>
                <a:cs typeface="Microsoft Sans Serif"/>
              </a:rPr>
              <a:t>) baik yang  diselenggarakan oleh DJPK,  universitas, maupun secara </a:t>
            </a:r>
            <a:r>
              <a:rPr sz="1100" i="1" dirty="0">
                <a:latin typeface="Arial"/>
                <a:cs typeface="Arial"/>
              </a:rPr>
              <a:t>in- house </a:t>
            </a:r>
            <a:r>
              <a:rPr sz="1100" dirty="0">
                <a:latin typeface="Microsoft Sans Serif"/>
                <a:cs typeface="Microsoft Sans Serif"/>
              </a:rPr>
              <a:t>oleh Pemda sendiri</a:t>
            </a:r>
            <a:r>
              <a:rPr sz="1000" dirty="0">
                <a:latin typeface="Microsoft Sans Serif"/>
                <a:cs typeface="Microsoft Sans Serif"/>
              </a:rPr>
              <a:t>.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00330" y="3547618"/>
            <a:ext cx="2581176" cy="129458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84150" marR="1556346" indent="-171450">
              <a:lnSpc>
                <a:spcPts val="1200"/>
              </a:lnSpc>
              <a:spcBef>
                <a:spcPts val="195"/>
              </a:spcBef>
              <a:buFont typeface="Arial" panose="020B0604020202020204" pitchFamily="34" charset="0"/>
              <a:buChar char="•"/>
            </a:pPr>
            <a:r>
              <a:rPr sz="1000" dirty="0" err="1">
                <a:latin typeface="Microsoft Sans Serif"/>
                <a:cs typeface="Microsoft Sans Serif"/>
              </a:rPr>
              <a:t>Pelayanan</a:t>
            </a:r>
            <a:endParaRPr lang="en-US" sz="1000" dirty="0">
              <a:latin typeface="Microsoft Sans Serif"/>
              <a:cs typeface="Microsoft Sans Serif"/>
            </a:endParaRPr>
          </a:p>
          <a:p>
            <a:pPr marL="184150" marR="1556346" indent="-171450">
              <a:lnSpc>
                <a:spcPts val="1200"/>
              </a:lnSpc>
              <a:spcBef>
                <a:spcPts val="195"/>
              </a:spcBef>
              <a:buFont typeface="Arial" panose="020B0604020202020204" pitchFamily="34" charset="0"/>
              <a:buChar char="•"/>
            </a:pPr>
            <a:r>
              <a:rPr sz="1000" dirty="0" err="1">
                <a:latin typeface="Microsoft Sans Serif"/>
                <a:cs typeface="Microsoft Sans Serif"/>
              </a:rPr>
              <a:t>Penagihan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endParaRPr lang="en-US" sz="1000" dirty="0">
              <a:latin typeface="Microsoft Sans Serif"/>
              <a:cs typeface="Microsoft Sans Serif"/>
            </a:endParaRPr>
          </a:p>
          <a:p>
            <a:pPr marL="184150" marR="1556346" indent="-171450">
              <a:lnSpc>
                <a:spcPts val="1200"/>
              </a:lnSpc>
              <a:spcBef>
                <a:spcPts val="195"/>
              </a:spcBef>
              <a:buFont typeface="Arial" panose="020B0604020202020204" pitchFamily="34" charset="0"/>
              <a:buChar char="•"/>
            </a:pPr>
            <a:r>
              <a:rPr sz="1000" dirty="0" err="1">
                <a:latin typeface="Microsoft Sans Serif"/>
                <a:cs typeface="Microsoft Sans Serif"/>
              </a:rPr>
              <a:t>Pemeriksaan</a:t>
            </a:r>
            <a:endParaRPr sz="1000" dirty="0">
              <a:latin typeface="Microsoft Sans Serif"/>
              <a:cs typeface="Microsoft Sans Serif"/>
            </a:endParaRPr>
          </a:p>
          <a:p>
            <a:pPr marL="184150" marR="770236" indent="-171450">
              <a:lnSpc>
                <a:spcPts val="124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sz="1000" dirty="0">
                <a:latin typeface="Microsoft Sans Serif"/>
                <a:cs typeface="Microsoft Sans Serif"/>
              </a:rPr>
              <a:t>Pengawasan dan </a:t>
            </a:r>
            <a:r>
              <a:rPr sz="1000" dirty="0" err="1">
                <a:latin typeface="Microsoft Sans Serif"/>
                <a:cs typeface="Microsoft Sans Serif"/>
              </a:rPr>
              <a:t>Konsultasi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endParaRPr lang="en-US" sz="1000" dirty="0">
              <a:latin typeface="Microsoft Sans Serif"/>
              <a:cs typeface="Microsoft Sans Serif"/>
            </a:endParaRPr>
          </a:p>
          <a:p>
            <a:pPr marL="184150" marR="770236" indent="-171450">
              <a:lnSpc>
                <a:spcPts val="124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sz="1000" dirty="0" err="1">
                <a:latin typeface="Microsoft Sans Serif"/>
                <a:cs typeface="Microsoft Sans Serif"/>
              </a:rPr>
              <a:t>Ekstensifikasi</a:t>
            </a:r>
            <a:endParaRPr sz="1000" dirty="0">
              <a:latin typeface="Microsoft Sans Serif"/>
              <a:cs typeface="Microsoft Sans Serif"/>
            </a:endParaRPr>
          </a:p>
          <a:p>
            <a:pPr marL="184150" indent="-171450">
              <a:lnSpc>
                <a:spcPts val="1130"/>
              </a:lnSpc>
              <a:buFont typeface="Arial" panose="020B0604020202020204" pitchFamily="34" charset="0"/>
              <a:buChar char="•"/>
            </a:pPr>
            <a:r>
              <a:rPr sz="1000" dirty="0">
                <a:latin typeface="Microsoft Sans Serif"/>
                <a:cs typeface="Microsoft Sans Serif"/>
              </a:rPr>
              <a:t>Pengolahan Data dan Informasi (</a:t>
            </a:r>
            <a:r>
              <a:rPr sz="1000" dirty="0" err="1">
                <a:latin typeface="Microsoft Sans Serif"/>
                <a:cs typeface="Microsoft Sans Serif"/>
              </a:rPr>
              <a:t>termasukakselerasi</a:t>
            </a:r>
            <a:r>
              <a:rPr sz="1000" dirty="0">
                <a:latin typeface="Microsoft Sans Serif"/>
                <a:cs typeface="Microsoft Sans Serif"/>
              </a:rPr>
              <a:t> manajemen dan </a:t>
            </a:r>
            <a:r>
              <a:rPr sz="1000" dirty="0" err="1">
                <a:latin typeface="Microsoft Sans Serif"/>
                <a:cs typeface="Microsoft Sans Serif"/>
              </a:rPr>
              <a:t>pemanfaatan</a:t>
            </a:r>
            <a:r>
              <a:rPr lang="en-US" sz="100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data dan informasi)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541010" y="3749104"/>
            <a:ext cx="3602990" cy="11440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ts val="123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100" dirty="0" err="1">
                <a:latin typeface="Microsoft Sans Serif"/>
                <a:cs typeface="Microsoft Sans Serif"/>
              </a:rPr>
              <a:t>P</a:t>
            </a:r>
            <a:r>
              <a:rPr sz="1100" dirty="0" err="1">
                <a:latin typeface="Microsoft Sans Serif"/>
                <a:cs typeface="Microsoft Sans Serif"/>
              </a:rPr>
              <a:t>engembangan</a:t>
            </a:r>
            <a:r>
              <a:rPr sz="1100" dirty="0">
                <a:latin typeface="Microsoft Sans Serif"/>
                <a:cs typeface="Microsoft Sans Serif"/>
              </a:rPr>
              <a:t> sistem kadaster</a:t>
            </a:r>
          </a:p>
          <a:p>
            <a:pPr marL="184150" marR="5080" indent="-171450">
              <a:lnSpc>
                <a:spcPct val="953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en-US" sz="1100" dirty="0" err="1">
                <a:latin typeface="Microsoft Sans Serif"/>
                <a:cs typeface="Microsoft Sans Serif"/>
              </a:rPr>
              <a:t>I</a:t>
            </a:r>
            <a:r>
              <a:rPr sz="1100" dirty="0" err="1">
                <a:latin typeface="Microsoft Sans Serif"/>
                <a:cs typeface="Microsoft Sans Serif"/>
              </a:rPr>
              <a:t>ntegrasi</a:t>
            </a:r>
            <a:r>
              <a:rPr sz="1100" dirty="0">
                <a:latin typeface="Microsoft Sans Serif"/>
                <a:cs typeface="Microsoft Sans Serif"/>
              </a:rPr>
              <a:t> sistem pendaftaran WP, pendataan OP,  pembayaran, dan pelaporan pajak </a:t>
            </a:r>
            <a:r>
              <a:rPr sz="1100" dirty="0" err="1">
                <a:latin typeface="Microsoft Sans Serif"/>
                <a:cs typeface="Microsoft Sans Serif"/>
              </a:rPr>
              <a:t>berbasis</a:t>
            </a:r>
            <a:r>
              <a:rPr sz="1100" dirty="0">
                <a:latin typeface="Microsoft Sans Serif"/>
                <a:cs typeface="Microsoft Sans Serif"/>
              </a:rPr>
              <a:t> internet</a:t>
            </a:r>
            <a:endParaRPr lang="en-US" sz="1100" dirty="0">
              <a:latin typeface="Microsoft Sans Serif"/>
              <a:cs typeface="Microsoft Sans Serif"/>
            </a:endParaRPr>
          </a:p>
          <a:p>
            <a:pPr marL="184150" marR="5080" indent="-171450">
              <a:lnSpc>
                <a:spcPct val="953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en-US" sz="1100" dirty="0" err="1">
                <a:latin typeface="Microsoft Sans Serif"/>
                <a:cs typeface="Microsoft Sans Serif"/>
              </a:rPr>
              <a:t>I</a:t>
            </a:r>
            <a:r>
              <a:rPr sz="1100" dirty="0" err="1">
                <a:latin typeface="Microsoft Sans Serif"/>
                <a:cs typeface="Microsoft Sans Serif"/>
              </a:rPr>
              <a:t>ntegrasi</a:t>
            </a:r>
            <a:r>
              <a:rPr sz="1100" dirty="0">
                <a:latin typeface="Microsoft Sans Serif"/>
                <a:cs typeface="Microsoft Sans Serif"/>
              </a:rPr>
              <a:t> sistem pendapatan dan pengelolaan keuangan</a:t>
            </a:r>
          </a:p>
          <a:p>
            <a:pPr marL="184150" marR="507987" indent="-171450">
              <a:lnSpc>
                <a:spcPts val="12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en-US" sz="1100" i="1" dirty="0">
                <a:latin typeface="Arial"/>
                <a:cs typeface="Arial"/>
              </a:rPr>
              <a:t>L</a:t>
            </a:r>
            <a:r>
              <a:rPr sz="1100" i="1" dirty="0">
                <a:latin typeface="Arial"/>
                <a:cs typeface="Arial"/>
              </a:rPr>
              <a:t>ink </a:t>
            </a:r>
            <a:r>
              <a:rPr sz="1100" dirty="0">
                <a:latin typeface="Microsoft Sans Serif"/>
                <a:cs typeface="Microsoft Sans Serif"/>
              </a:rPr>
              <a:t>dengan data kependudukan dan </a:t>
            </a:r>
            <a:r>
              <a:rPr sz="1100" dirty="0" err="1">
                <a:latin typeface="Microsoft Sans Serif"/>
                <a:cs typeface="Microsoft Sans Serif"/>
              </a:rPr>
              <a:t>perizinan</a:t>
            </a:r>
            <a:r>
              <a:rPr sz="1100" dirty="0">
                <a:latin typeface="Microsoft Sans Serif"/>
                <a:cs typeface="Microsoft Sans Serif"/>
              </a:rPr>
              <a:t>  </a:t>
            </a:r>
            <a:endParaRPr lang="en-US" sz="1100" dirty="0">
              <a:latin typeface="Microsoft Sans Serif"/>
              <a:cs typeface="Microsoft Sans Serif"/>
            </a:endParaRPr>
          </a:p>
          <a:p>
            <a:pPr marL="184150" marR="507987" indent="-171450">
              <a:lnSpc>
                <a:spcPts val="12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en-US" sz="1100" dirty="0" err="1">
                <a:latin typeface="Microsoft Sans Serif"/>
                <a:cs typeface="Microsoft Sans Serif"/>
              </a:rPr>
              <a:t>P</a:t>
            </a:r>
            <a:r>
              <a:rPr sz="1100" dirty="0" err="1">
                <a:latin typeface="Microsoft Sans Serif"/>
                <a:cs typeface="Microsoft Sans Serif"/>
              </a:rPr>
              <a:t>ertukaran</a:t>
            </a:r>
            <a:r>
              <a:rPr sz="1100" dirty="0">
                <a:latin typeface="Microsoft Sans Serif"/>
                <a:cs typeface="Microsoft Sans Serif"/>
              </a:rPr>
              <a:t> data dengan pemerintah pusat, </a:t>
            </a:r>
            <a:r>
              <a:rPr sz="1100" dirty="0" err="1">
                <a:latin typeface="Microsoft Sans Serif"/>
                <a:cs typeface="Microsoft Sans Serif"/>
              </a:rPr>
              <a:t>dll</a:t>
            </a:r>
            <a:r>
              <a:rPr sz="1100" dirty="0">
                <a:latin typeface="Microsoft Sans Serif"/>
                <a:cs typeface="Microsoft Sans Serif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8240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3DBA9906-BC61-4D7E-906B-4710841EE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2" r="2429"/>
          <a:stretch/>
        </p:blipFill>
        <p:spPr>
          <a:xfrm>
            <a:off x="12004" y="-2803"/>
            <a:ext cx="9131995" cy="5143500"/>
          </a:xfrm>
          <a:prstGeom prst="rect">
            <a:avLst/>
          </a:prstGeom>
        </p:spPr>
      </p:pic>
      <p:sp>
        <p:nvSpPr>
          <p:cNvPr id="31746" name="Google Shape;371;p24">
            <a:extLst>
              <a:ext uri="{FF2B5EF4-FFF2-40B4-BE49-F238E27FC236}">
                <a16:creationId xmlns:a16="http://schemas.microsoft.com/office/drawing/2014/main" id="{F9702BAC-7CB0-49C3-A613-8B0D8A65455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69098" y="248291"/>
            <a:ext cx="5695951" cy="352569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Fira Sans Extra Condensed"/>
              <a:buNone/>
            </a:pPr>
            <a:r>
              <a:rPr lang="id-ID" altLang="id-ID" sz="2400" b="1" dirty="0">
                <a:latin typeface="Fira Sans Extra Condensed"/>
                <a:cs typeface="Arial" panose="020B0604020202020204" pitchFamily="34" charset="0"/>
                <a:sym typeface="Fira Sans Extra Condensed"/>
              </a:rPr>
              <a:t>SINERGI Antara Provinsi dan Kab/Kota</a:t>
            </a:r>
          </a:p>
        </p:txBody>
      </p:sp>
      <p:sp>
        <p:nvSpPr>
          <p:cNvPr id="31747" name="Google Shape;372;p24">
            <a:extLst>
              <a:ext uri="{FF2B5EF4-FFF2-40B4-BE49-F238E27FC236}">
                <a16:creationId xmlns:a16="http://schemas.microsoft.com/office/drawing/2014/main" id="{786D51ED-3D80-4891-B335-A88579D1898A}"/>
              </a:ext>
            </a:extLst>
          </p:cNvPr>
          <p:cNvSpPr>
            <a:spLocks/>
          </p:cNvSpPr>
          <p:nvPr/>
        </p:nvSpPr>
        <p:spPr bwMode="auto">
          <a:xfrm rot="5400000">
            <a:off x="1431927" y="2722959"/>
            <a:ext cx="3522662" cy="26987"/>
          </a:xfrm>
          <a:custGeom>
            <a:avLst/>
            <a:gdLst>
              <a:gd name="T0" fmla="*/ 3345918 w 281802"/>
              <a:gd name="T1" fmla="*/ 0 h 1181"/>
              <a:gd name="T2" fmla="*/ 3242389 w 281802"/>
              <a:gd name="T3" fmla="*/ 343 h 1181"/>
              <a:gd name="T4" fmla="*/ 423804 w 281802"/>
              <a:gd name="T5" fmla="*/ 343 h 1181"/>
              <a:gd name="T6" fmla="*/ 299512 w 281802"/>
              <a:gd name="T7" fmla="*/ 137 h 1181"/>
              <a:gd name="T8" fmla="*/ 175232 w 281802"/>
              <a:gd name="T9" fmla="*/ 1188 h 1181"/>
              <a:gd name="T10" fmla="*/ 19476 w 281802"/>
              <a:gd name="T11" fmla="*/ 10283 h 1181"/>
              <a:gd name="T12" fmla="*/ 2263 w 281802"/>
              <a:gd name="T13" fmla="*/ 10283 h 1181"/>
              <a:gd name="T14" fmla="*/ 1363 w 281802"/>
              <a:gd name="T15" fmla="*/ 14419 h 1181"/>
              <a:gd name="T16" fmla="*/ 121342 w 281802"/>
              <a:gd name="T17" fmla="*/ 21868 h 1181"/>
              <a:gd name="T18" fmla="*/ 244222 w 281802"/>
              <a:gd name="T19" fmla="*/ 25707 h 1181"/>
              <a:gd name="T20" fmla="*/ 349551 w 281802"/>
              <a:gd name="T21" fmla="*/ 25182 h 1181"/>
              <a:gd name="T22" fmla="*/ 2274788 w 281802"/>
              <a:gd name="T23" fmla="*/ 25182 h 1181"/>
              <a:gd name="T24" fmla="*/ 2936877 w 281802"/>
              <a:gd name="T25" fmla="*/ 26964 h 1181"/>
              <a:gd name="T26" fmla="*/ 3378219 w 281802"/>
              <a:gd name="T27" fmla="*/ 23537 h 1181"/>
              <a:gd name="T28" fmla="*/ 3514962 w 281802"/>
              <a:gd name="T29" fmla="*/ 18555 h 1181"/>
              <a:gd name="T30" fmla="*/ 3518137 w 281802"/>
              <a:gd name="T31" fmla="*/ 6147 h 1181"/>
              <a:gd name="T32" fmla="*/ 3345918 w 281802"/>
              <a:gd name="T33" fmla="*/ 0 h 11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81802" h="1181" extrusionOk="0">
                <a:moveTo>
                  <a:pt x="267663" y="0"/>
                </a:moveTo>
                <a:cubicBezTo>
                  <a:pt x="264901" y="0"/>
                  <a:pt x="262138" y="15"/>
                  <a:pt x="259381" y="15"/>
                </a:cubicBezTo>
                <a:lnTo>
                  <a:pt x="33903" y="15"/>
                </a:lnTo>
                <a:cubicBezTo>
                  <a:pt x="30589" y="15"/>
                  <a:pt x="27275" y="6"/>
                  <a:pt x="23960" y="6"/>
                </a:cubicBezTo>
                <a:cubicBezTo>
                  <a:pt x="20646" y="6"/>
                  <a:pt x="17332" y="15"/>
                  <a:pt x="14018" y="52"/>
                </a:cubicBezTo>
                <a:cubicBezTo>
                  <a:pt x="9852" y="124"/>
                  <a:pt x="5723" y="414"/>
                  <a:pt x="1558" y="450"/>
                </a:cubicBezTo>
                <a:lnTo>
                  <a:pt x="181" y="450"/>
                </a:lnTo>
                <a:cubicBezTo>
                  <a:pt x="109" y="450"/>
                  <a:pt x="0" y="631"/>
                  <a:pt x="109" y="631"/>
                </a:cubicBezTo>
                <a:cubicBezTo>
                  <a:pt x="3296" y="631"/>
                  <a:pt x="6520" y="812"/>
                  <a:pt x="9707" y="957"/>
                </a:cubicBezTo>
                <a:cubicBezTo>
                  <a:pt x="12984" y="1094"/>
                  <a:pt x="16261" y="1125"/>
                  <a:pt x="19537" y="1125"/>
                </a:cubicBezTo>
                <a:cubicBezTo>
                  <a:pt x="22346" y="1125"/>
                  <a:pt x="25154" y="1102"/>
                  <a:pt x="27963" y="1102"/>
                </a:cubicBezTo>
                <a:lnTo>
                  <a:pt x="181976" y="1102"/>
                </a:lnTo>
                <a:cubicBezTo>
                  <a:pt x="199623" y="1102"/>
                  <a:pt x="217283" y="1180"/>
                  <a:pt x="234941" y="1180"/>
                </a:cubicBezTo>
                <a:cubicBezTo>
                  <a:pt x="246712" y="1180"/>
                  <a:pt x="258483" y="1146"/>
                  <a:pt x="270247" y="1030"/>
                </a:cubicBezTo>
                <a:cubicBezTo>
                  <a:pt x="273869" y="993"/>
                  <a:pt x="277528" y="993"/>
                  <a:pt x="281186" y="812"/>
                </a:cubicBezTo>
                <a:cubicBezTo>
                  <a:pt x="281404" y="812"/>
                  <a:pt x="281802" y="269"/>
                  <a:pt x="281440" y="269"/>
                </a:cubicBezTo>
                <a:cubicBezTo>
                  <a:pt x="276867" y="43"/>
                  <a:pt x="272266" y="0"/>
                  <a:pt x="26766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914378"/>
            <a:endParaRPr lang="en-US" sz="1643"/>
          </a:p>
        </p:txBody>
      </p:sp>
      <p:sp>
        <p:nvSpPr>
          <p:cNvPr id="31748" name="Google Shape;373;p24">
            <a:extLst>
              <a:ext uri="{FF2B5EF4-FFF2-40B4-BE49-F238E27FC236}">
                <a16:creationId xmlns:a16="http://schemas.microsoft.com/office/drawing/2014/main" id="{5BAEEC5D-1635-43CF-8AC4-9BCB58FDEFA0}"/>
              </a:ext>
            </a:extLst>
          </p:cNvPr>
          <p:cNvSpPr>
            <a:spLocks/>
          </p:cNvSpPr>
          <p:nvPr/>
        </p:nvSpPr>
        <p:spPr bwMode="auto">
          <a:xfrm rot="5400000">
            <a:off x="4189414" y="2722959"/>
            <a:ext cx="3522662" cy="26988"/>
          </a:xfrm>
          <a:custGeom>
            <a:avLst/>
            <a:gdLst>
              <a:gd name="T0" fmla="*/ 3345918 w 281802"/>
              <a:gd name="T1" fmla="*/ 0 h 1181"/>
              <a:gd name="T2" fmla="*/ 3242389 w 281802"/>
              <a:gd name="T3" fmla="*/ 343 h 1181"/>
              <a:gd name="T4" fmla="*/ 423804 w 281802"/>
              <a:gd name="T5" fmla="*/ 343 h 1181"/>
              <a:gd name="T6" fmla="*/ 299512 w 281802"/>
              <a:gd name="T7" fmla="*/ 137 h 1181"/>
              <a:gd name="T8" fmla="*/ 175232 w 281802"/>
              <a:gd name="T9" fmla="*/ 1188 h 1181"/>
              <a:gd name="T10" fmla="*/ 19476 w 281802"/>
              <a:gd name="T11" fmla="*/ 10283 h 1181"/>
              <a:gd name="T12" fmla="*/ 2263 w 281802"/>
              <a:gd name="T13" fmla="*/ 10283 h 1181"/>
              <a:gd name="T14" fmla="*/ 1363 w 281802"/>
              <a:gd name="T15" fmla="*/ 14419 h 1181"/>
              <a:gd name="T16" fmla="*/ 121342 w 281802"/>
              <a:gd name="T17" fmla="*/ 21869 h 1181"/>
              <a:gd name="T18" fmla="*/ 244222 w 281802"/>
              <a:gd name="T19" fmla="*/ 25708 h 1181"/>
              <a:gd name="T20" fmla="*/ 349551 w 281802"/>
              <a:gd name="T21" fmla="*/ 25183 h 1181"/>
              <a:gd name="T22" fmla="*/ 2274788 w 281802"/>
              <a:gd name="T23" fmla="*/ 25183 h 1181"/>
              <a:gd name="T24" fmla="*/ 2936877 w 281802"/>
              <a:gd name="T25" fmla="*/ 26965 h 1181"/>
              <a:gd name="T26" fmla="*/ 3378219 w 281802"/>
              <a:gd name="T27" fmla="*/ 23537 h 1181"/>
              <a:gd name="T28" fmla="*/ 3514962 w 281802"/>
              <a:gd name="T29" fmla="*/ 18556 h 1181"/>
              <a:gd name="T30" fmla="*/ 3518137 w 281802"/>
              <a:gd name="T31" fmla="*/ 6147 h 1181"/>
              <a:gd name="T32" fmla="*/ 3345918 w 281802"/>
              <a:gd name="T33" fmla="*/ 0 h 11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81802" h="1181" extrusionOk="0">
                <a:moveTo>
                  <a:pt x="267663" y="0"/>
                </a:moveTo>
                <a:cubicBezTo>
                  <a:pt x="264901" y="0"/>
                  <a:pt x="262138" y="15"/>
                  <a:pt x="259381" y="15"/>
                </a:cubicBezTo>
                <a:lnTo>
                  <a:pt x="33903" y="15"/>
                </a:lnTo>
                <a:cubicBezTo>
                  <a:pt x="30589" y="15"/>
                  <a:pt x="27275" y="6"/>
                  <a:pt x="23960" y="6"/>
                </a:cubicBezTo>
                <a:cubicBezTo>
                  <a:pt x="20646" y="6"/>
                  <a:pt x="17332" y="15"/>
                  <a:pt x="14018" y="52"/>
                </a:cubicBezTo>
                <a:cubicBezTo>
                  <a:pt x="9852" y="124"/>
                  <a:pt x="5723" y="414"/>
                  <a:pt x="1558" y="450"/>
                </a:cubicBezTo>
                <a:lnTo>
                  <a:pt x="181" y="450"/>
                </a:lnTo>
                <a:cubicBezTo>
                  <a:pt x="109" y="450"/>
                  <a:pt x="0" y="631"/>
                  <a:pt x="109" y="631"/>
                </a:cubicBezTo>
                <a:cubicBezTo>
                  <a:pt x="3296" y="631"/>
                  <a:pt x="6520" y="812"/>
                  <a:pt x="9707" y="957"/>
                </a:cubicBezTo>
                <a:cubicBezTo>
                  <a:pt x="12984" y="1094"/>
                  <a:pt x="16261" y="1125"/>
                  <a:pt x="19537" y="1125"/>
                </a:cubicBezTo>
                <a:cubicBezTo>
                  <a:pt x="22346" y="1125"/>
                  <a:pt x="25154" y="1102"/>
                  <a:pt x="27963" y="1102"/>
                </a:cubicBezTo>
                <a:lnTo>
                  <a:pt x="181976" y="1102"/>
                </a:lnTo>
                <a:cubicBezTo>
                  <a:pt x="199623" y="1102"/>
                  <a:pt x="217283" y="1180"/>
                  <a:pt x="234941" y="1180"/>
                </a:cubicBezTo>
                <a:cubicBezTo>
                  <a:pt x="246712" y="1180"/>
                  <a:pt x="258483" y="1146"/>
                  <a:pt x="270247" y="1030"/>
                </a:cubicBezTo>
                <a:cubicBezTo>
                  <a:pt x="273869" y="993"/>
                  <a:pt x="277528" y="993"/>
                  <a:pt x="281186" y="812"/>
                </a:cubicBezTo>
                <a:cubicBezTo>
                  <a:pt x="281404" y="812"/>
                  <a:pt x="281802" y="269"/>
                  <a:pt x="281440" y="269"/>
                </a:cubicBezTo>
                <a:cubicBezTo>
                  <a:pt x="276867" y="43"/>
                  <a:pt x="272266" y="0"/>
                  <a:pt x="26766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914378"/>
            <a:endParaRPr lang="en-US" sz="1643"/>
          </a:p>
        </p:txBody>
      </p:sp>
      <p:sp>
        <p:nvSpPr>
          <p:cNvPr id="31749" name="Google Shape;374;p24">
            <a:extLst>
              <a:ext uri="{FF2B5EF4-FFF2-40B4-BE49-F238E27FC236}">
                <a16:creationId xmlns:a16="http://schemas.microsoft.com/office/drawing/2014/main" id="{D7F0364A-5EF2-4673-B4BD-1280BDE65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8" y="916506"/>
            <a:ext cx="27162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14378"/>
            <a:r>
              <a:rPr lang="id-ID" altLang="id-ID" sz="1800" b="1" dirty="0">
                <a:solidFill>
                  <a:srgbClr val="000082"/>
                </a:solidFill>
                <a:latin typeface="Fira Sans Extra Condensed"/>
                <a:sym typeface="Fira Sans Extra Condensed"/>
              </a:rPr>
              <a:t>Latar Belakang</a:t>
            </a:r>
            <a:endParaRPr lang="id-ID" altLang="id-ID" sz="1800" b="1" dirty="0">
              <a:solidFill>
                <a:srgbClr val="000082"/>
              </a:solidFill>
            </a:endParaRPr>
          </a:p>
        </p:txBody>
      </p:sp>
      <p:sp>
        <p:nvSpPr>
          <p:cNvPr id="31750" name="Google Shape;375;p24">
            <a:extLst>
              <a:ext uri="{FF2B5EF4-FFF2-40B4-BE49-F238E27FC236}">
                <a16:creationId xmlns:a16="http://schemas.microsoft.com/office/drawing/2014/main" id="{9C695530-9A26-40E7-9B28-A7F56E05B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082" y="926802"/>
            <a:ext cx="27146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14378"/>
            <a:r>
              <a:rPr lang="id-ID" altLang="id-ID" sz="1800" b="1" dirty="0">
                <a:solidFill>
                  <a:srgbClr val="000082"/>
                </a:solidFill>
                <a:latin typeface="Fira Sans Extra Condensed"/>
                <a:sym typeface="Fira Sans Extra Condensed"/>
              </a:rPr>
              <a:t>Bentuk Sinergi</a:t>
            </a:r>
            <a:endParaRPr lang="id-ID" altLang="id-ID" sz="1800" b="1" dirty="0">
              <a:solidFill>
                <a:srgbClr val="000082"/>
              </a:solidFill>
            </a:endParaRPr>
          </a:p>
        </p:txBody>
      </p:sp>
      <p:sp>
        <p:nvSpPr>
          <p:cNvPr id="376" name="Google Shape;376;p24">
            <a:extLst>
              <a:ext uri="{FF2B5EF4-FFF2-40B4-BE49-F238E27FC236}">
                <a16:creationId xmlns:a16="http://schemas.microsoft.com/office/drawing/2014/main" id="{B1D3A650-F4E9-4532-8F56-D5DE01C0C0FA}"/>
              </a:ext>
            </a:extLst>
          </p:cNvPr>
          <p:cNvSpPr txBox="1"/>
          <p:nvPr/>
        </p:nvSpPr>
        <p:spPr>
          <a:xfrm>
            <a:off x="5996783" y="843190"/>
            <a:ext cx="2716212" cy="5000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defTabSz="914378">
              <a:buClr>
                <a:srgbClr val="000000"/>
              </a:buClr>
              <a:defRPr/>
            </a:pPr>
            <a:r>
              <a:rPr lang="id-ID" sz="1500" b="1" kern="0" dirty="0">
                <a:solidFill>
                  <a:srgbClr val="00008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Optimalisasi </a:t>
            </a:r>
            <a:endParaRPr lang="en-US" sz="1500" b="1" kern="0" dirty="0">
              <a:solidFill>
                <a:srgbClr val="00008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algn="ctr" defTabSz="914378">
              <a:buClr>
                <a:srgbClr val="000000"/>
              </a:buClr>
              <a:defRPr/>
            </a:pPr>
            <a:r>
              <a:rPr lang="id-ID" sz="1500" b="1" kern="0" dirty="0">
                <a:solidFill>
                  <a:srgbClr val="00008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PKB &amp; BBNKB</a:t>
            </a:r>
            <a:endParaRPr sz="1500" b="1" kern="0" dirty="0">
              <a:solidFill>
                <a:srgbClr val="0000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4">
            <a:extLst>
              <a:ext uri="{FF2B5EF4-FFF2-40B4-BE49-F238E27FC236}">
                <a16:creationId xmlns:a16="http://schemas.microsoft.com/office/drawing/2014/main" id="{21E92BAD-3540-4A9F-A631-F570D3B81FA8}"/>
              </a:ext>
            </a:extLst>
          </p:cNvPr>
          <p:cNvSpPr/>
          <p:nvPr/>
        </p:nvSpPr>
        <p:spPr>
          <a:xfrm>
            <a:off x="506413" y="1615727"/>
            <a:ext cx="1447800" cy="1087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85725" dist="57150" dir="7080000" algn="bl" rotWithShape="0">
              <a:srgbClr val="000000">
                <a:alpha val="15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algn="ctr" defTabSz="914378">
              <a:buClr>
                <a:srgbClr val="000000"/>
              </a:buClr>
              <a:buSzPts val="1100"/>
              <a:defRPr/>
            </a:pPr>
            <a:r>
              <a:rPr lang="id-ID" b="1" kern="0" dirty="0">
                <a:latin typeface="Roboto"/>
                <a:ea typeface="Roboto"/>
                <a:cs typeface="Roboto"/>
                <a:sym typeface="Roboto"/>
              </a:rPr>
              <a:t>Penambahan jenis Pajak </a:t>
            </a:r>
            <a:r>
              <a:rPr lang="id-ID" sz="1100" kern="0" dirty="0">
                <a:latin typeface="Roboto"/>
                <a:ea typeface="Roboto"/>
                <a:cs typeface="Roboto"/>
                <a:sym typeface="Roboto"/>
              </a:rPr>
              <a:t>berupa Opsen PKB, Opsen BBNKB, dan Opsen MBLB</a:t>
            </a:r>
            <a:endParaRPr sz="1200" kern="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53" name="Google Shape;378;p24">
            <a:extLst>
              <a:ext uri="{FF2B5EF4-FFF2-40B4-BE49-F238E27FC236}">
                <a16:creationId xmlns:a16="http://schemas.microsoft.com/office/drawing/2014/main" id="{7E916983-5056-4D04-BF65-F587694A287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38189" y="1652240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54" name="Google Shape;379;p24">
            <a:extLst>
              <a:ext uri="{FF2B5EF4-FFF2-40B4-BE49-F238E27FC236}">
                <a16:creationId xmlns:a16="http://schemas.microsoft.com/office/drawing/2014/main" id="{2ECD339C-F317-4BB1-9F2F-EC2C3CA8789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15989" y="1652240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55" name="Google Shape;380;p24">
            <a:extLst>
              <a:ext uri="{FF2B5EF4-FFF2-40B4-BE49-F238E27FC236}">
                <a16:creationId xmlns:a16="http://schemas.microsoft.com/office/drawing/2014/main" id="{5E149742-61A8-4713-91AE-3C096D6E3FB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92201" y="1652240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56" name="Google Shape;381;p24">
            <a:extLst>
              <a:ext uri="{FF2B5EF4-FFF2-40B4-BE49-F238E27FC236}">
                <a16:creationId xmlns:a16="http://schemas.microsoft.com/office/drawing/2014/main" id="{E65B3F9C-19F4-4472-8E70-3AAA7966F95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68415" y="1652240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57" name="Google Shape;382;p24">
            <a:extLst>
              <a:ext uri="{FF2B5EF4-FFF2-40B4-BE49-F238E27FC236}">
                <a16:creationId xmlns:a16="http://schemas.microsoft.com/office/drawing/2014/main" id="{69ABAE3A-033A-4A41-BA40-7C3A3B590EC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46215" y="1652240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58" name="Google Shape;383;p24">
            <a:extLst>
              <a:ext uri="{FF2B5EF4-FFF2-40B4-BE49-F238E27FC236}">
                <a16:creationId xmlns:a16="http://schemas.microsoft.com/office/drawing/2014/main" id="{3E7A3ED9-B9F9-45A4-8AE3-D4B2CEC9CA1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22427" y="1652240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59" name="Google Shape;384;p24">
            <a:extLst>
              <a:ext uri="{FF2B5EF4-FFF2-40B4-BE49-F238E27FC236}">
                <a16:creationId xmlns:a16="http://schemas.microsoft.com/office/drawing/2014/main" id="{9763B01B-8198-49FB-ABB6-C3399BD1417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98639" y="1652240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85" name="Google Shape;385;p24">
            <a:extLst>
              <a:ext uri="{FF2B5EF4-FFF2-40B4-BE49-F238E27FC236}">
                <a16:creationId xmlns:a16="http://schemas.microsoft.com/office/drawing/2014/main" id="{ADCE8A00-66E0-4082-A8D0-34224590975F}"/>
              </a:ext>
            </a:extLst>
          </p:cNvPr>
          <p:cNvSpPr/>
          <p:nvPr/>
        </p:nvSpPr>
        <p:spPr>
          <a:xfrm>
            <a:off x="1795465" y="2398364"/>
            <a:ext cx="1292225" cy="108743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85725" dist="57150" dir="7080000" algn="bl" rotWithShape="0">
              <a:srgbClr val="000000">
                <a:alpha val="15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algn="ctr" defTabSz="914378">
              <a:buClr>
                <a:srgbClr val="000000"/>
              </a:buClr>
              <a:defRPr/>
            </a:pPr>
            <a:r>
              <a:rPr lang="id-ID" b="1" kern="0" dirty="0">
                <a:latin typeface="Roboto"/>
                <a:ea typeface="Roboto"/>
                <a:cs typeface="Roboto"/>
                <a:sym typeface="Roboto"/>
              </a:rPr>
              <a:t>Dipungut bersamaan </a:t>
            </a:r>
            <a:r>
              <a:rPr lang="id-ID" sz="1100" kern="0" dirty="0">
                <a:latin typeface="Roboto"/>
                <a:ea typeface="Roboto"/>
                <a:cs typeface="Roboto"/>
                <a:sym typeface="Roboto"/>
              </a:rPr>
              <a:t>dengan PKB, BBNKB, dan Pajak MBLB</a:t>
            </a:r>
            <a:endParaRPr sz="1643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61" name="Google Shape;386;p24">
            <a:extLst>
              <a:ext uri="{FF2B5EF4-FFF2-40B4-BE49-F238E27FC236}">
                <a16:creationId xmlns:a16="http://schemas.microsoft.com/office/drawing/2014/main" id="{BF5318AD-3306-404D-B7D2-FE5BA8F7517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49440" y="243487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62" name="Google Shape;387;p24">
            <a:extLst>
              <a:ext uri="{FF2B5EF4-FFF2-40B4-BE49-F238E27FC236}">
                <a16:creationId xmlns:a16="http://schemas.microsoft.com/office/drawing/2014/main" id="{3A69DBD3-01B3-49B0-962F-B2CD0F5F7E2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25652" y="243487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63" name="Google Shape;388;p24">
            <a:extLst>
              <a:ext uri="{FF2B5EF4-FFF2-40B4-BE49-F238E27FC236}">
                <a16:creationId xmlns:a16="http://schemas.microsoft.com/office/drawing/2014/main" id="{EFD35050-A611-4C2E-80CF-89A9C87289E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201864" y="243487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64" name="Google Shape;389;p24">
            <a:extLst>
              <a:ext uri="{FF2B5EF4-FFF2-40B4-BE49-F238E27FC236}">
                <a16:creationId xmlns:a16="http://schemas.microsoft.com/office/drawing/2014/main" id="{E302283D-5C4C-4458-B963-38D51417092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379665" y="243487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65" name="Google Shape;390;p24">
            <a:extLst>
              <a:ext uri="{FF2B5EF4-FFF2-40B4-BE49-F238E27FC236}">
                <a16:creationId xmlns:a16="http://schemas.microsoft.com/office/drawing/2014/main" id="{151D1871-391A-4307-A22D-E81A9854DC8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55876" y="243487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66" name="Google Shape;391;p24">
            <a:extLst>
              <a:ext uri="{FF2B5EF4-FFF2-40B4-BE49-F238E27FC236}">
                <a16:creationId xmlns:a16="http://schemas.microsoft.com/office/drawing/2014/main" id="{AD54C84B-AD3B-43D7-BBC8-D3DB17673DB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732090" y="243487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67" name="Google Shape;392;p24">
            <a:extLst>
              <a:ext uri="{FF2B5EF4-FFF2-40B4-BE49-F238E27FC236}">
                <a16:creationId xmlns:a16="http://schemas.microsoft.com/office/drawing/2014/main" id="{70EBF9E5-1E21-46EC-8F7A-F8C3BC55A33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909889" y="243487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93" name="Google Shape;393;p24">
            <a:extLst>
              <a:ext uri="{FF2B5EF4-FFF2-40B4-BE49-F238E27FC236}">
                <a16:creationId xmlns:a16="http://schemas.microsoft.com/office/drawing/2014/main" id="{FC52B7F7-D563-49D9-A7B6-AE45F05906DB}"/>
              </a:ext>
            </a:extLst>
          </p:cNvPr>
          <p:cNvSpPr/>
          <p:nvPr/>
        </p:nvSpPr>
        <p:spPr>
          <a:xfrm>
            <a:off x="506414" y="3068288"/>
            <a:ext cx="1419225" cy="120015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85725" dist="57150" dir="19200000" algn="bl" rotWithShape="0">
              <a:srgbClr val="000000">
                <a:alpha val="15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algn="just" defTabSz="914378">
              <a:buClr>
                <a:srgbClr val="000000"/>
              </a:buClr>
              <a:defRPr/>
            </a:pPr>
            <a:r>
              <a:rPr lang="id-ID" sz="1200" kern="0" dirty="0"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id-ID" sz="1200" b="1" kern="0" dirty="0">
                <a:latin typeface="Roboto"/>
                <a:ea typeface="Roboto"/>
                <a:cs typeface="Roboto"/>
                <a:sym typeface="Roboto"/>
              </a:rPr>
              <a:t>Tarif 66% </a:t>
            </a:r>
            <a:r>
              <a:rPr lang="id-ID" sz="1200" kern="0" dirty="0">
                <a:latin typeface="Roboto"/>
                <a:ea typeface="Roboto"/>
                <a:cs typeface="Roboto"/>
                <a:sym typeface="Roboto"/>
              </a:rPr>
              <a:t>dari PKB dan BBNKB terutang</a:t>
            </a:r>
          </a:p>
          <a:p>
            <a:pPr algn="just" defTabSz="914378">
              <a:buClr>
                <a:srgbClr val="000000"/>
              </a:buClr>
              <a:defRPr/>
            </a:pPr>
            <a:r>
              <a:rPr lang="id-ID" sz="1200" b="1" kern="0" dirty="0">
                <a:latin typeface="Roboto"/>
                <a:ea typeface="Roboto"/>
                <a:cs typeface="Roboto"/>
                <a:sym typeface="Roboto"/>
              </a:rPr>
              <a:t>-Tarif 25% </a:t>
            </a:r>
            <a:r>
              <a:rPr lang="id-ID" sz="1200" kern="0" dirty="0">
                <a:latin typeface="Roboto"/>
                <a:ea typeface="Roboto"/>
                <a:cs typeface="Roboto"/>
                <a:sym typeface="Roboto"/>
              </a:rPr>
              <a:t>dari Pajak MBLB</a:t>
            </a:r>
            <a:endParaRPr sz="1200" kern="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69" name="Google Shape;394;p24">
            <a:extLst>
              <a:ext uri="{FF2B5EF4-FFF2-40B4-BE49-F238E27FC236}">
                <a16:creationId xmlns:a16="http://schemas.microsoft.com/office/drawing/2014/main" id="{18DCADC3-683F-4462-AB36-3B697D5F423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33402" y="3128614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70" name="Google Shape;395;p24">
            <a:extLst>
              <a:ext uri="{FF2B5EF4-FFF2-40B4-BE49-F238E27FC236}">
                <a16:creationId xmlns:a16="http://schemas.microsoft.com/office/drawing/2014/main" id="{9284BA8E-D686-42CE-BCB5-64B6B2A09ED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11201" y="3128614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71" name="Google Shape;396;p24">
            <a:extLst>
              <a:ext uri="{FF2B5EF4-FFF2-40B4-BE49-F238E27FC236}">
                <a16:creationId xmlns:a16="http://schemas.microsoft.com/office/drawing/2014/main" id="{90679B67-7C4A-4616-BF2E-75E676660E7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87415" y="3128614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72" name="Google Shape;397;p24">
            <a:extLst>
              <a:ext uri="{FF2B5EF4-FFF2-40B4-BE49-F238E27FC236}">
                <a16:creationId xmlns:a16="http://schemas.microsoft.com/office/drawing/2014/main" id="{3180FC45-C1AB-4485-93C0-9EE3B006CA5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63626" y="3128614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73" name="Google Shape;398;p24">
            <a:extLst>
              <a:ext uri="{FF2B5EF4-FFF2-40B4-BE49-F238E27FC236}">
                <a16:creationId xmlns:a16="http://schemas.microsoft.com/office/drawing/2014/main" id="{3C23AB36-FC0C-4191-832D-F00FBC855EE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41427" y="3128614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74" name="Google Shape;399;p24">
            <a:extLst>
              <a:ext uri="{FF2B5EF4-FFF2-40B4-BE49-F238E27FC236}">
                <a16:creationId xmlns:a16="http://schemas.microsoft.com/office/drawing/2014/main" id="{0F82DA9E-A6AF-4BAE-B30D-EF0D0B22B95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17639" y="3128614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75" name="Google Shape;400;p24">
            <a:extLst>
              <a:ext uri="{FF2B5EF4-FFF2-40B4-BE49-F238E27FC236}">
                <a16:creationId xmlns:a16="http://schemas.microsoft.com/office/drawing/2014/main" id="{77D8A3B2-8109-4B9E-B878-8F978A4E74E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593852" y="3128614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401" name="Google Shape;401;p24">
            <a:extLst>
              <a:ext uri="{FF2B5EF4-FFF2-40B4-BE49-F238E27FC236}">
                <a16:creationId xmlns:a16="http://schemas.microsoft.com/office/drawing/2014/main" id="{278325CF-33A4-4977-AAD4-08FFD7A05B74}"/>
              </a:ext>
            </a:extLst>
          </p:cNvPr>
          <p:cNvSpPr/>
          <p:nvPr/>
        </p:nvSpPr>
        <p:spPr>
          <a:xfrm>
            <a:off x="3392489" y="1652240"/>
            <a:ext cx="1909762" cy="12938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85725" dist="57150" dir="19200000" algn="bl" rotWithShape="0">
              <a:srgbClr val="000000">
                <a:alpha val="15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algn="ctr" defTabSz="914378">
              <a:buClr>
                <a:srgbClr val="000000"/>
              </a:buClr>
              <a:defRPr/>
            </a:pPr>
            <a:r>
              <a:rPr lang="id-ID" b="1" i="1" kern="0" dirty="0">
                <a:solidFill>
                  <a:srgbClr val="000082"/>
                </a:solidFill>
                <a:latin typeface="Roboto"/>
                <a:ea typeface="Roboto"/>
                <a:cs typeface="Roboto"/>
                <a:sym typeface="Roboto"/>
              </a:rPr>
              <a:t>Cost Sharing</a:t>
            </a:r>
            <a:r>
              <a:rPr lang="id-ID" b="1" kern="0" dirty="0">
                <a:solidFill>
                  <a:srgbClr val="000082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algn="ctr" defTabSz="914378">
              <a:buClr>
                <a:srgbClr val="000000"/>
              </a:buClr>
              <a:defRPr/>
            </a:pPr>
            <a:r>
              <a:rPr sz="1200" kern="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Pemungutan</a:t>
            </a:r>
            <a:r>
              <a:rPr sz="1200" kern="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200" kern="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Pajak</a:t>
            </a:r>
            <a:r>
              <a:rPr sz="1200" kern="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200" kern="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memerlukan</a:t>
            </a:r>
            <a:r>
              <a:rPr sz="1200" kern="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200" kern="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pembiayaan</a:t>
            </a:r>
            <a:r>
              <a:rPr sz="1200" kern="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200" kern="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bersama</a:t>
            </a:r>
            <a:endParaRPr sz="1200" kern="0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77" name="Google Shape;402;p24">
            <a:extLst>
              <a:ext uri="{FF2B5EF4-FFF2-40B4-BE49-F238E27FC236}">
                <a16:creationId xmlns:a16="http://schemas.microsoft.com/office/drawing/2014/main" id="{632A3EF1-FDBA-4FB2-998B-63B5380A6E8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95689" y="1715740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78" name="Google Shape;403;p24">
            <a:extLst>
              <a:ext uri="{FF2B5EF4-FFF2-40B4-BE49-F238E27FC236}">
                <a16:creationId xmlns:a16="http://schemas.microsoft.com/office/drawing/2014/main" id="{8546AB75-6952-41C8-8F13-48F5D9C5A47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772696" y="1714946"/>
            <a:ext cx="73025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79" name="Google Shape;404;p24">
            <a:extLst>
              <a:ext uri="{FF2B5EF4-FFF2-40B4-BE49-F238E27FC236}">
                <a16:creationId xmlns:a16="http://schemas.microsoft.com/office/drawing/2014/main" id="{A5C47A04-3BE5-4B1C-8B7D-B1656438823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949701" y="1715740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80" name="Google Shape;405;p24">
            <a:extLst>
              <a:ext uri="{FF2B5EF4-FFF2-40B4-BE49-F238E27FC236}">
                <a16:creationId xmlns:a16="http://schemas.microsoft.com/office/drawing/2014/main" id="{A90D32E9-09CC-4FA0-ABB6-FE9B9323051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25915" y="1715740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81" name="Google Shape;406;p24">
            <a:extLst>
              <a:ext uri="{FF2B5EF4-FFF2-40B4-BE49-F238E27FC236}">
                <a16:creationId xmlns:a16="http://schemas.microsoft.com/office/drawing/2014/main" id="{E7316B5C-DB18-4E6A-ABFA-3C64762B547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303715" y="1715740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82" name="Google Shape;407;p24">
            <a:extLst>
              <a:ext uri="{FF2B5EF4-FFF2-40B4-BE49-F238E27FC236}">
                <a16:creationId xmlns:a16="http://schemas.microsoft.com/office/drawing/2014/main" id="{E94917EB-DF8D-4C7F-B310-AD6291AE8E6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79927" y="1715740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83" name="Google Shape;408;p24">
            <a:extLst>
              <a:ext uri="{FF2B5EF4-FFF2-40B4-BE49-F238E27FC236}">
                <a16:creationId xmlns:a16="http://schemas.microsoft.com/office/drawing/2014/main" id="{1D46AF8F-8000-42B9-88F4-D51D7513ED1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56139" y="1715740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409" name="Google Shape;409;p24">
            <a:extLst>
              <a:ext uri="{FF2B5EF4-FFF2-40B4-BE49-F238E27FC236}">
                <a16:creationId xmlns:a16="http://schemas.microsoft.com/office/drawing/2014/main" id="{84983258-BC22-471D-97B0-099E01816555}"/>
              </a:ext>
            </a:extLst>
          </p:cNvPr>
          <p:cNvSpPr/>
          <p:nvPr/>
        </p:nvSpPr>
        <p:spPr>
          <a:xfrm>
            <a:off x="6787517" y="2267871"/>
            <a:ext cx="1654175" cy="747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lIns="91425" tIns="91425" rIns="91425" bIns="91425" anchor="ctr"/>
          <a:lstStyle/>
          <a:p>
            <a:pPr algn="ctr" defTabSz="914378">
              <a:buClr>
                <a:srgbClr val="000000"/>
              </a:buClr>
              <a:defRPr/>
            </a:pPr>
            <a:r>
              <a:rPr lang="id-ID" sz="120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Penelusuran </a:t>
            </a:r>
            <a:r>
              <a:rPr lang="id-ID" sz="1200" b="1" kern="0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KTMDU </a:t>
            </a:r>
            <a:r>
              <a:rPr lang="id-ID" sz="120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(Penunggak Pajak)</a:t>
            </a:r>
            <a:endParaRPr sz="1200" kern="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85" name="Google Shape;410;p24">
            <a:extLst>
              <a:ext uri="{FF2B5EF4-FFF2-40B4-BE49-F238E27FC236}">
                <a16:creationId xmlns:a16="http://schemas.microsoft.com/office/drawing/2014/main" id="{F5671B3C-5E8A-498B-A893-4776ABF4D1E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162167" y="232819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86" name="Google Shape;411;p24">
            <a:extLst>
              <a:ext uri="{FF2B5EF4-FFF2-40B4-BE49-F238E27FC236}">
                <a16:creationId xmlns:a16="http://schemas.microsoft.com/office/drawing/2014/main" id="{B703B0B3-779A-4508-A5CE-18F4813F65D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339172" y="2327404"/>
            <a:ext cx="73025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87" name="Google Shape;412;p24">
            <a:extLst>
              <a:ext uri="{FF2B5EF4-FFF2-40B4-BE49-F238E27FC236}">
                <a16:creationId xmlns:a16="http://schemas.microsoft.com/office/drawing/2014/main" id="{72100E2C-BCB2-4B26-8476-BC84E7D4CB8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516180" y="232819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88" name="Google Shape;413;p24">
            <a:extLst>
              <a:ext uri="{FF2B5EF4-FFF2-40B4-BE49-F238E27FC236}">
                <a16:creationId xmlns:a16="http://schemas.microsoft.com/office/drawing/2014/main" id="{C95F40E5-0635-4CC3-8A9E-6CF457BE1AA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92391" y="232819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89" name="Google Shape;414;p24">
            <a:extLst>
              <a:ext uri="{FF2B5EF4-FFF2-40B4-BE49-F238E27FC236}">
                <a16:creationId xmlns:a16="http://schemas.microsoft.com/office/drawing/2014/main" id="{7C5CC671-2D28-4BB7-8378-60468797820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869398" y="2327404"/>
            <a:ext cx="73025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90" name="Google Shape;415;p24">
            <a:extLst>
              <a:ext uri="{FF2B5EF4-FFF2-40B4-BE49-F238E27FC236}">
                <a16:creationId xmlns:a16="http://schemas.microsoft.com/office/drawing/2014/main" id="{FBE9CC9F-2F3C-4D67-B35C-665797B69CB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46404" y="232819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91" name="Google Shape;416;p24">
            <a:extLst>
              <a:ext uri="{FF2B5EF4-FFF2-40B4-BE49-F238E27FC236}">
                <a16:creationId xmlns:a16="http://schemas.microsoft.com/office/drawing/2014/main" id="{AC04949D-BE54-43FA-BFEB-F8FF73DE887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222617" y="232819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417" name="Google Shape;417;p24">
            <a:extLst>
              <a:ext uri="{FF2B5EF4-FFF2-40B4-BE49-F238E27FC236}">
                <a16:creationId xmlns:a16="http://schemas.microsoft.com/office/drawing/2014/main" id="{2537F2C5-F47F-4145-A22A-6F6898368FE7}"/>
              </a:ext>
            </a:extLst>
          </p:cNvPr>
          <p:cNvSpPr/>
          <p:nvPr/>
        </p:nvSpPr>
        <p:spPr>
          <a:xfrm>
            <a:off x="6233478" y="2974048"/>
            <a:ext cx="1746250" cy="7459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lIns="91425" tIns="91425" rIns="91425" bIns="91425" anchor="ctr"/>
          <a:lstStyle/>
          <a:p>
            <a:pPr algn="ctr" defTabSz="914378">
              <a:buClr>
                <a:srgbClr val="000000"/>
              </a:buClr>
              <a:defRPr/>
            </a:pPr>
            <a:endParaRPr lang="en-US" sz="1200" b="1" kern="0" dirty="0">
              <a:solidFill>
                <a:srgbClr val="000000">
                  <a:lumMod val="95000"/>
                  <a:lumOff val="5000"/>
                </a:srgbClr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914378">
              <a:buClr>
                <a:srgbClr val="000000"/>
              </a:buClr>
              <a:defRPr/>
            </a:pPr>
            <a:r>
              <a:rPr lang="en-US" sz="1200" b="1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Edukasi</a:t>
            </a:r>
            <a:r>
              <a:rPr lang="en-US" sz="120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id-ID" sz="1200" b="1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Sosialisasi </a:t>
            </a:r>
            <a:r>
              <a:rPr lang="id-ID" sz="120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Kebijakan Pajak Daerah</a:t>
            </a:r>
            <a:endParaRPr sz="1200" kern="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93" name="Google Shape;418;p24">
            <a:extLst>
              <a:ext uri="{FF2B5EF4-FFF2-40B4-BE49-F238E27FC236}">
                <a16:creationId xmlns:a16="http://schemas.microsoft.com/office/drawing/2014/main" id="{B55AEF65-1C63-4DC6-BC9E-79FEB5A29DF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537486" y="3002091"/>
            <a:ext cx="80962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94" name="Google Shape;419;p24">
            <a:extLst>
              <a:ext uri="{FF2B5EF4-FFF2-40B4-BE49-F238E27FC236}">
                <a16:creationId xmlns:a16="http://schemas.microsoft.com/office/drawing/2014/main" id="{9C31AAE2-17FC-4FCE-9CDD-30F910F13FA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717666" y="3002885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95" name="Google Shape;420;p24">
            <a:extLst>
              <a:ext uri="{FF2B5EF4-FFF2-40B4-BE49-F238E27FC236}">
                <a16:creationId xmlns:a16="http://schemas.microsoft.com/office/drawing/2014/main" id="{53B6D1B0-21F1-4D5F-9D6E-5EA2FC74402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95467" y="3002885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96" name="Google Shape;421;p24">
            <a:extLst>
              <a:ext uri="{FF2B5EF4-FFF2-40B4-BE49-F238E27FC236}">
                <a16:creationId xmlns:a16="http://schemas.microsoft.com/office/drawing/2014/main" id="{E0EBA3A4-18D3-49D2-8829-D95D311AB5D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071679" y="3002885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97" name="Google Shape;422;p24">
            <a:extLst>
              <a:ext uri="{FF2B5EF4-FFF2-40B4-BE49-F238E27FC236}">
                <a16:creationId xmlns:a16="http://schemas.microsoft.com/office/drawing/2014/main" id="{557B9E0F-F70B-44CB-8229-7E85A226E54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47892" y="3002885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98" name="Google Shape;423;p24">
            <a:extLst>
              <a:ext uri="{FF2B5EF4-FFF2-40B4-BE49-F238E27FC236}">
                <a16:creationId xmlns:a16="http://schemas.microsoft.com/office/drawing/2014/main" id="{9FD209AE-586C-47BC-A2A2-D3D5368CF49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25691" y="3002885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799" name="Google Shape;424;p24">
            <a:extLst>
              <a:ext uri="{FF2B5EF4-FFF2-40B4-BE49-F238E27FC236}">
                <a16:creationId xmlns:a16="http://schemas.microsoft.com/office/drawing/2014/main" id="{4D1A7C0D-0726-42A2-86BB-1BB75E242A5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01905" y="3002885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425" name="Google Shape;425;p24">
            <a:extLst>
              <a:ext uri="{FF2B5EF4-FFF2-40B4-BE49-F238E27FC236}">
                <a16:creationId xmlns:a16="http://schemas.microsoft.com/office/drawing/2014/main" id="{1F9B6885-955E-4299-9577-37477C1077C7}"/>
              </a:ext>
            </a:extLst>
          </p:cNvPr>
          <p:cNvSpPr/>
          <p:nvPr/>
        </p:nvSpPr>
        <p:spPr>
          <a:xfrm>
            <a:off x="3927475" y="2868263"/>
            <a:ext cx="1905000" cy="1190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85725" dist="57150" dir="19200000" algn="bl" rotWithShape="0">
              <a:srgbClr val="000000">
                <a:alpha val="15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algn="ctr" defTabSz="914378">
              <a:buClr>
                <a:srgbClr val="000000"/>
              </a:buClr>
              <a:defRPr/>
            </a:pPr>
            <a:r>
              <a:rPr lang="id-ID" b="1" i="1" kern="0" dirty="0">
                <a:solidFill>
                  <a:srgbClr val="000082"/>
                </a:solidFill>
                <a:latin typeface="Roboto"/>
                <a:ea typeface="Roboto"/>
                <a:cs typeface="Roboto"/>
                <a:sym typeface="Roboto"/>
              </a:rPr>
              <a:t>Role Sharing:</a:t>
            </a:r>
          </a:p>
          <a:p>
            <a:pPr algn="ctr" defTabSz="914378">
              <a:buClr>
                <a:srgbClr val="000000"/>
              </a:buClr>
              <a:defRPr/>
            </a:pPr>
            <a:r>
              <a:rPr lang="id-ID" sz="1200" kern="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sz="1200" kern="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erbagi</a:t>
            </a:r>
            <a:r>
              <a:rPr sz="1200" kern="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200" kern="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peran</a:t>
            </a:r>
            <a:r>
              <a:rPr sz="1200" kern="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200" kern="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dalam</a:t>
            </a:r>
            <a:r>
              <a:rPr sz="1200" kern="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200" kern="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mendukung</a:t>
            </a:r>
            <a:r>
              <a:rPr sz="1200" kern="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200" kern="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optimalisasi</a:t>
            </a:r>
            <a:r>
              <a:rPr sz="1200" kern="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200" kern="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penerimaan</a:t>
            </a:r>
            <a:r>
              <a:rPr sz="1200" kern="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sz="1200" kern="0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Pajak</a:t>
            </a:r>
            <a:endParaRPr sz="1200" kern="0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01" name="Google Shape;426;p24">
            <a:extLst>
              <a:ext uri="{FF2B5EF4-FFF2-40B4-BE49-F238E27FC236}">
                <a16:creationId xmlns:a16="http://schemas.microsoft.com/office/drawing/2014/main" id="{580FB558-F820-4A0F-A1ED-3EECD18980A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68815" y="291747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802" name="Google Shape;427;p24">
            <a:extLst>
              <a:ext uri="{FF2B5EF4-FFF2-40B4-BE49-F238E27FC236}">
                <a16:creationId xmlns:a16="http://schemas.microsoft.com/office/drawing/2014/main" id="{AA1F03FE-5ABB-4607-997F-E2652C6D0C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45820" y="2916683"/>
            <a:ext cx="73025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803" name="Google Shape;428;p24">
            <a:extLst>
              <a:ext uri="{FF2B5EF4-FFF2-40B4-BE49-F238E27FC236}">
                <a16:creationId xmlns:a16="http://schemas.microsoft.com/office/drawing/2014/main" id="{1E063873-4E35-42CE-9E1B-EA3894344BB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822827" y="291747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804" name="Google Shape;429;p24">
            <a:extLst>
              <a:ext uri="{FF2B5EF4-FFF2-40B4-BE49-F238E27FC236}">
                <a16:creationId xmlns:a16="http://schemas.microsoft.com/office/drawing/2014/main" id="{64870357-705F-49B6-97AF-BB3EC89E58A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99039" y="291747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805" name="Google Shape;430;p24">
            <a:extLst>
              <a:ext uri="{FF2B5EF4-FFF2-40B4-BE49-F238E27FC236}">
                <a16:creationId xmlns:a16="http://schemas.microsoft.com/office/drawing/2014/main" id="{290FF283-8297-48F1-9264-FF07C556DAB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76046" y="2916683"/>
            <a:ext cx="73025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806" name="Google Shape;431;p24">
            <a:extLst>
              <a:ext uri="{FF2B5EF4-FFF2-40B4-BE49-F238E27FC236}">
                <a16:creationId xmlns:a16="http://schemas.microsoft.com/office/drawing/2014/main" id="{D7EA4978-ED8F-4B87-968E-31B700B294D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353051" y="291747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807" name="Google Shape;432;p24">
            <a:extLst>
              <a:ext uri="{FF2B5EF4-FFF2-40B4-BE49-F238E27FC236}">
                <a16:creationId xmlns:a16="http://schemas.microsoft.com/office/drawing/2014/main" id="{0C1E8D3B-0097-4886-B7F4-AF3C7AAE141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29265" y="2917478"/>
            <a:ext cx="73025" cy="73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378"/>
            <a:endParaRPr lang="id-ID" altLang="id-ID"/>
          </a:p>
        </p:txBody>
      </p:sp>
      <p:sp>
        <p:nvSpPr>
          <p:cNvPr id="31808" name="Google Shape;433;p24">
            <a:extLst>
              <a:ext uri="{FF2B5EF4-FFF2-40B4-BE49-F238E27FC236}">
                <a16:creationId xmlns:a16="http://schemas.microsoft.com/office/drawing/2014/main" id="{89F19C7C-D5EB-444E-BF34-78CE2D222213}"/>
              </a:ext>
            </a:extLst>
          </p:cNvPr>
          <p:cNvSpPr>
            <a:spLocks/>
          </p:cNvSpPr>
          <p:nvPr/>
        </p:nvSpPr>
        <p:spPr bwMode="auto">
          <a:xfrm>
            <a:off x="457200" y="1434752"/>
            <a:ext cx="8180388" cy="28575"/>
          </a:xfrm>
          <a:custGeom>
            <a:avLst/>
            <a:gdLst>
              <a:gd name="T0" fmla="*/ 7769949 w 281802"/>
              <a:gd name="T1" fmla="*/ 0 h 1181"/>
              <a:gd name="T2" fmla="*/ 7529532 w 281802"/>
              <a:gd name="T3" fmla="*/ 363 h 1181"/>
              <a:gd name="T4" fmla="*/ 984165 w 281802"/>
              <a:gd name="T5" fmla="*/ 363 h 1181"/>
              <a:gd name="T6" fmla="*/ 695531 w 281802"/>
              <a:gd name="T7" fmla="*/ 145 h 1181"/>
              <a:gd name="T8" fmla="*/ 406926 w 281802"/>
              <a:gd name="T9" fmla="*/ 1258 h 1181"/>
              <a:gd name="T10" fmla="*/ 45227 w 281802"/>
              <a:gd name="T11" fmla="*/ 10888 h 1181"/>
              <a:gd name="T12" fmla="*/ 5254 w 281802"/>
              <a:gd name="T13" fmla="*/ 10888 h 1181"/>
              <a:gd name="T14" fmla="*/ 3164 w 281802"/>
              <a:gd name="T15" fmla="*/ 15267 h 1181"/>
              <a:gd name="T16" fmla="*/ 281783 w 281802"/>
              <a:gd name="T17" fmla="*/ 23155 h 1181"/>
              <a:gd name="T18" fmla="*/ 567137 w 281802"/>
              <a:gd name="T19" fmla="*/ 27220 h 1181"/>
              <a:gd name="T20" fmla="*/ 811734 w 281802"/>
              <a:gd name="T21" fmla="*/ 26664 h 1181"/>
              <a:gd name="T22" fmla="*/ 5282554 w 281802"/>
              <a:gd name="T23" fmla="*/ 26664 h 1181"/>
              <a:gd name="T24" fmla="*/ 6820067 w 281802"/>
              <a:gd name="T25" fmla="*/ 28551 h 1181"/>
              <a:gd name="T26" fmla="*/ 7844960 w 281802"/>
              <a:gd name="T27" fmla="*/ 24921 h 1181"/>
              <a:gd name="T28" fmla="*/ 8162506 w 281802"/>
              <a:gd name="T29" fmla="*/ 19647 h 1181"/>
              <a:gd name="T30" fmla="*/ 8169880 w 281802"/>
              <a:gd name="T31" fmla="*/ 6509 h 1181"/>
              <a:gd name="T32" fmla="*/ 7769949 w 281802"/>
              <a:gd name="T33" fmla="*/ 0 h 11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81802" h="1181" extrusionOk="0">
                <a:moveTo>
                  <a:pt x="267663" y="0"/>
                </a:moveTo>
                <a:cubicBezTo>
                  <a:pt x="264901" y="0"/>
                  <a:pt x="262138" y="15"/>
                  <a:pt x="259381" y="15"/>
                </a:cubicBezTo>
                <a:lnTo>
                  <a:pt x="33903" y="15"/>
                </a:lnTo>
                <a:cubicBezTo>
                  <a:pt x="30589" y="15"/>
                  <a:pt x="27275" y="6"/>
                  <a:pt x="23960" y="6"/>
                </a:cubicBezTo>
                <a:cubicBezTo>
                  <a:pt x="20646" y="6"/>
                  <a:pt x="17332" y="15"/>
                  <a:pt x="14018" y="52"/>
                </a:cubicBezTo>
                <a:cubicBezTo>
                  <a:pt x="9852" y="124"/>
                  <a:pt x="5723" y="414"/>
                  <a:pt x="1558" y="450"/>
                </a:cubicBezTo>
                <a:lnTo>
                  <a:pt x="181" y="450"/>
                </a:lnTo>
                <a:cubicBezTo>
                  <a:pt x="109" y="450"/>
                  <a:pt x="0" y="631"/>
                  <a:pt x="109" y="631"/>
                </a:cubicBezTo>
                <a:cubicBezTo>
                  <a:pt x="3296" y="631"/>
                  <a:pt x="6520" y="812"/>
                  <a:pt x="9707" y="957"/>
                </a:cubicBezTo>
                <a:cubicBezTo>
                  <a:pt x="12984" y="1094"/>
                  <a:pt x="16261" y="1125"/>
                  <a:pt x="19537" y="1125"/>
                </a:cubicBezTo>
                <a:cubicBezTo>
                  <a:pt x="22346" y="1125"/>
                  <a:pt x="25154" y="1102"/>
                  <a:pt x="27963" y="1102"/>
                </a:cubicBezTo>
                <a:lnTo>
                  <a:pt x="181976" y="1102"/>
                </a:lnTo>
                <a:cubicBezTo>
                  <a:pt x="199623" y="1102"/>
                  <a:pt x="217283" y="1180"/>
                  <a:pt x="234941" y="1180"/>
                </a:cubicBezTo>
                <a:cubicBezTo>
                  <a:pt x="246712" y="1180"/>
                  <a:pt x="258483" y="1146"/>
                  <a:pt x="270247" y="1030"/>
                </a:cubicBezTo>
                <a:cubicBezTo>
                  <a:pt x="273869" y="993"/>
                  <a:pt x="277528" y="993"/>
                  <a:pt x="281186" y="812"/>
                </a:cubicBezTo>
                <a:cubicBezTo>
                  <a:pt x="281404" y="812"/>
                  <a:pt x="281802" y="269"/>
                  <a:pt x="281440" y="269"/>
                </a:cubicBezTo>
                <a:cubicBezTo>
                  <a:pt x="276867" y="43"/>
                  <a:pt x="272266" y="0"/>
                  <a:pt x="26766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defTabSz="914378"/>
            <a:endParaRPr lang="en-US" sz="1643"/>
          </a:p>
        </p:txBody>
      </p:sp>
      <p:sp>
        <p:nvSpPr>
          <p:cNvPr id="74" name="Google Shape;409;p24">
            <a:extLst>
              <a:ext uri="{FF2B5EF4-FFF2-40B4-BE49-F238E27FC236}">
                <a16:creationId xmlns:a16="http://schemas.microsoft.com/office/drawing/2014/main" id="{C59DE0DB-38C8-4DBA-973C-D526D01880AF}"/>
              </a:ext>
            </a:extLst>
          </p:cNvPr>
          <p:cNvSpPr/>
          <p:nvPr/>
        </p:nvSpPr>
        <p:spPr>
          <a:xfrm>
            <a:off x="7038341" y="3726196"/>
            <a:ext cx="1654175" cy="7132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lIns="91425" tIns="91425" rIns="91425" bIns="91425" anchor="ctr"/>
          <a:lstStyle/>
          <a:p>
            <a:pPr algn="ctr" defTabSz="914378">
              <a:buClr>
                <a:srgbClr val="000000"/>
              </a:buClr>
              <a:defRPr/>
            </a:pPr>
            <a:r>
              <a:rPr lang="en-US" sz="1200" b="1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Penegakan</a:t>
            </a:r>
            <a:r>
              <a:rPr lang="en-US" sz="120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1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Hukum</a:t>
            </a:r>
            <a:r>
              <a:rPr lang="en-US" sz="1200" b="1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Pajak</a:t>
            </a:r>
            <a:r>
              <a:rPr lang="en-US" sz="120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Daerah</a:t>
            </a:r>
            <a:endParaRPr sz="1200" kern="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7648BA-DF25-4F37-A1D1-43FF1E6F047B}"/>
              </a:ext>
            </a:extLst>
          </p:cNvPr>
          <p:cNvGrpSpPr/>
          <p:nvPr/>
        </p:nvGrpSpPr>
        <p:grpSpPr>
          <a:xfrm>
            <a:off x="7412991" y="3786520"/>
            <a:ext cx="1133475" cy="73025"/>
            <a:chOff x="9883988" y="4957253"/>
            <a:chExt cx="1511300" cy="97367"/>
          </a:xfrm>
        </p:grpSpPr>
        <p:sp>
          <p:nvSpPr>
            <p:cNvPr id="31810" name="Google Shape;410;p24">
              <a:extLst>
                <a:ext uri="{FF2B5EF4-FFF2-40B4-BE49-F238E27FC236}">
                  <a16:creationId xmlns:a16="http://schemas.microsoft.com/office/drawing/2014/main" id="{95EC55D8-DF5F-41F9-8DCA-2AF8151B3D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883988" y="4957253"/>
              <a:ext cx="97367" cy="97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378"/>
              <a:endParaRPr lang="id-ID" altLang="id-ID"/>
            </a:p>
          </p:txBody>
        </p:sp>
        <p:sp>
          <p:nvSpPr>
            <p:cNvPr id="31811" name="Google Shape;411;p24">
              <a:extLst>
                <a:ext uri="{FF2B5EF4-FFF2-40B4-BE49-F238E27FC236}">
                  <a16:creationId xmlns:a16="http://schemas.microsoft.com/office/drawing/2014/main" id="{73048993-5A65-411C-850C-72B16DBCE7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119994" y="4956195"/>
              <a:ext cx="97367" cy="994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378"/>
              <a:endParaRPr lang="id-ID" altLang="id-ID"/>
            </a:p>
          </p:txBody>
        </p:sp>
        <p:sp>
          <p:nvSpPr>
            <p:cNvPr id="31812" name="Google Shape;412;p24">
              <a:extLst>
                <a:ext uri="{FF2B5EF4-FFF2-40B4-BE49-F238E27FC236}">
                  <a16:creationId xmlns:a16="http://schemas.microsoft.com/office/drawing/2014/main" id="{23955126-7E9F-4207-A12B-592D30F757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356005" y="4957253"/>
              <a:ext cx="97367" cy="97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378"/>
              <a:endParaRPr lang="id-ID" altLang="id-ID"/>
            </a:p>
          </p:txBody>
        </p:sp>
        <p:sp>
          <p:nvSpPr>
            <p:cNvPr id="31813" name="Google Shape;413;p24">
              <a:extLst>
                <a:ext uri="{FF2B5EF4-FFF2-40B4-BE49-F238E27FC236}">
                  <a16:creationId xmlns:a16="http://schemas.microsoft.com/office/drawing/2014/main" id="{C76C2FAF-B1A2-4F75-BCDB-A11E3B5A03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590953" y="4957253"/>
              <a:ext cx="97367" cy="97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378"/>
              <a:endParaRPr lang="id-ID" altLang="id-ID"/>
            </a:p>
          </p:txBody>
        </p:sp>
        <p:sp>
          <p:nvSpPr>
            <p:cNvPr id="31814" name="Google Shape;414;p24">
              <a:extLst>
                <a:ext uri="{FF2B5EF4-FFF2-40B4-BE49-F238E27FC236}">
                  <a16:creationId xmlns:a16="http://schemas.microsoft.com/office/drawing/2014/main" id="{E70CE001-8C77-445A-879E-FA3CF25201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826962" y="4956195"/>
              <a:ext cx="97367" cy="994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378"/>
              <a:endParaRPr lang="id-ID" altLang="id-ID"/>
            </a:p>
          </p:txBody>
        </p:sp>
        <p:sp>
          <p:nvSpPr>
            <p:cNvPr id="31815" name="Google Shape;415;p24">
              <a:extLst>
                <a:ext uri="{FF2B5EF4-FFF2-40B4-BE49-F238E27FC236}">
                  <a16:creationId xmlns:a16="http://schemas.microsoft.com/office/drawing/2014/main" id="{D82D0A65-BE67-4986-A0AF-FD15ABFFB9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062970" y="4957253"/>
              <a:ext cx="97367" cy="97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378"/>
              <a:endParaRPr lang="id-ID" altLang="id-ID"/>
            </a:p>
          </p:txBody>
        </p:sp>
        <p:sp>
          <p:nvSpPr>
            <p:cNvPr id="31816" name="Google Shape;416;p24">
              <a:extLst>
                <a:ext uri="{FF2B5EF4-FFF2-40B4-BE49-F238E27FC236}">
                  <a16:creationId xmlns:a16="http://schemas.microsoft.com/office/drawing/2014/main" id="{BFB75E9A-AB47-4782-88DD-B75664AF67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297921" y="4957253"/>
              <a:ext cx="97367" cy="97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378"/>
              <a:endParaRPr lang="id-ID" altLang="id-ID"/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88E5D57F-7B89-4B49-8597-3E1B755F2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90" y="4534295"/>
            <a:ext cx="9165189" cy="620245"/>
          </a:xfrm>
          <a:prstGeom prst="rect">
            <a:avLst/>
          </a:prstGeom>
        </p:spPr>
      </p:pic>
      <p:sp>
        <p:nvSpPr>
          <p:cNvPr id="80" name="Google Shape;409;p24">
            <a:extLst>
              <a:ext uri="{FF2B5EF4-FFF2-40B4-BE49-F238E27FC236}">
                <a16:creationId xmlns:a16="http://schemas.microsoft.com/office/drawing/2014/main" id="{EBE7C258-C62F-4460-9EBE-2EB2F6316247}"/>
              </a:ext>
            </a:extLst>
          </p:cNvPr>
          <p:cNvSpPr/>
          <p:nvPr/>
        </p:nvSpPr>
        <p:spPr>
          <a:xfrm>
            <a:off x="6289040" y="1543972"/>
            <a:ext cx="1654175" cy="747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lIns="91425" tIns="91425" rIns="91425" bIns="91425" anchor="ctr"/>
          <a:lstStyle/>
          <a:p>
            <a:pPr algn="ctr" defTabSz="914378">
              <a:buClr>
                <a:srgbClr val="000000"/>
              </a:buClr>
              <a:defRPr/>
            </a:pPr>
            <a:r>
              <a:rPr lang="en-US" sz="1200" kern="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Layanan</a:t>
            </a:r>
            <a:r>
              <a:rPr lang="en-US" sz="1200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1" kern="0" dirty="0" err="1">
                <a:solidFill>
                  <a:schemeClr val="bg1"/>
                </a:solidFill>
                <a:ea typeface="Roboto"/>
                <a:cs typeface="Roboto"/>
                <a:sym typeface="Roboto"/>
              </a:rPr>
              <a:t>Kesamsatan</a:t>
            </a:r>
            <a:endParaRPr sz="1200" b="1" kern="0" dirty="0">
              <a:solidFill>
                <a:schemeClr val="bg1"/>
              </a:solidFill>
              <a:ea typeface="Roboto"/>
              <a:cs typeface="Roboto"/>
              <a:sym typeface="Roboto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B8F630-1956-4723-A40A-6F42F7B73182}"/>
              </a:ext>
            </a:extLst>
          </p:cNvPr>
          <p:cNvGrpSpPr/>
          <p:nvPr/>
        </p:nvGrpSpPr>
        <p:grpSpPr>
          <a:xfrm>
            <a:off x="6418105" y="1610966"/>
            <a:ext cx="1133476" cy="73026"/>
            <a:chOff x="9529235" y="3002662"/>
            <a:chExt cx="1511301" cy="97368"/>
          </a:xfrm>
        </p:grpSpPr>
        <p:sp>
          <p:nvSpPr>
            <p:cNvPr id="81" name="Google Shape;410;p24">
              <a:extLst>
                <a:ext uri="{FF2B5EF4-FFF2-40B4-BE49-F238E27FC236}">
                  <a16:creationId xmlns:a16="http://schemas.microsoft.com/office/drawing/2014/main" id="{86BC4A4F-E7C4-4B3A-8CF1-267350ECA7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529235" y="3002663"/>
              <a:ext cx="97367" cy="97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378"/>
              <a:endParaRPr lang="id-ID" altLang="id-ID"/>
            </a:p>
          </p:txBody>
        </p:sp>
        <p:sp>
          <p:nvSpPr>
            <p:cNvPr id="82" name="Google Shape;411;p24">
              <a:extLst>
                <a:ext uri="{FF2B5EF4-FFF2-40B4-BE49-F238E27FC236}">
                  <a16:creationId xmlns:a16="http://schemas.microsoft.com/office/drawing/2014/main" id="{7A174813-DF43-467B-9A99-93D246CEFF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765242" y="3001604"/>
              <a:ext cx="97367" cy="994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378"/>
              <a:endParaRPr lang="id-ID" altLang="id-ID"/>
            </a:p>
          </p:txBody>
        </p:sp>
        <p:sp>
          <p:nvSpPr>
            <p:cNvPr id="83" name="Google Shape;412;p24">
              <a:extLst>
                <a:ext uri="{FF2B5EF4-FFF2-40B4-BE49-F238E27FC236}">
                  <a16:creationId xmlns:a16="http://schemas.microsoft.com/office/drawing/2014/main" id="{010BD713-ACA2-4681-A126-14F83C7FB1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001253" y="3002663"/>
              <a:ext cx="97367" cy="97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378"/>
              <a:endParaRPr lang="id-ID" altLang="id-ID"/>
            </a:p>
          </p:txBody>
        </p:sp>
        <p:sp>
          <p:nvSpPr>
            <p:cNvPr id="84" name="Google Shape;413;p24">
              <a:extLst>
                <a:ext uri="{FF2B5EF4-FFF2-40B4-BE49-F238E27FC236}">
                  <a16:creationId xmlns:a16="http://schemas.microsoft.com/office/drawing/2014/main" id="{CD4E4528-1C20-4905-8773-FFDCB721DE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236201" y="3002663"/>
              <a:ext cx="97367" cy="97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378"/>
              <a:endParaRPr lang="id-ID" altLang="id-ID"/>
            </a:p>
          </p:txBody>
        </p:sp>
        <p:sp>
          <p:nvSpPr>
            <p:cNvPr id="85" name="Google Shape;414;p24">
              <a:extLst>
                <a:ext uri="{FF2B5EF4-FFF2-40B4-BE49-F238E27FC236}">
                  <a16:creationId xmlns:a16="http://schemas.microsoft.com/office/drawing/2014/main" id="{214C6BF3-14B4-4199-B003-6217A8CD62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472210" y="3001604"/>
              <a:ext cx="97367" cy="994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378"/>
              <a:endParaRPr lang="id-ID" altLang="id-ID"/>
            </a:p>
          </p:txBody>
        </p:sp>
        <p:sp>
          <p:nvSpPr>
            <p:cNvPr id="86" name="Google Shape;415;p24">
              <a:extLst>
                <a:ext uri="{FF2B5EF4-FFF2-40B4-BE49-F238E27FC236}">
                  <a16:creationId xmlns:a16="http://schemas.microsoft.com/office/drawing/2014/main" id="{6F093B9C-2443-411B-B1D8-CBC965E7C7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708218" y="3002663"/>
              <a:ext cx="97367" cy="97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378"/>
              <a:endParaRPr lang="id-ID" altLang="id-ID"/>
            </a:p>
          </p:txBody>
        </p:sp>
        <p:sp>
          <p:nvSpPr>
            <p:cNvPr id="87" name="Google Shape;416;p24">
              <a:extLst>
                <a:ext uri="{FF2B5EF4-FFF2-40B4-BE49-F238E27FC236}">
                  <a16:creationId xmlns:a16="http://schemas.microsoft.com/office/drawing/2014/main" id="{8F678C16-5A04-4748-A5EE-87F7E925C5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943169" y="3002663"/>
              <a:ext cx="97367" cy="97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378"/>
              <a:endParaRPr lang="id-ID" altLang="id-ID"/>
            </a:p>
          </p:txBody>
        </p: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785CA053-699B-451A-AD0B-26F0EFFF8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1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357F56-3D18-486F-A306-89F26374862F}"/>
              </a:ext>
            </a:extLst>
          </p:cNvPr>
          <p:cNvGrpSpPr/>
          <p:nvPr/>
        </p:nvGrpSpPr>
        <p:grpSpPr>
          <a:xfrm>
            <a:off x="138363" y="682993"/>
            <a:ext cx="6708682" cy="71258"/>
            <a:chOff x="304800" y="381000"/>
            <a:chExt cx="45719" cy="685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8E01BE-4BBC-4867-B16F-2B4244976C73}"/>
                </a:ext>
              </a:extLst>
            </p:cNvPr>
            <p:cNvSpPr/>
            <p:nvPr userDrawn="1"/>
          </p:nvSpPr>
          <p:spPr>
            <a:xfrm>
              <a:off x="304800" y="381000"/>
              <a:ext cx="45719" cy="228600"/>
            </a:xfrm>
            <a:prstGeom prst="rect">
              <a:avLst/>
            </a:prstGeom>
            <a:solidFill>
              <a:srgbClr val="00B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384FAF-AB5E-418B-B1BD-417D9F0EE58C}"/>
                </a:ext>
              </a:extLst>
            </p:cNvPr>
            <p:cNvSpPr/>
            <p:nvPr userDrawn="1"/>
          </p:nvSpPr>
          <p:spPr>
            <a:xfrm>
              <a:off x="304800" y="609600"/>
              <a:ext cx="45719" cy="228600"/>
            </a:xfrm>
            <a:prstGeom prst="rect">
              <a:avLst/>
            </a:prstGeom>
            <a:solidFill>
              <a:srgbClr val="009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8131A2-733B-4F3C-9970-755C2519819F}"/>
                </a:ext>
              </a:extLst>
            </p:cNvPr>
            <p:cNvSpPr/>
            <p:nvPr userDrawn="1"/>
          </p:nvSpPr>
          <p:spPr>
            <a:xfrm>
              <a:off x="304800" y="838200"/>
              <a:ext cx="45719" cy="228600"/>
            </a:xfrm>
            <a:prstGeom prst="rect">
              <a:avLst/>
            </a:prstGeom>
            <a:solidFill>
              <a:srgbClr val="FABF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CCFCFB9-1680-4C10-A48E-803163C90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3" y="3834864"/>
            <a:ext cx="9159893" cy="13086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FC477B-D262-45A0-894E-5897F3F39CFE}"/>
              </a:ext>
            </a:extLst>
          </p:cNvPr>
          <p:cNvSpPr txBox="1"/>
          <p:nvPr/>
        </p:nvSpPr>
        <p:spPr>
          <a:xfrm>
            <a:off x="1502007" y="1901138"/>
            <a:ext cx="59835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50" b="1" dirty="0">
                <a:solidFill>
                  <a:srgbClr val="FEC518"/>
                </a:solidFill>
                <a:latin typeface="Arial Black" panose="020B0A04020102020204" pitchFamily="34" charset="0"/>
                <a:cs typeface="+mn-cs"/>
              </a:rPr>
              <a:t>TERIMA KASIH</a:t>
            </a:r>
            <a:endParaRPr lang="en-US" sz="4050" b="1" dirty="0">
              <a:solidFill>
                <a:srgbClr val="FEC518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599DD-33C7-477B-AC7B-2C12C8E3F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089" y="88031"/>
            <a:ext cx="2198548" cy="6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7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D1CF0E52-7271-43D7-8E89-6DA521C350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  <p:sp>
        <p:nvSpPr>
          <p:cNvPr id="576" name="Google Shape;576;p27">
            <a:extLst>
              <a:ext uri="{FF2B5EF4-FFF2-40B4-BE49-F238E27FC236}">
                <a16:creationId xmlns:a16="http://schemas.microsoft.com/office/drawing/2014/main" id="{CCE6A724-26A9-468A-8981-392729CC54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050" y="136207"/>
            <a:ext cx="5376576" cy="481013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>
            <a:noAutofit/>
          </a:bodyPr>
          <a:lstStyle/>
          <a:p>
            <a:pPr algn="ctr">
              <a:buClr>
                <a:schemeClr val="dk1"/>
              </a:buClr>
              <a:defRPr/>
            </a:pPr>
            <a:r>
              <a:rPr lang="id-ID" sz="2000" b="1" dirty="0"/>
              <a:t>KERANGKA PIKIR UU HKPD</a:t>
            </a:r>
            <a:endParaRPr sz="2000" b="1" dirty="0">
              <a:solidFill>
                <a:schemeClr val="dk1"/>
              </a:solidFill>
              <a:latin typeface="Arial Nova" panose="020B05040202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F5B628C5-679A-4F88-A01C-6CA2EAFD46F0}"/>
              </a:ext>
            </a:extLst>
          </p:cNvPr>
          <p:cNvSpPr txBox="1">
            <a:spLocks/>
          </p:cNvSpPr>
          <p:nvPr/>
        </p:nvSpPr>
        <p:spPr>
          <a:xfrm>
            <a:off x="505460" y="1044774"/>
            <a:ext cx="8333740" cy="336804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800" dirty="0"/>
              <a:t>UU HKPD didesain untuk memperkuat desentralisasi fiskal guna mewujudkan </a:t>
            </a:r>
            <a:r>
              <a:rPr lang="id-ID" sz="1800" b="1" dirty="0"/>
              <a:t>perbaikan kualitas output dan outcome layanan</a:t>
            </a:r>
            <a:r>
              <a:rPr lang="id-ID" sz="1800" dirty="0"/>
              <a:t> serta </a:t>
            </a:r>
            <a:r>
              <a:rPr lang="id-ID" sz="1800" b="1" dirty="0"/>
              <a:t>pemerataan layanan dan kesejahteraan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d-ID" sz="1800" dirty="0"/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800" dirty="0"/>
              <a:t>UU HKPD bertujuan untuk:</a:t>
            </a:r>
          </a:p>
          <a:p>
            <a:pPr marL="622300" lvl="1" indent="-45720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d-ID" b="1" dirty="0"/>
              <a:t>Meningkatkan Kapasitas Fiskal Daerah</a:t>
            </a:r>
            <a:r>
              <a:rPr lang="id-ID" dirty="0"/>
              <a:t> (</a:t>
            </a:r>
            <a:r>
              <a:rPr lang="id-ID" b="1" dirty="0">
                <a:solidFill>
                  <a:schemeClr val="accent2">
                    <a:lumMod val="75000"/>
                  </a:schemeClr>
                </a:solidFill>
              </a:rPr>
              <a:t>Pendapatan Asli Daerah meningkat</a:t>
            </a:r>
            <a:r>
              <a:rPr lang="id-ID" dirty="0"/>
              <a:t>, Transfer yang Berkualitas, dan Perluasan Akses Pembiayaan)</a:t>
            </a:r>
          </a:p>
          <a:p>
            <a:pPr marL="622300" lvl="1" indent="-45720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d-ID" b="1" dirty="0"/>
              <a:t>Meningkatkan Kualitas Belanja Daerah</a:t>
            </a:r>
          </a:p>
          <a:p>
            <a:pPr marL="622300" lvl="1" indent="-45720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d-ID" b="1" dirty="0"/>
              <a:t>Harmonisasi Kebijakan Fiskal Pusat-Daerah</a:t>
            </a:r>
            <a:endParaRPr lang="id-ID" sz="1600" b="1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E340627-CD42-430F-881A-2AD927706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946"/>
            <a:ext cx="9144000" cy="4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29F764-442F-4F7D-BDCD-FA84DF022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  <p:sp>
        <p:nvSpPr>
          <p:cNvPr id="576" name="Google Shape;576;p27">
            <a:extLst>
              <a:ext uri="{FF2B5EF4-FFF2-40B4-BE49-F238E27FC236}">
                <a16:creationId xmlns:a16="http://schemas.microsoft.com/office/drawing/2014/main" id="{CCE6A724-26A9-468A-8981-392729CC54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874" y="173703"/>
            <a:ext cx="5376576" cy="481013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>
            <a:noAutofit/>
          </a:bodyPr>
          <a:lstStyle/>
          <a:p>
            <a:pPr algn="ctr">
              <a:buClr>
                <a:schemeClr val="dk1"/>
              </a:buClr>
              <a:defRPr/>
            </a:pPr>
            <a:r>
              <a:rPr lang="it-IT" sz="2000" b="1" dirty="0"/>
              <a:t>DESAIN PAJAK DAERAH </a:t>
            </a:r>
            <a:r>
              <a:rPr lang="id-ID" sz="2000" b="1" dirty="0"/>
              <a:t>DAN</a:t>
            </a:r>
            <a:r>
              <a:rPr lang="it-IT" sz="2000" b="1" dirty="0"/>
              <a:t> RETRIBUSI DAERAH</a:t>
            </a:r>
            <a:endParaRPr sz="2000" b="1" dirty="0">
              <a:solidFill>
                <a:schemeClr val="dk1"/>
              </a:solidFill>
              <a:latin typeface="Arial Nova" panose="020B050402020202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C6565A-49F1-4D43-A2CD-A5655044E92B}"/>
              </a:ext>
            </a:extLst>
          </p:cNvPr>
          <p:cNvSpPr txBox="1">
            <a:spLocks/>
          </p:cNvSpPr>
          <p:nvPr/>
        </p:nvSpPr>
        <p:spPr>
          <a:xfrm>
            <a:off x="259080" y="636206"/>
            <a:ext cx="8378952" cy="442214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d-ID" sz="1100" dirty="0"/>
              <a:t>UU HKPD meningkatkan </a:t>
            </a:r>
            <a:r>
              <a:rPr lang="id-ID" sz="1100" b="1" i="1" dirty="0"/>
              <a:t>Local Taxing Power </a:t>
            </a:r>
            <a:r>
              <a:rPr lang="id-ID" sz="1100" dirty="0"/>
              <a:t>dengan tetap menjaga kemudahan berusaha di daerah sebagai berikut :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id-ID" sz="1100" dirty="0"/>
          </a:p>
          <a:p>
            <a:pPr marL="266700" indent="-17780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d-ID" sz="1100" b="1" dirty="0"/>
              <a:t>MENURUNKAN ADMINISTRATION DAN COMPLIANCE COST</a:t>
            </a:r>
          </a:p>
          <a:p>
            <a:pPr marL="622300" lvl="1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z="1100" b="1" dirty="0"/>
              <a:t>Restrukturisasi Jenis Pajak Daerah</a:t>
            </a:r>
            <a:r>
              <a:rPr lang="id-ID" sz="1100" dirty="0"/>
              <a:t>, khususnya yang berbasis konsumsi (Hotel, Restoran,  Hiburan, Parkir, dan PPJ) menjadi Pajak Barang dan Jasa Tertentu (PBJT)</a:t>
            </a:r>
          </a:p>
          <a:p>
            <a:pPr marL="622300" lvl="1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z="1100" b="1" dirty="0"/>
              <a:t>Rasionalisasi retribusi </a:t>
            </a:r>
            <a:r>
              <a:rPr lang="id-ID" sz="1100" dirty="0"/>
              <a:t>dari 32 jenis layanan menjadi 18 jenis layanan.</a:t>
            </a:r>
          </a:p>
          <a:p>
            <a:pPr marL="266700" indent="-17780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d-ID" sz="1100" b="1" dirty="0"/>
              <a:t>MEMPERLUAS BASIS PAJAK</a:t>
            </a:r>
          </a:p>
          <a:p>
            <a:pPr marL="605536" lvl="1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z="1100" b="1" dirty="0"/>
              <a:t>Opsen Pajak Provinsi dan Kab/Kota </a:t>
            </a:r>
            <a:r>
              <a:rPr lang="id-ID" sz="1100" dirty="0"/>
              <a:t>sebagai penggantian skema bagi hasil dan penyesuaian kewenangan (Opsen PKB, BBNKB, MBLB) tanpa tambahan beban Wajib Pajak.</a:t>
            </a:r>
          </a:p>
          <a:p>
            <a:pPr marL="605536" lvl="1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z="1100" b="1" dirty="0"/>
              <a:t>Perluasan objek </a:t>
            </a:r>
            <a:r>
              <a:rPr lang="id-ID" sz="1100" dirty="0"/>
              <a:t>melalui sinergitas Pajak Pusat dan Daerah (valet parkir, objek  rekreasi, dan sebagainya)</a:t>
            </a:r>
          </a:p>
          <a:p>
            <a:pPr marL="266700" indent="-17780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d-ID" sz="1100" b="1" dirty="0"/>
              <a:t>HARMONISASI DENGAN PERATURAN PERUNDANGAN LAIN</a:t>
            </a:r>
          </a:p>
          <a:p>
            <a:pPr marL="605536" lvl="1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z="1100" dirty="0"/>
              <a:t>Putusan MK Terkait Alat Berat/Alat Besar Pajak Alat Berat</a:t>
            </a:r>
          </a:p>
          <a:p>
            <a:pPr marL="605536" lvl="1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z="1100" dirty="0"/>
              <a:t>Putusan MK Terkait PPJ PBJT Tenaga Listrik</a:t>
            </a:r>
          </a:p>
          <a:p>
            <a:pPr marL="605536" lvl="1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z="1100" dirty="0"/>
              <a:t>UU 23/2014 dan UU 3/2020 terkait </a:t>
            </a:r>
            <a:r>
              <a:rPr lang="id-ID" sz="1100" b="1" dirty="0"/>
              <a:t>sinkronisasi kewenangan</a:t>
            </a:r>
          </a:p>
          <a:p>
            <a:pPr marL="605536" lvl="1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z="1100" dirty="0"/>
              <a:t>Selaras dengan upaya dukungan </a:t>
            </a:r>
            <a:r>
              <a:rPr lang="id-ID" sz="1100" b="1" dirty="0"/>
              <a:t>Kemudahan Berusaha</a:t>
            </a:r>
            <a:endParaRPr lang="id-ID" sz="1100" dirty="0"/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d-ID" sz="1100" dirty="0"/>
              <a:t>Sehingga terdapat potensi peningkatan penerimaan PDRD di Kabupaten/Kota sampai dengan </a:t>
            </a:r>
            <a:r>
              <a:rPr lang="id-ID" sz="1100" b="1" dirty="0"/>
              <a:t>48,98%</a:t>
            </a:r>
            <a:r>
              <a:rPr lang="id-ID" sz="1100" dirty="0"/>
              <a:t>. (Sumber : KemenKeu)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d-ID" sz="1100" dirty="0"/>
              <a:t>Hal ini bisa dicapai dengan dua hal yaitu </a:t>
            </a:r>
            <a:r>
              <a:rPr lang="id-ID" sz="1100" b="1" dirty="0"/>
              <a:t>pertama,</a:t>
            </a:r>
            <a:r>
              <a:rPr lang="id-ID" sz="1100" dirty="0"/>
              <a:t> daerah memiliki peta potensi (roadmap Pendapatan Asli Daerah) dan </a:t>
            </a:r>
            <a:r>
              <a:rPr lang="id-ID" sz="1100" b="1" dirty="0"/>
              <a:t>kedua</a:t>
            </a:r>
            <a:r>
              <a:rPr lang="id-ID" sz="1100" dirty="0"/>
              <a:t>, </a:t>
            </a:r>
            <a:r>
              <a:rPr lang="en-US" sz="1100" dirty="0"/>
              <a:t>D</a:t>
            </a:r>
            <a:r>
              <a:rPr lang="id-ID" sz="1100" dirty="0"/>
              <a:t>aerah melakukan penyusunan rancangan peraturan.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EA52BA-1EB2-4EDE-A5E0-74349513F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946"/>
            <a:ext cx="9144000" cy="4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2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949A5A5-0D32-42F6-B518-C626D8DE1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725" y="214758"/>
            <a:ext cx="7886700" cy="411956"/>
          </a:xfrm>
        </p:spPr>
        <p:txBody>
          <a:bodyPr>
            <a:noAutofit/>
          </a:bodyPr>
          <a:lstStyle/>
          <a:p>
            <a:pPr algn="ctr"/>
            <a:r>
              <a:rPr lang="id-ID" sz="2400" b="1" dirty="0"/>
              <a:t>STRUKTUR PAJAK DAERAH DALAM UU HKPD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76320"/>
            <a:ext cx="7886700" cy="726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1350" b="1" dirty="0"/>
              <a:t>Restrukturisasi dan integrasi jenis pajak daerah </a:t>
            </a:r>
            <a:r>
              <a:rPr lang="id-ID" sz="1350" dirty="0"/>
              <a:t>dalam UU HKPD ditujukan untuk mengurangi </a:t>
            </a:r>
            <a:r>
              <a:rPr lang="id-ID" sz="1350" i="1" dirty="0"/>
              <a:t>administrative</a:t>
            </a:r>
            <a:r>
              <a:rPr lang="id-ID" sz="1350" dirty="0"/>
              <a:t> dan </a:t>
            </a:r>
            <a:r>
              <a:rPr lang="id-ID" sz="1350" i="1" dirty="0"/>
              <a:t>compliance cost </a:t>
            </a:r>
            <a:r>
              <a:rPr lang="id-ID" sz="1350" dirty="0"/>
              <a:t>serta optimalisasi pemungutan, sedangkan </a:t>
            </a:r>
            <a:r>
              <a:rPr lang="id-ID" sz="1350" b="1" dirty="0"/>
              <a:t>skema opsen </a:t>
            </a:r>
            <a:r>
              <a:rPr lang="id-ID" sz="1350" dirty="0"/>
              <a:t>ditujukan untuk penggantian skema bagi hasil dan penyesuaian kewenangan.</a:t>
            </a:r>
          </a:p>
          <a:p>
            <a:pPr algn="just"/>
            <a:endParaRPr lang="id-ID" sz="1500" dirty="0"/>
          </a:p>
          <a:p>
            <a:pPr algn="just"/>
            <a:endParaRPr lang="id-ID" sz="1500" dirty="0"/>
          </a:p>
          <a:p>
            <a:pPr algn="just"/>
            <a:endParaRPr lang="id-ID" sz="1500" dirty="0"/>
          </a:p>
          <a:p>
            <a:pPr algn="just"/>
            <a:endParaRPr lang="id-ID" sz="1500" dirty="0"/>
          </a:p>
          <a:p>
            <a:pPr algn="just"/>
            <a:endParaRPr lang="id-ID" sz="1500" dirty="0"/>
          </a:p>
          <a:p>
            <a:pPr algn="just"/>
            <a:endParaRPr lang="id-ID" sz="1500" dirty="0"/>
          </a:p>
        </p:txBody>
      </p:sp>
      <p:sp>
        <p:nvSpPr>
          <p:cNvPr id="4" name="Rectangle 3"/>
          <p:cNvSpPr/>
          <p:nvPr/>
        </p:nvSpPr>
        <p:spPr>
          <a:xfrm>
            <a:off x="942975" y="1901190"/>
            <a:ext cx="1781175" cy="971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54781" indent="-154781">
              <a:buAutoNum type="arabicPeriod"/>
              <a:tabLst>
                <a:tab pos="133350" algn="l"/>
                <a:tab pos="354806" algn="l"/>
              </a:tabLst>
            </a:pPr>
            <a:r>
              <a:rPr lang="id-ID" sz="1050" dirty="0">
                <a:latin typeface="Arial"/>
                <a:cs typeface="Arial"/>
              </a:rPr>
              <a:t>PKB</a:t>
            </a:r>
          </a:p>
          <a:p>
            <a:pPr marL="154781" indent="-154781">
              <a:spcBef>
                <a:spcPts val="4"/>
              </a:spcBef>
              <a:buAutoNum type="arabicPeriod"/>
              <a:tabLst>
                <a:tab pos="133350" algn="l"/>
                <a:tab pos="354806" algn="l"/>
              </a:tabLst>
            </a:pPr>
            <a:r>
              <a:rPr lang="id-ID" sz="1050" dirty="0">
                <a:latin typeface="Arial"/>
                <a:cs typeface="Arial"/>
              </a:rPr>
              <a:t>BBNKB</a:t>
            </a:r>
          </a:p>
          <a:p>
            <a:pPr marL="154781" indent="-154781">
              <a:buAutoNum type="arabicPeriod"/>
              <a:tabLst>
                <a:tab pos="133350" algn="l"/>
                <a:tab pos="354806" algn="l"/>
              </a:tabLst>
            </a:pPr>
            <a:r>
              <a:rPr lang="id-ID" sz="1050" dirty="0">
                <a:latin typeface="Arial"/>
                <a:cs typeface="Arial"/>
              </a:rPr>
              <a:t>PBBKB</a:t>
            </a:r>
          </a:p>
          <a:p>
            <a:pPr marL="154781" indent="-154781">
              <a:buAutoNum type="arabicPeriod"/>
              <a:tabLst>
                <a:tab pos="133350" algn="l"/>
                <a:tab pos="354806" algn="l"/>
              </a:tabLst>
            </a:pPr>
            <a:r>
              <a:rPr lang="id-ID" sz="1050" dirty="0">
                <a:latin typeface="Arial"/>
                <a:cs typeface="Arial"/>
              </a:rPr>
              <a:t>PAP</a:t>
            </a:r>
          </a:p>
          <a:p>
            <a:pPr marL="154781" indent="-154781">
              <a:buAutoNum type="arabicPeriod"/>
              <a:tabLst>
                <a:tab pos="133350" algn="l"/>
                <a:tab pos="354806" algn="l"/>
              </a:tabLst>
            </a:pPr>
            <a:r>
              <a:rPr lang="id-ID" sz="1050" dirty="0">
                <a:latin typeface="Arial"/>
                <a:cs typeface="Arial"/>
              </a:rPr>
              <a:t>Pajak Rokok</a:t>
            </a:r>
          </a:p>
        </p:txBody>
      </p:sp>
      <p:sp>
        <p:nvSpPr>
          <p:cNvPr id="5" name="Rectangle 4"/>
          <p:cNvSpPr/>
          <p:nvPr/>
        </p:nvSpPr>
        <p:spPr>
          <a:xfrm>
            <a:off x="942975" y="3363222"/>
            <a:ext cx="1781175" cy="1257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188119">
              <a:spcBef>
                <a:spcPts val="26"/>
              </a:spcBef>
              <a:buAutoNum type="arabicPeriod"/>
              <a:tabLst>
                <a:tab pos="200025" algn="l"/>
              </a:tabLst>
            </a:pPr>
            <a:r>
              <a:rPr lang="id-ID" sz="1050" dirty="0">
                <a:latin typeface="Arial"/>
                <a:cs typeface="Arial"/>
              </a:rPr>
              <a:t>PKB</a:t>
            </a:r>
          </a:p>
          <a:p>
            <a:pPr marL="200025" indent="-188119">
              <a:buAutoNum type="arabicPeriod"/>
              <a:tabLst>
                <a:tab pos="200025" algn="l"/>
              </a:tabLst>
            </a:pPr>
            <a:r>
              <a:rPr lang="id-ID" sz="1050" dirty="0">
                <a:latin typeface="Arial"/>
                <a:cs typeface="Arial"/>
              </a:rPr>
              <a:t>BBNKB</a:t>
            </a:r>
          </a:p>
          <a:p>
            <a:pPr marL="200025" indent="-188119">
              <a:buAutoNum type="arabicPeriod"/>
              <a:tabLst>
                <a:tab pos="200025" algn="l"/>
              </a:tabLst>
            </a:pPr>
            <a:r>
              <a:rPr lang="id-ID" sz="1050" dirty="0">
                <a:latin typeface="Arial"/>
                <a:cs typeface="Arial"/>
              </a:rPr>
              <a:t>PAB</a:t>
            </a:r>
          </a:p>
          <a:p>
            <a:pPr marL="200025" indent="-188119">
              <a:buAutoNum type="arabicPeriod"/>
              <a:tabLst>
                <a:tab pos="200025" algn="l"/>
              </a:tabLst>
            </a:pPr>
            <a:r>
              <a:rPr lang="id-ID" sz="1050" dirty="0">
                <a:latin typeface="Arial"/>
                <a:cs typeface="Arial"/>
              </a:rPr>
              <a:t>PBBKB</a:t>
            </a:r>
          </a:p>
          <a:p>
            <a:pPr marL="200025" indent="-188119">
              <a:spcBef>
                <a:spcPts val="4"/>
              </a:spcBef>
              <a:buAutoNum type="arabicPeriod"/>
              <a:tabLst>
                <a:tab pos="200025" algn="l"/>
              </a:tabLst>
            </a:pPr>
            <a:r>
              <a:rPr lang="id-ID" sz="1050" dirty="0">
                <a:latin typeface="Arial"/>
                <a:cs typeface="Arial"/>
              </a:rPr>
              <a:t>PAP</a:t>
            </a:r>
          </a:p>
          <a:p>
            <a:pPr marL="200025" indent="-188119">
              <a:buAutoNum type="arabicPeriod"/>
              <a:tabLst>
                <a:tab pos="200025" algn="l"/>
              </a:tabLst>
            </a:pPr>
            <a:r>
              <a:rPr lang="id-ID" sz="1050" dirty="0">
                <a:latin typeface="Arial"/>
                <a:cs typeface="Arial"/>
              </a:rPr>
              <a:t>Pajak Rokok</a:t>
            </a:r>
          </a:p>
          <a:p>
            <a:pPr marL="200025" indent="-188119">
              <a:buAutoNum type="arabicPeriod"/>
              <a:tabLst>
                <a:tab pos="200025" algn="l"/>
              </a:tabLst>
            </a:pPr>
            <a:r>
              <a:rPr lang="id-ID" sz="1050" b="1" dirty="0">
                <a:solidFill>
                  <a:srgbClr val="00AFEF"/>
                </a:solidFill>
                <a:latin typeface="Arial"/>
                <a:cs typeface="Arial"/>
              </a:rPr>
              <a:t>Opsen Pajak MBLB</a:t>
            </a:r>
            <a:endParaRPr lang="id-ID" sz="105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7625" y="1901190"/>
            <a:ext cx="3933825" cy="971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57175">
              <a:spcBef>
                <a:spcPts val="79"/>
              </a:spcBef>
              <a:buAutoNum type="arabicPeriod"/>
              <a:tabLst>
                <a:tab pos="266224" algn="l"/>
                <a:tab pos="266700" algn="l"/>
              </a:tabLst>
            </a:pPr>
            <a:r>
              <a:rPr lang="id-ID" sz="1050" dirty="0">
                <a:latin typeface="Arial"/>
                <a:cs typeface="Arial"/>
              </a:rPr>
              <a:t>PBB P-2</a:t>
            </a:r>
          </a:p>
          <a:p>
            <a:pPr marL="266700" indent="-257175">
              <a:buAutoNum type="arabicPeriod"/>
              <a:tabLst>
                <a:tab pos="266224" algn="l"/>
                <a:tab pos="266700" algn="l"/>
              </a:tabLst>
            </a:pPr>
            <a:r>
              <a:rPr lang="id-ID" sz="1050" b="1" dirty="0">
                <a:solidFill>
                  <a:srgbClr val="7E5F00"/>
                </a:solidFill>
                <a:latin typeface="Arial"/>
                <a:cs typeface="Arial"/>
              </a:rPr>
              <a:t>Pajak Penerangan Jalan</a:t>
            </a:r>
            <a:endParaRPr lang="id-ID" sz="1050" dirty="0">
              <a:latin typeface="Arial"/>
              <a:cs typeface="Arial"/>
            </a:endParaRPr>
          </a:p>
          <a:p>
            <a:pPr marL="266700" indent="-257175">
              <a:buAutoNum type="arabicPeriod"/>
              <a:tabLst>
                <a:tab pos="266224" algn="l"/>
                <a:tab pos="266700" algn="l"/>
              </a:tabLst>
            </a:pPr>
            <a:r>
              <a:rPr lang="id-ID" sz="1050" b="1" dirty="0">
                <a:solidFill>
                  <a:srgbClr val="7E5F00"/>
                </a:solidFill>
                <a:latin typeface="Arial"/>
                <a:cs typeface="Arial"/>
              </a:rPr>
              <a:t>Pajak Parkir</a:t>
            </a:r>
            <a:endParaRPr lang="id-ID" sz="1050" dirty="0">
              <a:latin typeface="Arial"/>
              <a:cs typeface="Arial"/>
            </a:endParaRPr>
          </a:p>
          <a:p>
            <a:pPr marL="266700" indent="-257175">
              <a:buAutoNum type="arabicPeriod"/>
              <a:tabLst>
                <a:tab pos="266224" algn="l"/>
                <a:tab pos="266700" algn="l"/>
              </a:tabLst>
            </a:pPr>
            <a:r>
              <a:rPr lang="id-ID" sz="1050" b="1" dirty="0">
                <a:solidFill>
                  <a:srgbClr val="7E5F00"/>
                </a:solidFill>
                <a:latin typeface="Arial"/>
                <a:cs typeface="Arial"/>
              </a:rPr>
              <a:t>Pajak Hotel</a:t>
            </a:r>
            <a:endParaRPr lang="id-ID" sz="1050" dirty="0">
              <a:latin typeface="Arial"/>
              <a:cs typeface="Arial"/>
            </a:endParaRPr>
          </a:p>
          <a:p>
            <a:pPr marL="266700" indent="-257175">
              <a:buAutoNum type="arabicPeriod"/>
              <a:tabLst>
                <a:tab pos="266224" algn="l"/>
                <a:tab pos="266700" algn="l"/>
              </a:tabLst>
            </a:pPr>
            <a:r>
              <a:rPr lang="id-ID" sz="1050" b="1" dirty="0">
                <a:solidFill>
                  <a:srgbClr val="7E5F00"/>
                </a:solidFill>
                <a:latin typeface="Arial"/>
                <a:cs typeface="Arial"/>
              </a:rPr>
              <a:t>Pajak Restoran</a:t>
            </a:r>
            <a:endParaRPr lang="id-ID" sz="1050" dirty="0">
              <a:latin typeface="Arial"/>
              <a:cs typeface="Arial"/>
            </a:endParaRPr>
          </a:p>
          <a:p>
            <a:pPr marL="266700" indent="-257175">
              <a:buAutoNum type="arabicPeriod"/>
              <a:tabLst>
                <a:tab pos="266224" algn="l"/>
                <a:tab pos="266700" algn="l"/>
              </a:tabLst>
            </a:pPr>
            <a:r>
              <a:rPr lang="id-ID" sz="1050" b="1" dirty="0">
                <a:solidFill>
                  <a:srgbClr val="7E5F00"/>
                </a:solidFill>
                <a:latin typeface="Arial"/>
                <a:cs typeface="Arial"/>
              </a:rPr>
              <a:t>Pajak Hiburan</a:t>
            </a:r>
            <a:endParaRPr lang="id-ID" sz="105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7625" y="3363222"/>
            <a:ext cx="3933825" cy="1257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56699" indent="-256699">
              <a:spcBef>
                <a:spcPts val="75"/>
              </a:spcBef>
              <a:buAutoNum type="arabicPeriod"/>
              <a:tabLst>
                <a:tab pos="256699" algn="l"/>
                <a:tab pos="257175" algn="l"/>
              </a:tabLst>
            </a:pPr>
            <a:r>
              <a:rPr lang="id-ID" sz="1050" dirty="0">
                <a:latin typeface="Arial"/>
                <a:cs typeface="Arial"/>
              </a:rPr>
              <a:t>PBB P-2</a:t>
            </a:r>
          </a:p>
          <a:p>
            <a:pPr marL="256699" indent="-256699">
              <a:buAutoNum type="arabicPeriod"/>
              <a:tabLst>
                <a:tab pos="256699" algn="l"/>
                <a:tab pos="257175" algn="l"/>
              </a:tabLst>
            </a:pPr>
            <a:r>
              <a:rPr lang="id-ID" sz="1050" b="1" dirty="0">
                <a:solidFill>
                  <a:srgbClr val="FF0000"/>
                </a:solidFill>
                <a:latin typeface="Arial"/>
                <a:cs typeface="Arial"/>
              </a:rPr>
              <a:t>PBJT</a:t>
            </a:r>
            <a:endParaRPr lang="id-ID" sz="1050" dirty="0">
              <a:latin typeface="Arial"/>
              <a:cs typeface="Arial"/>
            </a:endParaRPr>
          </a:p>
          <a:p>
            <a:pPr marL="256699" indent="-256699">
              <a:spcBef>
                <a:spcPts val="4"/>
              </a:spcBef>
              <a:buAutoNum type="arabicPeriod"/>
              <a:tabLst>
                <a:tab pos="256699" algn="l"/>
                <a:tab pos="257175" algn="l"/>
              </a:tabLst>
            </a:pPr>
            <a:r>
              <a:rPr lang="id-ID" sz="1050" dirty="0">
                <a:latin typeface="Arial"/>
                <a:cs typeface="Arial"/>
              </a:rPr>
              <a:t>BPHTB</a:t>
            </a:r>
          </a:p>
          <a:p>
            <a:pPr marL="256699" indent="-256699">
              <a:buAutoNum type="arabicPeriod"/>
              <a:tabLst>
                <a:tab pos="256699" algn="l"/>
                <a:tab pos="257175" algn="l"/>
              </a:tabLst>
            </a:pPr>
            <a:r>
              <a:rPr lang="id-ID" sz="1050" dirty="0">
                <a:latin typeface="Arial"/>
                <a:cs typeface="Arial"/>
              </a:rPr>
              <a:t>Pajak MBLB</a:t>
            </a:r>
          </a:p>
          <a:p>
            <a:pPr marL="256699" indent="-256699">
              <a:buAutoNum type="arabicPeriod"/>
              <a:tabLst>
                <a:tab pos="256699" algn="l"/>
                <a:tab pos="257175" algn="l"/>
              </a:tabLst>
            </a:pPr>
            <a:r>
              <a:rPr lang="id-ID" sz="1050" dirty="0">
                <a:latin typeface="Arial"/>
                <a:cs typeface="Arial"/>
              </a:rPr>
              <a:t>Pajak Reklame</a:t>
            </a:r>
          </a:p>
          <a:p>
            <a:pPr marL="256699" indent="-256699">
              <a:buAutoNum type="arabicPeriod"/>
              <a:tabLst>
                <a:tab pos="256699" algn="l"/>
                <a:tab pos="257175" algn="l"/>
              </a:tabLst>
            </a:pPr>
            <a:r>
              <a:rPr lang="id-ID" sz="1050" dirty="0">
                <a:latin typeface="Arial"/>
                <a:cs typeface="Arial"/>
              </a:rPr>
              <a:t>PAT</a:t>
            </a:r>
          </a:p>
          <a:p>
            <a:pPr marL="256699" indent="-256699">
              <a:buAutoNum type="arabicPeriod"/>
              <a:tabLst>
                <a:tab pos="256699" algn="l"/>
                <a:tab pos="257175" algn="l"/>
              </a:tabLst>
            </a:pPr>
            <a:r>
              <a:rPr lang="id-ID" sz="1050" dirty="0">
                <a:latin typeface="Arial"/>
                <a:cs typeface="Arial"/>
              </a:rPr>
              <a:t>Pajak Sarang Burung Walet</a:t>
            </a:r>
          </a:p>
        </p:txBody>
      </p:sp>
      <p:sp>
        <p:nvSpPr>
          <p:cNvPr id="8" name="object 19"/>
          <p:cNvSpPr txBox="1"/>
          <p:nvPr/>
        </p:nvSpPr>
        <p:spPr>
          <a:xfrm>
            <a:off x="5824537" y="1933378"/>
            <a:ext cx="2062163" cy="81801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175">
              <a:spcBef>
                <a:spcPts val="79"/>
              </a:spcBef>
              <a:buAutoNum type="arabicPeriod" startAt="7"/>
              <a:tabLst>
                <a:tab pos="266224" algn="l"/>
                <a:tab pos="266700" algn="l"/>
              </a:tabLst>
            </a:pPr>
            <a:r>
              <a:rPr sz="1050" dirty="0">
                <a:latin typeface="Arial"/>
                <a:cs typeface="Arial"/>
              </a:rPr>
              <a:t>BPHTB</a:t>
            </a:r>
          </a:p>
          <a:p>
            <a:pPr marL="266700" indent="-257175">
              <a:buAutoNum type="arabicPeriod" startAt="7"/>
              <a:tabLst>
                <a:tab pos="266224" algn="l"/>
                <a:tab pos="266700" algn="l"/>
              </a:tabLst>
            </a:pPr>
            <a:r>
              <a:rPr sz="1050" dirty="0">
                <a:latin typeface="Arial"/>
                <a:cs typeface="Arial"/>
              </a:rPr>
              <a:t>Pajak MBLB</a:t>
            </a:r>
          </a:p>
          <a:p>
            <a:pPr marL="266700" indent="-257175">
              <a:buAutoNum type="arabicPeriod" startAt="7"/>
              <a:tabLst>
                <a:tab pos="266224" algn="l"/>
                <a:tab pos="266700" algn="l"/>
              </a:tabLst>
            </a:pPr>
            <a:r>
              <a:rPr sz="1050" dirty="0" err="1">
                <a:latin typeface="Arial"/>
                <a:cs typeface="Arial"/>
              </a:rPr>
              <a:t>Pajak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dirty="0" err="1">
                <a:latin typeface="Arial"/>
                <a:cs typeface="Arial"/>
              </a:rPr>
              <a:t>Reklame</a:t>
            </a:r>
            <a:endParaRPr sz="1050" dirty="0">
              <a:latin typeface="Arial"/>
              <a:cs typeface="Arial"/>
            </a:endParaRPr>
          </a:p>
          <a:p>
            <a:pPr marL="266700" indent="-257175">
              <a:buAutoNum type="arabicPeriod" startAt="7"/>
              <a:tabLst>
                <a:tab pos="266224" algn="l"/>
                <a:tab pos="266700" algn="l"/>
              </a:tabLst>
            </a:pPr>
            <a:r>
              <a:rPr lang="x-none" sz="1050" dirty="0">
                <a:latin typeface="Arial"/>
                <a:cs typeface="Arial"/>
              </a:rPr>
              <a:t>PAT</a:t>
            </a:r>
          </a:p>
          <a:p>
            <a:pPr marL="266700" indent="-257175">
              <a:buAutoNum type="arabicPeriod" startAt="7"/>
              <a:tabLst>
                <a:tab pos="266224" algn="l"/>
                <a:tab pos="266700" algn="l"/>
              </a:tabLst>
            </a:pPr>
            <a:r>
              <a:rPr lang="x-none" sz="1050" dirty="0">
                <a:latin typeface="Arial"/>
                <a:cs typeface="Arial"/>
              </a:rPr>
              <a:t>Pajak Sarang Burung Walet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" name="object 19"/>
          <p:cNvSpPr txBox="1"/>
          <p:nvPr/>
        </p:nvSpPr>
        <p:spPr>
          <a:xfrm>
            <a:off x="5824537" y="3743783"/>
            <a:ext cx="2062163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175">
              <a:spcBef>
                <a:spcPts val="79"/>
              </a:spcBef>
              <a:buFont typeface="+mj-lt"/>
              <a:buAutoNum type="arabicPeriod" startAt="8"/>
              <a:tabLst>
                <a:tab pos="266224" algn="l"/>
                <a:tab pos="266700" algn="l"/>
              </a:tabLst>
            </a:pPr>
            <a:r>
              <a:rPr sz="1050" b="1" dirty="0" err="1">
                <a:solidFill>
                  <a:schemeClr val="accent1"/>
                </a:solidFill>
                <a:latin typeface="Arial"/>
                <a:cs typeface="Arial"/>
              </a:rPr>
              <a:t>Opsen</a:t>
            </a:r>
            <a:r>
              <a:rPr sz="1050" b="1" dirty="0">
                <a:solidFill>
                  <a:schemeClr val="accent1"/>
                </a:solidFill>
                <a:latin typeface="Arial"/>
                <a:cs typeface="Arial"/>
              </a:rPr>
              <a:t> PKB </a:t>
            </a:r>
            <a:r>
              <a:rPr sz="1050" b="1" dirty="0" err="1">
                <a:solidFill>
                  <a:schemeClr val="accent1"/>
                </a:solidFill>
                <a:latin typeface="Arial"/>
                <a:cs typeface="Arial"/>
              </a:rPr>
              <a:t>dan</a:t>
            </a:r>
            <a:r>
              <a:rPr sz="105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050" b="1" dirty="0" err="1">
                <a:solidFill>
                  <a:schemeClr val="accent1"/>
                </a:solidFill>
                <a:latin typeface="Arial"/>
                <a:cs typeface="Arial"/>
              </a:rPr>
              <a:t>Opsen</a:t>
            </a:r>
            <a:r>
              <a:rPr sz="1050" b="1" dirty="0">
                <a:solidFill>
                  <a:schemeClr val="accent1"/>
                </a:solidFill>
                <a:latin typeface="Arial"/>
                <a:cs typeface="Arial"/>
              </a:rPr>
              <a:t> BBNKB</a:t>
            </a:r>
          </a:p>
        </p:txBody>
      </p:sp>
      <p:sp>
        <p:nvSpPr>
          <p:cNvPr id="12" name="Oval 11"/>
          <p:cNvSpPr/>
          <p:nvPr/>
        </p:nvSpPr>
        <p:spPr>
          <a:xfrm>
            <a:off x="3810000" y="2189334"/>
            <a:ext cx="1524000" cy="85866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/>
          </a:p>
        </p:txBody>
      </p:sp>
      <p:sp>
        <p:nvSpPr>
          <p:cNvPr id="15" name="Rectangle 14"/>
          <p:cNvSpPr/>
          <p:nvPr/>
        </p:nvSpPr>
        <p:spPr>
          <a:xfrm>
            <a:off x="942975" y="1759500"/>
            <a:ext cx="1781175" cy="1705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b="1" dirty="0">
                <a:solidFill>
                  <a:schemeClr val="tx1"/>
                </a:solidFill>
              </a:rPr>
              <a:t>PROVINSI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2975" y="3220562"/>
            <a:ext cx="1781175" cy="1705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b="1" dirty="0">
                <a:solidFill>
                  <a:schemeClr val="tx1"/>
                </a:solidFill>
              </a:rPr>
              <a:t>PROVINSI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57625" y="1722492"/>
            <a:ext cx="3933825" cy="1789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b="1" dirty="0">
                <a:solidFill>
                  <a:schemeClr val="tx1"/>
                </a:solidFill>
              </a:rPr>
              <a:t>KABUPATEN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7625" y="3180031"/>
            <a:ext cx="3933825" cy="1789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b="1" dirty="0">
                <a:solidFill>
                  <a:schemeClr val="tx1"/>
                </a:solidFill>
              </a:rPr>
              <a:t>KABUPATEN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7250" y="1436165"/>
            <a:ext cx="3067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d-ID" sz="1050" b="1" dirty="0"/>
              <a:t>Undang-Undang 28 Tahun 2009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250" y="2982602"/>
            <a:ext cx="3067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d-ID" sz="1050" b="1" dirty="0"/>
              <a:t>UU HKPD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0F2218-AE28-4925-A395-BA82252A5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946"/>
            <a:ext cx="9144000" cy="4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29F764-442F-4F7D-BDCD-FA84DF022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EA52BA-1EB2-4EDE-A5E0-74349513F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946"/>
            <a:ext cx="9144000" cy="481014"/>
          </a:xfrm>
          <a:prstGeom prst="rect">
            <a:avLst/>
          </a:prstGeom>
        </p:spPr>
      </p:pic>
      <p:sp>
        <p:nvSpPr>
          <p:cNvPr id="9" name="object 104">
            <a:extLst>
              <a:ext uri="{FF2B5EF4-FFF2-40B4-BE49-F238E27FC236}">
                <a16:creationId xmlns:a16="http://schemas.microsoft.com/office/drawing/2014/main" id="{D23CE633-02C5-4D2C-8E54-44A98AB4CE2E}"/>
              </a:ext>
            </a:extLst>
          </p:cNvPr>
          <p:cNvSpPr txBox="1">
            <a:spLocks/>
          </p:cNvSpPr>
          <p:nvPr/>
        </p:nvSpPr>
        <p:spPr>
          <a:xfrm>
            <a:off x="74101" y="63264"/>
            <a:ext cx="8978460" cy="627715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fontAlgn="auto">
              <a:lnSpc>
                <a:spcPts val="2807"/>
              </a:lnSpc>
              <a:spcBef>
                <a:spcPts val="133"/>
              </a:spcBef>
              <a:spcAft>
                <a:spcPts val="0"/>
              </a:spcAft>
            </a:pPr>
            <a:r>
              <a:rPr lang="en-ID" sz="1800" b="1" dirty="0" err="1"/>
              <a:t>Instrumen</a:t>
            </a:r>
            <a:r>
              <a:rPr lang="en-ID" sz="1800" b="1" dirty="0"/>
              <a:t> Utama </a:t>
            </a:r>
            <a:r>
              <a:rPr lang="en-ID" sz="1800" b="1" dirty="0" err="1"/>
              <a:t>Penguatan</a:t>
            </a:r>
            <a:r>
              <a:rPr lang="en-ID" sz="1800" b="1" dirty="0"/>
              <a:t> </a:t>
            </a:r>
            <a:r>
              <a:rPr lang="en-ID" sz="1800" b="1" dirty="0" err="1"/>
              <a:t>Pajak</a:t>
            </a:r>
            <a:r>
              <a:rPr lang="en-ID" sz="1800" b="1" dirty="0"/>
              <a:t> Daerah #1</a:t>
            </a:r>
          </a:p>
          <a:p>
            <a:pPr marL="16933" fontAlgn="auto">
              <a:lnSpc>
                <a:spcPts val="2167"/>
              </a:lnSpc>
              <a:spcAft>
                <a:spcPts val="0"/>
              </a:spcAft>
            </a:pP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Opsen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Memperkuat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Sumber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Penerimaan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Kabupaten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/Kota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sekaligus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Sinergi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Pemungutan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dengan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Provinsi</a:t>
            </a:r>
            <a:endParaRPr lang="en-ID" sz="14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637EDC2-855D-46F1-8D35-C0CD3CFFE1E5}"/>
              </a:ext>
            </a:extLst>
          </p:cNvPr>
          <p:cNvGraphicFramePr/>
          <p:nvPr/>
        </p:nvGraphicFramePr>
        <p:xfrm>
          <a:off x="74101" y="868127"/>
          <a:ext cx="8841300" cy="406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object 2">
            <a:extLst>
              <a:ext uri="{FF2B5EF4-FFF2-40B4-BE49-F238E27FC236}">
                <a16:creationId xmlns:a16="http://schemas.microsoft.com/office/drawing/2014/main" id="{13823850-6412-4C3B-B531-A5D2DCD529DB}"/>
              </a:ext>
            </a:extLst>
          </p:cNvPr>
          <p:cNvSpPr/>
          <p:nvPr/>
        </p:nvSpPr>
        <p:spPr>
          <a:xfrm flipV="1">
            <a:off x="761" y="708661"/>
            <a:ext cx="8359467" cy="34289"/>
          </a:xfrm>
          <a:custGeom>
            <a:avLst/>
            <a:gdLst/>
            <a:ahLst/>
            <a:cxnLst/>
            <a:rect l="l" t="t" r="r" b="b"/>
            <a:pathLst>
              <a:path w="8289290">
                <a:moveTo>
                  <a:pt x="0" y="0"/>
                </a:moveTo>
                <a:lnTo>
                  <a:pt x="8289036" y="0"/>
                </a:lnTo>
              </a:path>
            </a:pathLst>
          </a:custGeom>
          <a:ln w="4699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7499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29F764-442F-4F7D-BDCD-FA84DF022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EA52BA-1EB2-4EDE-A5E0-74349513F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946"/>
            <a:ext cx="9144000" cy="481014"/>
          </a:xfrm>
          <a:prstGeom prst="rect">
            <a:avLst/>
          </a:prstGeom>
        </p:spPr>
      </p:pic>
      <p:sp>
        <p:nvSpPr>
          <p:cNvPr id="9" name="object 104">
            <a:extLst>
              <a:ext uri="{FF2B5EF4-FFF2-40B4-BE49-F238E27FC236}">
                <a16:creationId xmlns:a16="http://schemas.microsoft.com/office/drawing/2014/main" id="{D23CE633-02C5-4D2C-8E54-44A98AB4CE2E}"/>
              </a:ext>
            </a:extLst>
          </p:cNvPr>
          <p:cNvSpPr txBox="1">
            <a:spLocks/>
          </p:cNvSpPr>
          <p:nvPr/>
        </p:nvSpPr>
        <p:spPr>
          <a:xfrm>
            <a:off x="74101" y="63264"/>
            <a:ext cx="8978460" cy="627715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fontAlgn="auto">
              <a:lnSpc>
                <a:spcPts val="2807"/>
              </a:lnSpc>
              <a:spcBef>
                <a:spcPts val="133"/>
              </a:spcBef>
              <a:spcAft>
                <a:spcPts val="0"/>
              </a:spcAft>
            </a:pPr>
            <a:r>
              <a:rPr lang="en-ID" sz="1800" b="1" dirty="0" err="1"/>
              <a:t>Instrumen</a:t>
            </a:r>
            <a:r>
              <a:rPr lang="en-ID" sz="1800" b="1" dirty="0"/>
              <a:t> Utama </a:t>
            </a:r>
            <a:r>
              <a:rPr lang="en-ID" sz="1800" b="1" dirty="0" err="1"/>
              <a:t>Penguatan</a:t>
            </a:r>
            <a:r>
              <a:rPr lang="en-ID" sz="1800" b="1" dirty="0"/>
              <a:t> </a:t>
            </a:r>
            <a:r>
              <a:rPr lang="en-ID" sz="1800" b="1" dirty="0" err="1"/>
              <a:t>Pajak</a:t>
            </a:r>
            <a:r>
              <a:rPr lang="en-ID" sz="1800" b="1" dirty="0"/>
              <a:t> Daerah #2</a:t>
            </a:r>
          </a:p>
          <a:p>
            <a:pPr marL="16933" fontAlgn="auto">
              <a:lnSpc>
                <a:spcPts val="2167"/>
              </a:lnSpc>
              <a:spcAft>
                <a:spcPts val="0"/>
              </a:spcAft>
            </a:pP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Simplifikasi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Pajak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Berbasis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Konsumsi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Menjadi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Pajak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Barang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dan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Jasa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Tertentu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(PBJT)</a:t>
            </a:r>
            <a:endParaRPr lang="en-ID" sz="1400" dirty="0">
              <a:latin typeface="Microsoft Sans Serif"/>
              <a:cs typeface="Microsoft Sans Serif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DC80028B-08DA-45A5-8B35-F29C52CCF0DA}"/>
              </a:ext>
            </a:extLst>
          </p:cNvPr>
          <p:cNvSpPr txBox="1"/>
          <p:nvPr/>
        </p:nvSpPr>
        <p:spPr>
          <a:xfrm>
            <a:off x="74101" y="780386"/>
            <a:ext cx="8710710" cy="67161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wrap="square" lIns="0" tIns="21167" rIns="0" bIns="0" rtlCol="0">
            <a:spAutoFit/>
          </a:bodyPr>
          <a:lstStyle/>
          <a:p>
            <a:pPr marL="87313" marR="6773">
              <a:lnSpc>
                <a:spcPct val="102600"/>
              </a:lnSpc>
              <a:tabLst>
                <a:tab pos="8345385" algn="l"/>
              </a:tabLst>
            </a:pPr>
            <a:r>
              <a:rPr dirty="0" err="1">
                <a:latin typeface="Microsoft Sans Serif"/>
                <a:cs typeface="Microsoft Sans Serif"/>
              </a:rPr>
              <a:t>Simplifikasi</a:t>
            </a:r>
            <a:r>
              <a:rPr dirty="0">
                <a:latin typeface="Microsoft Sans Serif"/>
                <a:cs typeface="Microsoft Sans Serif"/>
              </a:rPr>
              <a:t> lima jenis pajak berbasis konsumsi yang diatur dalam UU 28/2009 merupakan salah satu nilai tambah </a:t>
            </a:r>
            <a:r>
              <a:rPr dirty="0" err="1">
                <a:latin typeface="Microsoft Sans Serif"/>
                <a:cs typeface="Microsoft Sans Serif"/>
              </a:rPr>
              <a:t>bagi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dirty="0" err="1">
                <a:latin typeface="Microsoft Sans Serif"/>
                <a:cs typeface="Microsoft Sans Serif"/>
              </a:rPr>
              <a:t>Pemda</a:t>
            </a:r>
            <a:r>
              <a:rPr dirty="0">
                <a:latin typeface="Microsoft Sans Serif"/>
                <a:cs typeface="Microsoft Sans Serif"/>
              </a:rPr>
              <a:t> dan Wajib Pajak Daerah (WPD) dalam mendorong </a:t>
            </a:r>
            <a:r>
              <a:rPr dirty="0" err="1">
                <a:latin typeface="Microsoft Sans Serif"/>
                <a:cs typeface="Microsoft Sans Serif"/>
              </a:rPr>
              <a:t>penyederhanaan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dirty="0" err="1">
                <a:latin typeface="Microsoft Sans Serif"/>
                <a:cs typeface="Microsoft Sans Serif"/>
              </a:rPr>
              <a:t>administrasi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dirty="0" err="1">
                <a:latin typeface="Microsoft Sans Serif"/>
                <a:cs typeface="Microsoft Sans Serif"/>
              </a:rPr>
              <a:t>perpajakan</a:t>
            </a:r>
            <a:r>
              <a:rPr dirty="0">
                <a:latin typeface="Microsoft Sans Serif"/>
                <a:cs typeface="Microsoft Sans Serif"/>
              </a:rPr>
              <a:t> sebagaimana diatur  dalam Sistem Perpajakan di Pemerintah Pusat (PPN)</a:t>
            </a: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EA109A64-46B3-4508-BB0F-7EC874F5C7C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127" y="2135421"/>
            <a:ext cx="613954" cy="671616"/>
          </a:xfrm>
          <a:prstGeom prst="rect">
            <a:avLst/>
          </a:prstGeom>
        </p:spPr>
      </p:pic>
      <p:sp>
        <p:nvSpPr>
          <p:cNvPr id="10" name="object 14">
            <a:extLst>
              <a:ext uri="{FF2B5EF4-FFF2-40B4-BE49-F238E27FC236}">
                <a16:creationId xmlns:a16="http://schemas.microsoft.com/office/drawing/2014/main" id="{D5188B87-F391-4701-B6C6-4B39F4A59542}"/>
              </a:ext>
            </a:extLst>
          </p:cNvPr>
          <p:cNvSpPr txBox="1"/>
          <p:nvPr/>
        </p:nvSpPr>
        <p:spPr>
          <a:xfrm>
            <a:off x="1050639" y="1808244"/>
            <a:ext cx="5906036" cy="159308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88383" marR="6773" indent="-171450">
              <a:lnSpc>
                <a:spcPct val="130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sz="1200" dirty="0">
                <a:latin typeface="Microsoft Sans Serif"/>
                <a:cs typeface="Microsoft Sans Serif"/>
              </a:rPr>
              <a:t>Perluasan </a:t>
            </a:r>
            <a:r>
              <a:rPr sz="1200" dirty="0" err="1">
                <a:latin typeface="Microsoft Sans Serif"/>
                <a:cs typeface="Microsoft Sans Serif"/>
              </a:rPr>
              <a:t>objek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dirty="0" err="1">
                <a:latin typeface="Microsoft Sans Serif"/>
                <a:cs typeface="Microsoft Sans Serif"/>
              </a:rPr>
              <a:t>diantaranya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i="1" dirty="0">
                <a:latin typeface="Arial"/>
                <a:cs typeface="Arial"/>
              </a:rPr>
              <a:t>valet parking</a:t>
            </a:r>
            <a:r>
              <a:rPr sz="1200" dirty="0">
                <a:latin typeface="Microsoft Sans Serif"/>
                <a:cs typeface="Microsoft Sans Serif"/>
              </a:rPr>
              <a:t>, jasa rekreasi, dan </a:t>
            </a:r>
            <a:r>
              <a:rPr sz="1200" dirty="0" err="1">
                <a:latin typeface="Microsoft Sans Serif"/>
                <a:cs typeface="Microsoft Sans Serif"/>
              </a:rPr>
              <a:t>sarpras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dirty="0" err="1">
                <a:latin typeface="Microsoft Sans Serif"/>
                <a:cs typeface="Microsoft Sans Serif"/>
              </a:rPr>
              <a:t>olahraga</a:t>
            </a:r>
            <a:r>
              <a:rPr sz="1200" dirty="0">
                <a:latin typeface="Microsoft Sans Serif"/>
                <a:cs typeface="Microsoft Sans Serif"/>
              </a:rPr>
              <a:t>.</a:t>
            </a:r>
          </a:p>
          <a:p>
            <a:pPr marL="188383" marR="6773" indent="-171450">
              <a:lnSpc>
                <a:spcPct val="130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sz="1200" dirty="0" err="1">
                <a:latin typeface="Microsoft Sans Serif"/>
                <a:cs typeface="Microsoft Sans Serif"/>
              </a:rPr>
              <a:t>Efisiensi</a:t>
            </a:r>
            <a:r>
              <a:rPr sz="1200" dirty="0">
                <a:latin typeface="Microsoft Sans Serif"/>
                <a:cs typeface="Microsoft Sans Serif"/>
              </a:rPr>
              <a:t> Anggaran untuk pelaksanaan kegiatan atas pemungutan 5 </a:t>
            </a:r>
            <a:r>
              <a:rPr sz="1200" dirty="0" err="1">
                <a:latin typeface="Microsoft Sans Serif"/>
                <a:cs typeface="Microsoft Sans Serif"/>
              </a:rPr>
              <a:t>jenis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dirty="0" err="1">
                <a:latin typeface="Microsoft Sans Serif"/>
                <a:cs typeface="Microsoft Sans Serif"/>
              </a:rPr>
              <a:t>pajak</a:t>
            </a:r>
            <a:r>
              <a:rPr lang="en-US" sz="1200" dirty="0">
                <a:latin typeface="Microsoft Sans Serif"/>
                <a:cs typeface="Microsoft Sans Serif"/>
              </a:rPr>
              <a:t> </a:t>
            </a:r>
            <a:r>
              <a:rPr sz="1200" dirty="0" err="1">
                <a:latin typeface="Microsoft Sans Serif"/>
                <a:cs typeface="Microsoft Sans Serif"/>
              </a:rPr>
              <a:t>menjadi</a:t>
            </a:r>
            <a:r>
              <a:rPr sz="1200" dirty="0">
                <a:latin typeface="Microsoft Sans Serif"/>
                <a:cs typeface="Microsoft Sans Serif"/>
              </a:rPr>
              <a:t> 1 jenis pajak</a:t>
            </a:r>
          </a:p>
          <a:p>
            <a:pPr marL="188383" marR="195575" indent="-171450">
              <a:lnSpc>
                <a:spcPts val="1853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sz="1200" dirty="0">
                <a:latin typeface="Microsoft Sans Serif"/>
                <a:cs typeface="Microsoft Sans Serif"/>
              </a:rPr>
              <a:t>Optimalisasi SDM Fiskus Daerah : mengurangi beban kerja SDM untuk </a:t>
            </a:r>
            <a:r>
              <a:rPr sz="1200" dirty="0" err="1">
                <a:latin typeface="Microsoft Sans Serif"/>
                <a:cs typeface="Microsoft Sans Serif"/>
              </a:rPr>
              <a:t>fungsi</a:t>
            </a:r>
            <a:r>
              <a:rPr lang="en-US" sz="1200" dirty="0">
                <a:latin typeface="Microsoft Sans Serif"/>
                <a:cs typeface="Microsoft Sans Serif"/>
              </a:rPr>
              <a:t> </a:t>
            </a:r>
            <a:r>
              <a:rPr sz="1200" dirty="0" err="1">
                <a:latin typeface="Microsoft Sans Serif"/>
                <a:cs typeface="Microsoft Sans Serif"/>
              </a:rPr>
              <a:t>Pelayanan</a:t>
            </a:r>
            <a:r>
              <a:rPr sz="1200" dirty="0">
                <a:latin typeface="Microsoft Sans Serif"/>
                <a:cs typeface="Microsoft Sans Serif"/>
              </a:rPr>
              <a:t>, Pengawasan , Penagihan, </a:t>
            </a:r>
            <a:r>
              <a:rPr sz="1200" dirty="0" err="1">
                <a:latin typeface="Microsoft Sans Serif"/>
                <a:cs typeface="Microsoft Sans Serif"/>
              </a:rPr>
              <a:t>dll</a:t>
            </a:r>
            <a:r>
              <a:rPr sz="1200" spc="-13" dirty="0">
                <a:latin typeface="Microsoft Sans Serif"/>
                <a:cs typeface="Microsoft Sans Serif"/>
              </a:rPr>
              <a:t>.</a:t>
            </a:r>
          </a:p>
          <a:p>
            <a:pPr marL="188383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d-ID" sz="1200" dirty="0">
                <a:latin typeface="Microsoft Sans Serif"/>
                <a:cs typeface="Microsoft Sans Serif"/>
              </a:rPr>
              <a:t>Penyederhanaan dokumentasi pemungutan pajak</a:t>
            </a:r>
          </a:p>
          <a:p>
            <a:pPr marL="188383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d-ID" sz="1200" dirty="0">
                <a:latin typeface="Microsoft Sans Serif"/>
                <a:cs typeface="Microsoft Sans Serif"/>
              </a:rPr>
              <a:t>Integrasi pendataan potensi pajak yang lebih baik</a:t>
            </a:r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B70A658F-087F-4229-81EC-252A19C8722E}"/>
              </a:ext>
            </a:extLst>
          </p:cNvPr>
          <p:cNvGrpSpPr/>
          <p:nvPr/>
        </p:nvGrpSpPr>
        <p:grpSpPr>
          <a:xfrm>
            <a:off x="6495548" y="1486667"/>
            <a:ext cx="2557013" cy="3164776"/>
            <a:chOff x="6489005" y="1843965"/>
            <a:chExt cx="2484755" cy="2538095"/>
          </a:xfrm>
        </p:grpSpPr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17AF7DCB-5EB3-48FF-BA9C-BE5479F07AA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9005" y="1843965"/>
              <a:ext cx="2484452" cy="2537608"/>
            </a:xfrm>
            <a:prstGeom prst="rect">
              <a:avLst/>
            </a:prstGeom>
          </p:spPr>
        </p:pic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63CCFC77-C395-4637-976E-68C06C0F8D3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54823" y="1915668"/>
              <a:ext cx="377951" cy="373380"/>
            </a:xfrm>
            <a:prstGeom prst="rect">
              <a:avLst/>
            </a:prstGeom>
          </p:spPr>
        </p:pic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1CF2739-792B-4BC2-9AA5-7C5311165BC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66303" y="2473452"/>
              <a:ext cx="377951" cy="373380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F2676AD8-67A2-4F78-93AA-0F799DD1BE9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38871" y="3304032"/>
              <a:ext cx="359664" cy="356616"/>
            </a:xfrm>
            <a:prstGeom prst="rect">
              <a:avLst/>
            </a:prstGeom>
          </p:spPr>
        </p:pic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96ABC849-0991-41C9-9E09-BC76A710EAD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09103" y="3820667"/>
              <a:ext cx="448055" cy="441959"/>
            </a:xfrm>
            <a:prstGeom prst="rect">
              <a:avLst/>
            </a:prstGeom>
          </p:spPr>
        </p:pic>
      </p:grpSp>
      <p:sp>
        <p:nvSpPr>
          <p:cNvPr id="18" name="object 14">
            <a:extLst>
              <a:ext uri="{FF2B5EF4-FFF2-40B4-BE49-F238E27FC236}">
                <a16:creationId xmlns:a16="http://schemas.microsoft.com/office/drawing/2014/main" id="{1B6B68B2-970D-426B-8355-CE1EE17784ED}"/>
              </a:ext>
            </a:extLst>
          </p:cNvPr>
          <p:cNvSpPr txBox="1"/>
          <p:nvPr/>
        </p:nvSpPr>
        <p:spPr>
          <a:xfrm>
            <a:off x="91439" y="1528032"/>
            <a:ext cx="2022339" cy="26624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lnSpc>
                <a:spcPct val="130400"/>
              </a:lnSpc>
              <a:spcBef>
                <a:spcPts val="127"/>
              </a:spcBef>
            </a:pPr>
            <a:r>
              <a:rPr lang="en-US" b="1" dirty="0" err="1">
                <a:latin typeface="Microsoft Sans Serif"/>
                <a:cs typeface="Microsoft Sans Serif"/>
              </a:rPr>
              <a:t>Dampak</a:t>
            </a:r>
            <a:r>
              <a:rPr lang="en-US" b="1" dirty="0">
                <a:latin typeface="Microsoft Sans Serif"/>
                <a:cs typeface="Microsoft Sans Serif"/>
              </a:rPr>
              <a:t> </a:t>
            </a:r>
            <a:r>
              <a:rPr lang="en-US" b="1" dirty="0" err="1">
                <a:latin typeface="Microsoft Sans Serif"/>
                <a:cs typeface="Microsoft Sans Serif"/>
              </a:rPr>
              <a:t>Bagi</a:t>
            </a:r>
            <a:r>
              <a:rPr lang="en-US" b="1" dirty="0">
                <a:latin typeface="Microsoft Sans Serif"/>
                <a:cs typeface="Microsoft Sans Serif"/>
              </a:rPr>
              <a:t> </a:t>
            </a:r>
            <a:r>
              <a:rPr lang="en-US" b="1" dirty="0" err="1">
                <a:latin typeface="Microsoft Sans Serif"/>
                <a:cs typeface="Microsoft Sans Serif"/>
              </a:rPr>
              <a:t>Pemda</a:t>
            </a:r>
            <a:endParaRPr lang="id-ID" sz="1200" b="1" dirty="0">
              <a:latin typeface="Microsoft Sans Serif"/>
              <a:cs typeface="Microsoft Sans Serif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660D137-A02E-4092-8991-CE1CF42390BD}"/>
              </a:ext>
            </a:extLst>
          </p:cNvPr>
          <p:cNvSpPr txBox="1"/>
          <p:nvPr/>
        </p:nvSpPr>
        <p:spPr>
          <a:xfrm>
            <a:off x="-175259" y="3636790"/>
            <a:ext cx="5906036" cy="96180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468438" indent="-2159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1414463" algn="l"/>
                <a:tab pos="1436688" algn="l"/>
              </a:tabLst>
            </a:pPr>
            <a:r>
              <a:rPr sz="1200" dirty="0" err="1"/>
              <a:t>Penyederhanaan</a:t>
            </a:r>
            <a:r>
              <a:rPr sz="1200" dirty="0"/>
              <a:t> tarif, pembayaran, dan pelaporan pajak</a:t>
            </a:r>
          </a:p>
          <a:p>
            <a:pPr marL="1468438" indent="-2159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414463" algn="l"/>
                <a:tab pos="1436688" algn="l"/>
              </a:tabLst>
            </a:pPr>
            <a:r>
              <a:rPr sz="1200" dirty="0"/>
              <a:t>Penyederhanaan administrasi pengusaha</a:t>
            </a:r>
          </a:p>
          <a:p>
            <a:pPr marL="1468438" indent="-215900">
              <a:spcBef>
                <a:spcPts val="612"/>
              </a:spcBef>
              <a:buFont typeface="Arial" panose="020B0604020202020204" pitchFamily="34" charset="0"/>
              <a:buChar char="•"/>
              <a:tabLst>
                <a:tab pos="1414463" algn="l"/>
                <a:tab pos="1436688" algn="l"/>
              </a:tabLst>
            </a:pPr>
            <a:r>
              <a:rPr sz="1200" dirty="0"/>
              <a:t>Mendorong pertumbuhan industri hiburan keluarga </a:t>
            </a:r>
            <a:r>
              <a:rPr sz="1200" dirty="0" err="1"/>
              <a:t>melalui</a:t>
            </a:r>
            <a:r>
              <a:rPr sz="1200" dirty="0"/>
              <a:t> </a:t>
            </a:r>
            <a:r>
              <a:rPr sz="1200" dirty="0" err="1"/>
              <a:t>penurunan</a:t>
            </a:r>
            <a:r>
              <a:rPr sz="1200" dirty="0"/>
              <a:t> </a:t>
            </a:r>
            <a:r>
              <a:rPr sz="1200" dirty="0" err="1"/>
              <a:t>tarif</a:t>
            </a:r>
            <a:r>
              <a:rPr sz="1200" dirty="0"/>
              <a:t> menjadi 40% (dalam UU 28/2009 tarif s.d. 75%</a:t>
            </a:r>
            <a:r>
              <a:rPr sz="1600" dirty="0"/>
              <a:t>)</a:t>
            </a: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D70C6DE7-7D78-411E-81A1-443065A27EB2}"/>
              </a:ext>
            </a:extLst>
          </p:cNvPr>
          <p:cNvSpPr txBox="1"/>
          <p:nvPr/>
        </p:nvSpPr>
        <p:spPr>
          <a:xfrm>
            <a:off x="108903" y="3336961"/>
            <a:ext cx="2022339" cy="26624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lnSpc>
                <a:spcPct val="130400"/>
              </a:lnSpc>
              <a:spcBef>
                <a:spcPts val="127"/>
              </a:spcBef>
            </a:pPr>
            <a:r>
              <a:rPr lang="en-US" b="1" dirty="0" err="1">
                <a:latin typeface="Microsoft Sans Serif"/>
                <a:cs typeface="Microsoft Sans Serif"/>
              </a:rPr>
              <a:t>Dampak</a:t>
            </a:r>
            <a:r>
              <a:rPr lang="en-US" b="1" dirty="0">
                <a:latin typeface="Microsoft Sans Serif"/>
                <a:cs typeface="Microsoft Sans Serif"/>
              </a:rPr>
              <a:t> </a:t>
            </a:r>
            <a:r>
              <a:rPr lang="en-US" b="1" dirty="0" err="1">
                <a:latin typeface="Microsoft Sans Serif"/>
                <a:cs typeface="Microsoft Sans Serif"/>
              </a:rPr>
              <a:t>Bagi</a:t>
            </a:r>
            <a:r>
              <a:rPr lang="en-US" b="1" dirty="0">
                <a:latin typeface="Microsoft Sans Serif"/>
                <a:cs typeface="Microsoft Sans Serif"/>
              </a:rPr>
              <a:t> WP</a:t>
            </a:r>
            <a:endParaRPr lang="id-ID" sz="1200" b="1" dirty="0">
              <a:latin typeface="Microsoft Sans Serif"/>
              <a:cs typeface="Microsoft Sans Serif"/>
            </a:endParaRPr>
          </a:p>
        </p:txBody>
      </p:sp>
      <p:pic>
        <p:nvPicPr>
          <p:cNvPr id="21" name="object 4">
            <a:extLst>
              <a:ext uri="{FF2B5EF4-FFF2-40B4-BE49-F238E27FC236}">
                <a16:creationId xmlns:a16="http://schemas.microsoft.com/office/drawing/2014/main" id="{006165D9-1200-4A42-8C46-532030FA2D7D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127" y="3869023"/>
            <a:ext cx="672797" cy="4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0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29F764-442F-4F7D-BDCD-FA84DF022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EA52BA-1EB2-4EDE-A5E0-74349513F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946"/>
            <a:ext cx="9144000" cy="481014"/>
          </a:xfrm>
          <a:prstGeom prst="rect">
            <a:avLst/>
          </a:prstGeom>
        </p:spPr>
      </p:pic>
      <p:sp>
        <p:nvSpPr>
          <p:cNvPr id="9" name="object 104">
            <a:extLst>
              <a:ext uri="{FF2B5EF4-FFF2-40B4-BE49-F238E27FC236}">
                <a16:creationId xmlns:a16="http://schemas.microsoft.com/office/drawing/2014/main" id="{D23CE633-02C5-4D2C-8E54-44A98AB4CE2E}"/>
              </a:ext>
            </a:extLst>
          </p:cNvPr>
          <p:cNvSpPr txBox="1">
            <a:spLocks/>
          </p:cNvSpPr>
          <p:nvPr/>
        </p:nvSpPr>
        <p:spPr>
          <a:xfrm>
            <a:off x="74101" y="63264"/>
            <a:ext cx="8978460" cy="627715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fontAlgn="auto">
              <a:lnSpc>
                <a:spcPts val="2807"/>
              </a:lnSpc>
              <a:spcBef>
                <a:spcPts val="133"/>
              </a:spcBef>
              <a:spcAft>
                <a:spcPts val="0"/>
              </a:spcAft>
            </a:pPr>
            <a:r>
              <a:rPr lang="en-ID" sz="1800" b="1" dirty="0" err="1"/>
              <a:t>Instrumen</a:t>
            </a:r>
            <a:r>
              <a:rPr lang="en-ID" sz="1800" b="1" dirty="0"/>
              <a:t> Utama </a:t>
            </a:r>
            <a:r>
              <a:rPr lang="en-ID" sz="1800" b="1" dirty="0" err="1"/>
              <a:t>Penguatan</a:t>
            </a:r>
            <a:r>
              <a:rPr lang="en-ID" sz="1800" b="1" dirty="0"/>
              <a:t> </a:t>
            </a:r>
            <a:r>
              <a:rPr lang="en-ID" sz="1800" b="1" dirty="0" err="1"/>
              <a:t>Pajak</a:t>
            </a:r>
            <a:r>
              <a:rPr lang="en-ID" sz="1800" b="1" dirty="0"/>
              <a:t> Daerah #3</a:t>
            </a:r>
          </a:p>
          <a:p>
            <a:pPr marL="16933" fontAlgn="auto">
              <a:lnSpc>
                <a:spcPts val="2167"/>
              </a:lnSpc>
              <a:spcAft>
                <a:spcPts val="0"/>
              </a:spcAft>
            </a:pP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Penguatan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PBB-P2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sebagai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sumber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utama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penerimaan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Pajak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Daerah di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mayoritas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en-ID" sz="1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Kabupaten</a:t>
            </a:r>
            <a:r>
              <a:rPr lang="en-ID"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/Kota</a:t>
            </a:r>
            <a:endParaRPr lang="en-ID" sz="1400" dirty="0">
              <a:latin typeface="Microsoft Sans Serif"/>
              <a:cs typeface="Microsoft Sans Serif"/>
            </a:endParaRPr>
          </a:p>
        </p:txBody>
      </p:sp>
      <p:grpSp>
        <p:nvGrpSpPr>
          <p:cNvPr id="13" name="object 7">
            <a:extLst>
              <a:ext uri="{FF2B5EF4-FFF2-40B4-BE49-F238E27FC236}">
                <a16:creationId xmlns:a16="http://schemas.microsoft.com/office/drawing/2014/main" id="{1ACC8D55-B2BA-4DA0-B7B9-F8CBECC1E8F5}"/>
              </a:ext>
            </a:extLst>
          </p:cNvPr>
          <p:cNvGrpSpPr/>
          <p:nvPr/>
        </p:nvGrpSpPr>
        <p:grpSpPr>
          <a:xfrm>
            <a:off x="204256" y="1107002"/>
            <a:ext cx="1419353" cy="1340034"/>
            <a:chOff x="501395" y="780287"/>
            <a:chExt cx="1681480" cy="1546860"/>
          </a:xfrm>
        </p:grpSpPr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DDEB3FCA-73AC-490E-A490-4D999F77C18D}"/>
                </a:ext>
              </a:extLst>
            </p:cNvPr>
            <p:cNvSpPr/>
            <p:nvPr/>
          </p:nvSpPr>
          <p:spPr>
            <a:xfrm>
              <a:off x="501395" y="780287"/>
              <a:ext cx="1681480" cy="1546860"/>
            </a:xfrm>
            <a:custGeom>
              <a:avLst/>
              <a:gdLst/>
              <a:ahLst/>
              <a:cxnLst/>
              <a:rect l="l" t="t" r="r" b="b"/>
              <a:pathLst>
                <a:path w="1681480" h="1546860">
                  <a:moveTo>
                    <a:pt x="1680972" y="0"/>
                  </a:moveTo>
                  <a:lnTo>
                    <a:pt x="0" y="0"/>
                  </a:lnTo>
                  <a:lnTo>
                    <a:pt x="0" y="1546860"/>
                  </a:lnTo>
                  <a:lnTo>
                    <a:pt x="1680972" y="1546860"/>
                  </a:lnTo>
                  <a:lnTo>
                    <a:pt x="168097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AC4C8301-FBF0-43D2-9A6A-58306EE6985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579" y="862583"/>
              <a:ext cx="893063" cy="891539"/>
            </a:xfrm>
            <a:prstGeom prst="rect">
              <a:avLst/>
            </a:prstGeom>
          </p:spPr>
        </p:pic>
      </p:grpSp>
      <p:grpSp>
        <p:nvGrpSpPr>
          <p:cNvPr id="16" name="object 13">
            <a:extLst>
              <a:ext uri="{FF2B5EF4-FFF2-40B4-BE49-F238E27FC236}">
                <a16:creationId xmlns:a16="http://schemas.microsoft.com/office/drawing/2014/main" id="{D65260C5-FBC6-4895-981B-56FEEAEED531}"/>
              </a:ext>
            </a:extLst>
          </p:cNvPr>
          <p:cNvGrpSpPr/>
          <p:nvPr/>
        </p:nvGrpSpPr>
        <p:grpSpPr>
          <a:xfrm>
            <a:off x="204256" y="2898565"/>
            <a:ext cx="1419353" cy="1415287"/>
            <a:chOff x="501395" y="3019044"/>
            <a:chExt cx="1681480" cy="1633728"/>
          </a:xfrm>
        </p:grpSpPr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9AC1C880-5A10-4762-8E8F-5A2EED247BDD}"/>
                </a:ext>
              </a:extLst>
            </p:cNvPr>
            <p:cNvSpPr/>
            <p:nvPr/>
          </p:nvSpPr>
          <p:spPr>
            <a:xfrm>
              <a:off x="501395" y="3060192"/>
              <a:ext cx="1681480" cy="1592580"/>
            </a:xfrm>
            <a:custGeom>
              <a:avLst/>
              <a:gdLst/>
              <a:ahLst/>
              <a:cxnLst/>
              <a:rect l="l" t="t" r="r" b="b"/>
              <a:pathLst>
                <a:path w="1681480" h="1592579">
                  <a:moveTo>
                    <a:pt x="1680972" y="0"/>
                  </a:moveTo>
                  <a:lnTo>
                    <a:pt x="0" y="0"/>
                  </a:lnTo>
                  <a:lnTo>
                    <a:pt x="0" y="1592580"/>
                  </a:lnTo>
                  <a:lnTo>
                    <a:pt x="1680972" y="1592580"/>
                  </a:lnTo>
                  <a:lnTo>
                    <a:pt x="16809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" name="object 19">
              <a:extLst>
                <a:ext uri="{FF2B5EF4-FFF2-40B4-BE49-F238E27FC236}">
                  <a16:creationId xmlns:a16="http://schemas.microsoft.com/office/drawing/2014/main" id="{A13D7B4F-E573-4559-95C3-4EBDE567A33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295" y="3019044"/>
              <a:ext cx="929640" cy="963168"/>
            </a:xfrm>
            <a:prstGeom prst="rect">
              <a:avLst/>
            </a:prstGeom>
          </p:spPr>
        </p:pic>
      </p:grpSp>
      <p:sp>
        <p:nvSpPr>
          <p:cNvPr id="19" name="object 3">
            <a:extLst>
              <a:ext uri="{FF2B5EF4-FFF2-40B4-BE49-F238E27FC236}">
                <a16:creationId xmlns:a16="http://schemas.microsoft.com/office/drawing/2014/main" id="{C34DCE10-198F-43DF-912F-2F2361AB91CA}"/>
              </a:ext>
            </a:extLst>
          </p:cNvPr>
          <p:cNvSpPr/>
          <p:nvPr/>
        </p:nvSpPr>
        <p:spPr>
          <a:xfrm flipV="1">
            <a:off x="1935909" y="902939"/>
            <a:ext cx="232662" cy="228601"/>
          </a:xfrm>
          <a:custGeom>
            <a:avLst/>
            <a:gdLst/>
            <a:ahLst/>
            <a:cxnLst/>
            <a:rect l="l" t="t" r="r" b="b"/>
            <a:pathLst>
              <a:path w="259080" h="260984">
                <a:moveTo>
                  <a:pt x="259080" y="0"/>
                </a:moveTo>
                <a:lnTo>
                  <a:pt x="0" y="0"/>
                </a:lnTo>
                <a:lnTo>
                  <a:pt x="0" y="260603"/>
                </a:lnTo>
                <a:lnTo>
                  <a:pt x="259080" y="260603"/>
                </a:lnTo>
                <a:lnTo>
                  <a:pt x="259080" y="0"/>
                </a:lnTo>
                <a:close/>
              </a:path>
            </a:pathLst>
          </a:custGeom>
          <a:solidFill>
            <a:srgbClr val="0D80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B37BA26E-2F85-4A72-9AD9-B0B6F23F9C04}"/>
              </a:ext>
            </a:extLst>
          </p:cNvPr>
          <p:cNvSpPr/>
          <p:nvPr/>
        </p:nvSpPr>
        <p:spPr>
          <a:xfrm flipV="1">
            <a:off x="1935909" y="1572103"/>
            <a:ext cx="232662" cy="228601"/>
          </a:xfrm>
          <a:custGeom>
            <a:avLst/>
            <a:gdLst/>
            <a:ahLst/>
            <a:cxnLst/>
            <a:rect l="l" t="t" r="r" b="b"/>
            <a:pathLst>
              <a:path w="259080" h="260985">
                <a:moveTo>
                  <a:pt x="259080" y="0"/>
                </a:moveTo>
                <a:lnTo>
                  <a:pt x="0" y="0"/>
                </a:lnTo>
                <a:lnTo>
                  <a:pt x="0" y="260603"/>
                </a:lnTo>
                <a:lnTo>
                  <a:pt x="259080" y="260603"/>
                </a:lnTo>
                <a:lnTo>
                  <a:pt x="259080" y="0"/>
                </a:lnTo>
                <a:close/>
              </a:path>
            </a:pathLst>
          </a:custGeom>
          <a:solidFill>
            <a:srgbClr val="119C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1723B30E-57A1-4A33-AA7E-83672417B3DC}"/>
              </a:ext>
            </a:extLst>
          </p:cNvPr>
          <p:cNvSpPr/>
          <p:nvPr/>
        </p:nvSpPr>
        <p:spPr>
          <a:xfrm flipV="1">
            <a:off x="1935909" y="3807398"/>
            <a:ext cx="232662" cy="226932"/>
          </a:xfrm>
          <a:custGeom>
            <a:avLst/>
            <a:gdLst/>
            <a:ahLst/>
            <a:cxnLst/>
            <a:rect l="l" t="t" r="r" b="b"/>
            <a:pathLst>
              <a:path w="259080" h="259079">
                <a:moveTo>
                  <a:pt x="259080" y="0"/>
                </a:moveTo>
                <a:lnTo>
                  <a:pt x="0" y="0"/>
                </a:lnTo>
                <a:lnTo>
                  <a:pt x="0" y="259079"/>
                </a:lnTo>
                <a:lnTo>
                  <a:pt x="259080" y="259079"/>
                </a:lnTo>
                <a:lnTo>
                  <a:pt x="2590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45F6F6CD-5F0E-4F3C-B758-896055B5884F}"/>
              </a:ext>
            </a:extLst>
          </p:cNvPr>
          <p:cNvSpPr/>
          <p:nvPr/>
        </p:nvSpPr>
        <p:spPr>
          <a:xfrm flipV="1">
            <a:off x="1935909" y="2977359"/>
            <a:ext cx="234373" cy="228601"/>
          </a:xfrm>
          <a:custGeom>
            <a:avLst/>
            <a:gdLst/>
            <a:ahLst/>
            <a:cxnLst/>
            <a:rect l="l" t="t" r="r" b="b"/>
            <a:pathLst>
              <a:path w="260985" h="260985">
                <a:moveTo>
                  <a:pt x="260604" y="0"/>
                </a:moveTo>
                <a:lnTo>
                  <a:pt x="0" y="0"/>
                </a:lnTo>
                <a:lnTo>
                  <a:pt x="0" y="260604"/>
                </a:lnTo>
                <a:lnTo>
                  <a:pt x="260604" y="260604"/>
                </a:lnTo>
                <a:lnTo>
                  <a:pt x="260604" y="0"/>
                </a:lnTo>
                <a:close/>
              </a:path>
            </a:pathLst>
          </a:custGeom>
          <a:solidFill>
            <a:srgbClr val="BD9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B09CCD21-BBFA-49DA-9079-0A1C106084A5}"/>
              </a:ext>
            </a:extLst>
          </p:cNvPr>
          <p:cNvSpPr txBox="1"/>
          <p:nvPr/>
        </p:nvSpPr>
        <p:spPr>
          <a:xfrm>
            <a:off x="2590800" y="851087"/>
            <a:ext cx="6400800" cy="659453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22859" marR="6773" algn="just">
              <a:lnSpc>
                <a:spcPct val="98900"/>
              </a:lnSpc>
              <a:spcBef>
                <a:spcPts val="152"/>
              </a:spcBef>
            </a:pPr>
            <a:r>
              <a:rPr b="1" dirty="0">
                <a:solidFill>
                  <a:srgbClr val="445269"/>
                </a:solidFill>
                <a:latin typeface="Arial"/>
                <a:cs typeface="Arial"/>
              </a:rPr>
              <a:t>TARIF </a:t>
            </a:r>
            <a:r>
              <a:rPr dirty="0">
                <a:solidFill>
                  <a:srgbClr val="445269"/>
                </a:solidFill>
                <a:latin typeface="Microsoft Sans Serif"/>
                <a:cs typeface="Microsoft Sans Serif"/>
              </a:rPr>
              <a:t>: disesuaikan dari semula maksimal 0.3% menjadi  maksimal 0.5%, mengembalikan pada tarif PBB-P2 saat  masih dipungut Pemerintah Pusat dalam UU 12 Tahun  1985 jo. UU 12 Tahun 1994 (UU PBB)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AFCCAB83-24CC-439F-90DA-781561CF3214}"/>
              </a:ext>
            </a:extLst>
          </p:cNvPr>
          <p:cNvSpPr txBox="1"/>
          <p:nvPr/>
        </p:nvSpPr>
        <p:spPr>
          <a:xfrm>
            <a:off x="2590799" y="1536519"/>
            <a:ext cx="6400800" cy="126333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085">
              <a:spcBef>
                <a:spcPts val="133"/>
              </a:spcBef>
              <a:tabLst>
                <a:tab pos="303098" algn="l"/>
                <a:tab pos="303946" algn="l"/>
              </a:tabLst>
            </a:pPr>
            <a:r>
              <a:rPr lang="id-ID" b="1" dirty="0">
                <a:solidFill>
                  <a:srgbClr val="445269"/>
                </a:solidFill>
                <a:latin typeface="Arial"/>
                <a:cs typeface="Arial"/>
              </a:rPr>
              <a:t>NJOP</a:t>
            </a:r>
            <a:endParaRPr dirty="0">
              <a:solidFill>
                <a:srgbClr val="445269"/>
              </a:solidFill>
              <a:latin typeface="Microsoft Sans Serif"/>
              <a:cs typeface="Microsoft Sans Serif"/>
            </a:endParaRPr>
          </a:p>
          <a:p>
            <a:pPr marL="303098" indent="-287013" algn="just">
              <a:spcBef>
                <a:spcPts val="133"/>
              </a:spcBef>
              <a:buChar char="-"/>
              <a:tabLst>
                <a:tab pos="303098" algn="l"/>
                <a:tab pos="303946" algn="l"/>
              </a:tabLst>
            </a:pPr>
            <a:r>
              <a:rPr sz="1300" dirty="0" err="1">
                <a:solidFill>
                  <a:srgbClr val="445269"/>
                </a:solidFill>
                <a:latin typeface="Microsoft Sans Serif"/>
                <a:cs typeface="Microsoft Sans Serif"/>
              </a:rPr>
              <a:t>Ditetapkan</a:t>
            </a:r>
            <a:r>
              <a:rPr sz="1300" dirty="0">
                <a:solidFill>
                  <a:srgbClr val="445269"/>
                </a:solidFill>
                <a:latin typeface="Microsoft Sans Serif"/>
                <a:cs typeface="Microsoft Sans Serif"/>
              </a:rPr>
              <a:t> oleh Kepala Daerah dengan Perkada</a:t>
            </a:r>
            <a:endParaRPr sz="1300" dirty="0">
              <a:latin typeface="Microsoft Sans Serif"/>
              <a:cs typeface="Microsoft Sans Serif"/>
            </a:endParaRPr>
          </a:p>
          <a:p>
            <a:pPr marL="303098" marR="6773" indent="-287013" algn="just">
              <a:lnSpc>
                <a:spcPct val="98800"/>
              </a:lnSpc>
              <a:spcBef>
                <a:spcPts val="53"/>
              </a:spcBef>
              <a:buChar char="-"/>
              <a:tabLst>
                <a:tab pos="303098" algn="l"/>
                <a:tab pos="303946" algn="l"/>
              </a:tabLst>
            </a:pPr>
            <a:r>
              <a:rPr sz="1300" dirty="0" err="1">
                <a:solidFill>
                  <a:srgbClr val="445269"/>
                </a:solidFill>
                <a:latin typeface="Microsoft Sans Serif"/>
                <a:cs typeface="Microsoft Sans Serif"/>
              </a:rPr>
              <a:t>Ditetapkan</a:t>
            </a:r>
            <a:r>
              <a:rPr sz="1300" dirty="0">
                <a:solidFill>
                  <a:srgbClr val="445269"/>
                </a:solidFill>
                <a:latin typeface="Microsoft Sans Serif"/>
                <a:cs typeface="Microsoft Sans Serif"/>
              </a:rPr>
              <a:t> setiap 3 (tiga) tahun, kecuali untuk objek  pajak tertentu dapat ditetapkan setiap tahun sesuai  dengan </a:t>
            </a:r>
            <a:r>
              <a:rPr sz="1300" dirty="0" err="1">
                <a:solidFill>
                  <a:srgbClr val="445269"/>
                </a:solidFill>
                <a:latin typeface="Microsoft Sans Serif"/>
                <a:cs typeface="Microsoft Sans Serif"/>
              </a:rPr>
              <a:t>perkembangan</a:t>
            </a:r>
            <a:r>
              <a:rPr sz="1300" dirty="0">
                <a:solidFill>
                  <a:srgbClr val="445269"/>
                </a:solidFill>
                <a:latin typeface="Microsoft Sans Serif"/>
                <a:cs typeface="Microsoft Sans Serif"/>
              </a:rPr>
              <a:t> </a:t>
            </a:r>
            <a:r>
              <a:rPr sz="1300" dirty="0" err="1">
                <a:solidFill>
                  <a:srgbClr val="445269"/>
                </a:solidFill>
                <a:latin typeface="Microsoft Sans Serif"/>
                <a:cs typeface="Microsoft Sans Serif"/>
              </a:rPr>
              <a:t>wilayahnya</a:t>
            </a:r>
            <a:endParaRPr sz="1300" dirty="0">
              <a:solidFill>
                <a:srgbClr val="445269"/>
              </a:solidFill>
              <a:latin typeface="Microsoft Sans Serif"/>
              <a:cs typeface="Microsoft Sans Serif"/>
            </a:endParaRPr>
          </a:p>
          <a:p>
            <a:pPr marL="303098" marR="6773" indent="-287013" algn="just">
              <a:lnSpc>
                <a:spcPct val="98800"/>
              </a:lnSpc>
              <a:spcBef>
                <a:spcPts val="53"/>
              </a:spcBef>
              <a:buChar char="-"/>
              <a:tabLst>
                <a:tab pos="303098" algn="l"/>
                <a:tab pos="303946" algn="l"/>
              </a:tabLst>
            </a:pPr>
            <a:r>
              <a:rPr lang="id-ID" sz="1300" dirty="0">
                <a:solidFill>
                  <a:srgbClr val="445269"/>
                </a:solidFill>
                <a:latin typeface="Microsoft Sans Serif"/>
                <a:cs typeface="Microsoft Sans Serif"/>
              </a:rPr>
              <a:t>Memperkenalkan Assessment Ratio (NJKP)</a:t>
            </a:r>
            <a:r>
              <a:rPr lang="id-ID" sz="1300" dirty="0">
                <a:solidFill>
                  <a:srgbClr val="44526A"/>
                </a:solidFill>
                <a:latin typeface="Microsoft Sans Serif"/>
                <a:cs typeface="Microsoft Sans Serif"/>
              </a:rPr>
              <a:t>:  pengenaan PBB P2 sebesar 20 sd 100 % dari NJOP</a:t>
            </a:r>
            <a:endParaRPr lang="id-ID" sz="1300" dirty="0">
              <a:solidFill>
                <a:srgbClr val="445269"/>
              </a:solidFill>
              <a:latin typeface="Microsoft Sans Serif"/>
              <a:cs typeface="Microsoft Sans Serif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DFD8BE29-8519-47B7-8345-6045553C5D28}"/>
              </a:ext>
            </a:extLst>
          </p:cNvPr>
          <p:cNvSpPr txBox="1"/>
          <p:nvPr/>
        </p:nvSpPr>
        <p:spPr>
          <a:xfrm>
            <a:off x="2590799" y="2930807"/>
            <a:ext cx="6400801" cy="84074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6933" marR="6773" algn="just">
              <a:lnSpc>
                <a:spcPct val="94400"/>
              </a:lnSpc>
              <a:spcBef>
                <a:spcPts val="240"/>
              </a:spcBef>
              <a:tabLst>
                <a:tab pos="4952030" algn="l"/>
              </a:tabLst>
            </a:pPr>
            <a:r>
              <a:rPr b="1" dirty="0">
                <a:solidFill>
                  <a:srgbClr val="44526A"/>
                </a:solidFill>
                <a:latin typeface="Arial"/>
                <a:cs typeface="Arial"/>
              </a:rPr>
              <a:t>DISKRESI PENETAPAN NJKP </a:t>
            </a:r>
            <a:r>
              <a:rPr dirty="0">
                <a:solidFill>
                  <a:srgbClr val="44526A"/>
                </a:solidFill>
                <a:latin typeface="Microsoft Sans Serif"/>
                <a:cs typeface="Microsoft Sans Serif"/>
              </a:rPr>
              <a:t>dengan Perkada, </a:t>
            </a:r>
            <a:r>
              <a:rPr dirty="0" err="1">
                <a:solidFill>
                  <a:srgbClr val="44526A"/>
                </a:solidFill>
                <a:latin typeface="Microsoft Sans Serif"/>
                <a:cs typeface="Microsoft Sans Serif"/>
              </a:rPr>
              <a:t>dengan</a:t>
            </a:r>
            <a:r>
              <a:rPr dirty="0">
                <a:solidFill>
                  <a:srgbClr val="44526A"/>
                </a:solidFill>
                <a:latin typeface="Microsoft Sans Serif"/>
                <a:cs typeface="Microsoft Sans Serif"/>
              </a:rPr>
              <a:t> </a:t>
            </a:r>
            <a:r>
              <a:rPr dirty="0" err="1">
                <a:solidFill>
                  <a:srgbClr val="44526A"/>
                </a:solidFill>
                <a:latin typeface="Microsoft Sans Serif"/>
                <a:cs typeface="Microsoft Sans Serif"/>
              </a:rPr>
              <a:t>mempertimbangkan</a:t>
            </a:r>
            <a:r>
              <a:rPr dirty="0">
                <a:solidFill>
                  <a:srgbClr val="44526A"/>
                </a:solidFill>
                <a:latin typeface="Microsoft Sans Serif"/>
                <a:cs typeface="Microsoft Sans Serif"/>
              </a:rPr>
              <a:t> beberapa faktor  antara lain pemanfaatan objek Pajak, klasterisasi NJOP, eksternalitas negatif terhadap lingkungan,  maupun transisi kenaikan NJOP hasil </a:t>
            </a:r>
            <a:r>
              <a:rPr dirty="0" err="1">
                <a:solidFill>
                  <a:srgbClr val="44526A"/>
                </a:solidFill>
                <a:latin typeface="Microsoft Sans Serif"/>
                <a:cs typeface="Microsoft Sans Serif"/>
              </a:rPr>
              <a:t>penilaian</a:t>
            </a:r>
            <a:r>
              <a:rPr dirty="0">
                <a:solidFill>
                  <a:srgbClr val="44526A"/>
                </a:solidFill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204E355F-53CA-4A96-A4E8-4E3135009C60}"/>
              </a:ext>
            </a:extLst>
          </p:cNvPr>
          <p:cNvSpPr txBox="1"/>
          <p:nvPr/>
        </p:nvSpPr>
        <p:spPr>
          <a:xfrm>
            <a:off x="2590799" y="3794698"/>
            <a:ext cx="6400800" cy="6762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085">
              <a:spcBef>
                <a:spcPts val="133"/>
              </a:spcBef>
              <a:tabLst>
                <a:tab pos="303098" algn="l"/>
                <a:tab pos="303946" algn="l"/>
              </a:tabLst>
            </a:pPr>
            <a:r>
              <a:rPr lang="id-ID" b="1" dirty="0">
                <a:solidFill>
                  <a:srgbClr val="445269"/>
                </a:solidFill>
                <a:latin typeface="Arial"/>
                <a:cs typeface="Arial"/>
              </a:rPr>
              <a:t>TATA CARA PENILAIAN</a:t>
            </a:r>
            <a:endParaRPr dirty="0">
              <a:solidFill>
                <a:srgbClr val="44526A"/>
              </a:solidFill>
              <a:latin typeface="Microsoft Sans Serif"/>
              <a:cs typeface="Microsoft Sans Serif"/>
            </a:endParaRPr>
          </a:p>
          <a:p>
            <a:pPr marL="303098" indent="-287013">
              <a:spcBef>
                <a:spcPts val="133"/>
              </a:spcBef>
              <a:buChar char="-"/>
              <a:tabLst>
                <a:tab pos="303098" algn="l"/>
                <a:tab pos="303946" algn="l"/>
              </a:tabLst>
            </a:pPr>
            <a:r>
              <a:rPr dirty="0" err="1">
                <a:solidFill>
                  <a:srgbClr val="44526A"/>
                </a:solidFill>
                <a:latin typeface="Microsoft Sans Serif"/>
                <a:cs typeface="Microsoft Sans Serif"/>
              </a:rPr>
              <a:t>Penilaian</a:t>
            </a:r>
            <a:r>
              <a:rPr dirty="0">
                <a:solidFill>
                  <a:srgbClr val="44526A"/>
                </a:solidFill>
                <a:latin typeface="Microsoft Sans Serif"/>
                <a:cs typeface="Microsoft Sans Serif"/>
              </a:rPr>
              <a:t> Massal (ZNT)</a:t>
            </a:r>
            <a:endParaRPr dirty="0">
              <a:latin typeface="Microsoft Sans Serif"/>
              <a:cs typeface="Microsoft Sans Serif"/>
            </a:endParaRPr>
          </a:p>
          <a:p>
            <a:pPr marL="303098" indent="-287013">
              <a:spcBef>
                <a:spcPts val="27"/>
              </a:spcBef>
              <a:buChar char="-"/>
              <a:tabLst>
                <a:tab pos="303098" algn="l"/>
                <a:tab pos="303946" algn="l"/>
              </a:tabLst>
            </a:pPr>
            <a:r>
              <a:rPr dirty="0">
                <a:solidFill>
                  <a:srgbClr val="44526A"/>
                </a:solidFill>
                <a:latin typeface="Microsoft Sans Serif"/>
                <a:cs typeface="Microsoft Sans Serif"/>
              </a:rPr>
              <a:t>Penilaian Individu : Market Value, Cost Approach, Revenue Capitalization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71ECA5AC-BADE-4E32-9E9C-C0CFBF76D71D}"/>
              </a:ext>
            </a:extLst>
          </p:cNvPr>
          <p:cNvSpPr txBox="1"/>
          <p:nvPr/>
        </p:nvSpPr>
        <p:spPr>
          <a:xfrm>
            <a:off x="209945" y="1864650"/>
            <a:ext cx="1353150" cy="740545"/>
          </a:xfrm>
          <a:prstGeom prst="rect">
            <a:avLst/>
          </a:prstGeom>
        </p:spPr>
        <p:txBody>
          <a:bodyPr vert="horz" wrap="square" lIns="0" tIns="23707" rIns="0" bIns="0" rtlCol="0">
            <a:spAutoFit/>
          </a:bodyPr>
          <a:lstStyle/>
          <a:p>
            <a:pPr marL="16086" marR="6773" algn="ctr">
              <a:lnSpc>
                <a:spcPct val="97200"/>
              </a:lnSpc>
              <a:spcBef>
                <a:spcPts val="187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KETENTUAN MATERIIL  YANG DIATUR DALAM  UU HKPD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A05226-0813-4B69-9D78-6B4604835BBF}"/>
              </a:ext>
            </a:extLst>
          </p:cNvPr>
          <p:cNvSpPr/>
          <p:nvPr/>
        </p:nvSpPr>
        <p:spPr>
          <a:xfrm>
            <a:off x="13570" y="3604272"/>
            <a:ext cx="17449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6" marR="6773" algn="ctr">
              <a:spcBef>
                <a:spcPts val="133"/>
              </a:spcBef>
            </a:pPr>
            <a:r>
              <a:rPr lang="en-ID" sz="1050" b="1" dirty="0">
                <a:solidFill>
                  <a:schemeClr val="bg1"/>
                </a:solidFill>
              </a:rPr>
              <a:t>KETENTUAN FORMIL  YANG AKAN DIATUR  DALAM PERATURAN  PELAKSANA</a:t>
            </a: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1B3AEA81-2699-4193-A1A8-6218388C0312}"/>
              </a:ext>
            </a:extLst>
          </p:cNvPr>
          <p:cNvSpPr/>
          <p:nvPr/>
        </p:nvSpPr>
        <p:spPr>
          <a:xfrm flipV="1">
            <a:off x="761" y="678181"/>
            <a:ext cx="8359467" cy="34289"/>
          </a:xfrm>
          <a:custGeom>
            <a:avLst/>
            <a:gdLst/>
            <a:ahLst/>
            <a:cxnLst/>
            <a:rect l="l" t="t" r="r" b="b"/>
            <a:pathLst>
              <a:path w="8289290">
                <a:moveTo>
                  <a:pt x="0" y="0"/>
                </a:moveTo>
                <a:lnTo>
                  <a:pt x="8289036" y="0"/>
                </a:lnTo>
              </a:path>
            </a:pathLst>
          </a:custGeom>
          <a:ln w="4699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0088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BDF4054-6BA3-4CAA-BAF8-CA356A3B4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 flipV="1">
            <a:off x="761" y="586741"/>
            <a:ext cx="8359467" cy="34289"/>
          </a:xfrm>
          <a:custGeom>
            <a:avLst/>
            <a:gdLst/>
            <a:ahLst/>
            <a:cxnLst/>
            <a:rect l="l" t="t" r="r" b="b"/>
            <a:pathLst>
              <a:path w="8289290">
                <a:moveTo>
                  <a:pt x="0" y="0"/>
                </a:moveTo>
                <a:lnTo>
                  <a:pt x="8289036" y="0"/>
                </a:lnTo>
              </a:path>
            </a:pathLst>
          </a:custGeom>
          <a:ln w="4699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3078" y="3528751"/>
            <a:ext cx="2278852" cy="125601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63939" y="1084675"/>
            <a:ext cx="1232261" cy="41798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580516" y="3362797"/>
            <a:ext cx="130175" cy="130810"/>
          </a:xfrm>
          <a:custGeom>
            <a:avLst/>
            <a:gdLst/>
            <a:ahLst/>
            <a:cxnLst/>
            <a:rect l="l" t="t" r="r" b="b"/>
            <a:pathLst>
              <a:path w="130175" h="130810">
                <a:moveTo>
                  <a:pt x="130175" y="65278"/>
                </a:moveTo>
                <a:lnTo>
                  <a:pt x="129286" y="54356"/>
                </a:lnTo>
                <a:lnTo>
                  <a:pt x="126746" y="44069"/>
                </a:lnTo>
                <a:lnTo>
                  <a:pt x="122555" y="34417"/>
                </a:lnTo>
                <a:lnTo>
                  <a:pt x="121412" y="32639"/>
                </a:lnTo>
                <a:lnTo>
                  <a:pt x="116967" y="25654"/>
                </a:lnTo>
                <a:lnTo>
                  <a:pt x="83312" y="2540"/>
                </a:lnTo>
                <a:lnTo>
                  <a:pt x="65151" y="0"/>
                </a:lnTo>
                <a:lnTo>
                  <a:pt x="54356" y="889"/>
                </a:lnTo>
                <a:lnTo>
                  <a:pt x="44069" y="3556"/>
                </a:lnTo>
                <a:lnTo>
                  <a:pt x="43561" y="51562"/>
                </a:lnTo>
                <a:lnTo>
                  <a:pt x="43434" y="54229"/>
                </a:lnTo>
                <a:lnTo>
                  <a:pt x="44069" y="3556"/>
                </a:lnTo>
                <a:lnTo>
                  <a:pt x="34417" y="7620"/>
                </a:lnTo>
                <a:lnTo>
                  <a:pt x="25654" y="13208"/>
                </a:lnTo>
                <a:lnTo>
                  <a:pt x="2540" y="46990"/>
                </a:lnTo>
                <a:lnTo>
                  <a:pt x="0" y="65024"/>
                </a:lnTo>
                <a:lnTo>
                  <a:pt x="889" y="75819"/>
                </a:lnTo>
                <a:lnTo>
                  <a:pt x="20066" y="112268"/>
                </a:lnTo>
                <a:lnTo>
                  <a:pt x="57404" y="129794"/>
                </a:lnTo>
                <a:lnTo>
                  <a:pt x="65024" y="130302"/>
                </a:lnTo>
                <a:lnTo>
                  <a:pt x="75946" y="129413"/>
                </a:lnTo>
                <a:lnTo>
                  <a:pt x="112268" y="110109"/>
                </a:lnTo>
                <a:lnTo>
                  <a:pt x="129628" y="73406"/>
                </a:lnTo>
                <a:lnTo>
                  <a:pt x="129794" y="72644"/>
                </a:lnTo>
                <a:lnTo>
                  <a:pt x="130175" y="65278"/>
                </a:lnTo>
                <a:close/>
              </a:path>
            </a:pathLst>
          </a:custGeom>
          <a:solidFill>
            <a:srgbClr val="006EC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5575359" y="1502665"/>
            <a:ext cx="130175" cy="1824989"/>
          </a:xfrm>
          <a:custGeom>
            <a:avLst/>
            <a:gdLst/>
            <a:ahLst/>
            <a:cxnLst/>
            <a:rect l="l" t="t" r="r" b="b"/>
            <a:pathLst>
              <a:path w="130175" h="1824989">
                <a:moveTo>
                  <a:pt x="83058" y="1803146"/>
                </a:moveTo>
                <a:lnTo>
                  <a:pt x="80518" y="1792859"/>
                </a:lnTo>
                <a:lnTo>
                  <a:pt x="73660" y="1785112"/>
                </a:lnTo>
                <a:lnTo>
                  <a:pt x="63881" y="1781429"/>
                </a:lnTo>
                <a:lnTo>
                  <a:pt x="61468" y="1781302"/>
                </a:lnTo>
                <a:lnTo>
                  <a:pt x="51181" y="1783842"/>
                </a:lnTo>
                <a:lnTo>
                  <a:pt x="43561" y="1790700"/>
                </a:lnTo>
                <a:lnTo>
                  <a:pt x="39751" y="1800479"/>
                </a:lnTo>
                <a:lnTo>
                  <a:pt x="39624" y="1803019"/>
                </a:lnTo>
                <a:lnTo>
                  <a:pt x="42164" y="1813306"/>
                </a:lnTo>
                <a:lnTo>
                  <a:pt x="49022" y="1820926"/>
                </a:lnTo>
                <a:lnTo>
                  <a:pt x="58801" y="1824609"/>
                </a:lnTo>
                <a:lnTo>
                  <a:pt x="61341" y="1824863"/>
                </a:lnTo>
                <a:lnTo>
                  <a:pt x="71628" y="1822196"/>
                </a:lnTo>
                <a:lnTo>
                  <a:pt x="79248" y="1815338"/>
                </a:lnTo>
                <a:lnTo>
                  <a:pt x="82931" y="1805559"/>
                </a:lnTo>
                <a:lnTo>
                  <a:pt x="83058" y="1803146"/>
                </a:lnTo>
                <a:close/>
              </a:path>
              <a:path w="130175" h="1824989">
                <a:moveTo>
                  <a:pt x="83312" y="1716151"/>
                </a:moveTo>
                <a:lnTo>
                  <a:pt x="80645" y="1705864"/>
                </a:lnTo>
                <a:lnTo>
                  <a:pt x="73787" y="1698244"/>
                </a:lnTo>
                <a:lnTo>
                  <a:pt x="64008" y="1694561"/>
                </a:lnTo>
                <a:lnTo>
                  <a:pt x="61595" y="1694434"/>
                </a:lnTo>
                <a:lnTo>
                  <a:pt x="51435" y="1696974"/>
                </a:lnTo>
                <a:lnTo>
                  <a:pt x="43688" y="1703705"/>
                </a:lnTo>
                <a:lnTo>
                  <a:pt x="40005" y="1713484"/>
                </a:lnTo>
                <a:lnTo>
                  <a:pt x="39878" y="1716024"/>
                </a:lnTo>
                <a:lnTo>
                  <a:pt x="42418" y="1726438"/>
                </a:lnTo>
                <a:lnTo>
                  <a:pt x="49276" y="1734058"/>
                </a:lnTo>
                <a:lnTo>
                  <a:pt x="59055" y="1737741"/>
                </a:lnTo>
                <a:lnTo>
                  <a:pt x="61595" y="1737868"/>
                </a:lnTo>
                <a:lnTo>
                  <a:pt x="71882" y="1735328"/>
                </a:lnTo>
                <a:lnTo>
                  <a:pt x="79502" y="1728470"/>
                </a:lnTo>
                <a:lnTo>
                  <a:pt x="83058" y="1718691"/>
                </a:lnTo>
                <a:lnTo>
                  <a:pt x="83312" y="1716151"/>
                </a:lnTo>
                <a:close/>
              </a:path>
              <a:path w="130175" h="1824989">
                <a:moveTo>
                  <a:pt x="83439" y="1629283"/>
                </a:moveTo>
                <a:lnTo>
                  <a:pt x="80899" y="1618996"/>
                </a:lnTo>
                <a:lnTo>
                  <a:pt x="74041" y="1611376"/>
                </a:lnTo>
                <a:lnTo>
                  <a:pt x="64262" y="1607693"/>
                </a:lnTo>
                <a:lnTo>
                  <a:pt x="61849" y="1607566"/>
                </a:lnTo>
                <a:lnTo>
                  <a:pt x="51562" y="1610106"/>
                </a:lnTo>
                <a:lnTo>
                  <a:pt x="43942" y="1616964"/>
                </a:lnTo>
                <a:lnTo>
                  <a:pt x="40132" y="1626743"/>
                </a:lnTo>
                <a:lnTo>
                  <a:pt x="40005" y="1629283"/>
                </a:lnTo>
                <a:lnTo>
                  <a:pt x="42545" y="1639443"/>
                </a:lnTo>
                <a:lnTo>
                  <a:pt x="49403" y="1647190"/>
                </a:lnTo>
                <a:lnTo>
                  <a:pt x="59182" y="1650873"/>
                </a:lnTo>
                <a:lnTo>
                  <a:pt x="61722" y="1651000"/>
                </a:lnTo>
                <a:lnTo>
                  <a:pt x="72009" y="1648460"/>
                </a:lnTo>
                <a:lnTo>
                  <a:pt x="79629" y="1641602"/>
                </a:lnTo>
                <a:lnTo>
                  <a:pt x="83312" y="1631823"/>
                </a:lnTo>
                <a:lnTo>
                  <a:pt x="83439" y="1629283"/>
                </a:lnTo>
                <a:close/>
              </a:path>
              <a:path w="130175" h="1824989">
                <a:moveTo>
                  <a:pt x="83693" y="1542415"/>
                </a:moveTo>
                <a:lnTo>
                  <a:pt x="81026" y="1532128"/>
                </a:lnTo>
                <a:lnTo>
                  <a:pt x="74168" y="1524381"/>
                </a:lnTo>
                <a:lnTo>
                  <a:pt x="64389" y="1520825"/>
                </a:lnTo>
                <a:lnTo>
                  <a:pt x="61976" y="1520698"/>
                </a:lnTo>
                <a:lnTo>
                  <a:pt x="51816" y="1523111"/>
                </a:lnTo>
                <a:lnTo>
                  <a:pt x="44069" y="1529969"/>
                </a:lnTo>
                <a:lnTo>
                  <a:pt x="40386" y="1539621"/>
                </a:lnTo>
                <a:lnTo>
                  <a:pt x="40284" y="1542415"/>
                </a:lnTo>
                <a:lnTo>
                  <a:pt x="42799" y="1552702"/>
                </a:lnTo>
                <a:lnTo>
                  <a:pt x="49657" y="1560322"/>
                </a:lnTo>
                <a:lnTo>
                  <a:pt x="59436" y="1564005"/>
                </a:lnTo>
                <a:lnTo>
                  <a:pt x="61976" y="1564132"/>
                </a:lnTo>
                <a:lnTo>
                  <a:pt x="72136" y="1561465"/>
                </a:lnTo>
                <a:lnTo>
                  <a:pt x="79883" y="1554607"/>
                </a:lnTo>
                <a:lnTo>
                  <a:pt x="83439" y="1544828"/>
                </a:lnTo>
                <a:lnTo>
                  <a:pt x="83693" y="1542415"/>
                </a:lnTo>
                <a:close/>
              </a:path>
              <a:path w="130175" h="1824989">
                <a:moveTo>
                  <a:pt x="83820" y="1455547"/>
                </a:moveTo>
                <a:lnTo>
                  <a:pt x="81280" y="1445260"/>
                </a:lnTo>
                <a:lnTo>
                  <a:pt x="74422" y="1437640"/>
                </a:lnTo>
                <a:lnTo>
                  <a:pt x="64643" y="1433830"/>
                </a:lnTo>
                <a:lnTo>
                  <a:pt x="62103" y="1433703"/>
                </a:lnTo>
                <a:lnTo>
                  <a:pt x="51943" y="1436243"/>
                </a:lnTo>
                <a:lnTo>
                  <a:pt x="44196" y="1443101"/>
                </a:lnTo>
                <a:lnTo>
                  <a:pt x="40513" y="1453007"/>
                </a:lnTo>
                <a:lnTo>
                  <a:pt x="40386" y="1455420"/>
                </a:lnTo>
                <a:lnTo>
                  <a:pt x="43053" y="1465707"/>
                </a:lnTo>
                <a:lnTo>
                  <a:pt x="49784" y="1473327"/>
                </a:lnTo>
                <a:lnTo>
                  <a:pt x="59563" y="1477137"/>
                </a:lnTo>
                <a:lnTo>
                  <a:pt x="61976" y="1477264"/>
                </a:lnTo>
                <a:lnTo>
                  <a:pt x="72263" y="1474724"/>
                </a:lnTo>
                <a:lnTo>
                  <a:pt x="80010" y="1467866"/>
                </a:lnTo>
                <a:lnTo>
                  <a:pt x="83693" y="1458087"/>
                </a:lnTo>
                <a:lnTo>
                  <a:pt x="83820" y="1455547"/>
                </a:lnTo>
                <a:close/>
              </a:path>
              <a:path w="130175" h="1824989">
                <a:moveTo>
                  <a:pt x="84074" y="1368552"/>
                </a:moveTo>
                <a:lnTo>
                  <a:pt x="81407" y="1358265"/>
                </a:lnTo>
                <a:lnTo>
                  <a:pt x="74549" y="1350645"/>
                </a:lnTo>
                <a:lnTo>
                  <a:pt x="64770" y="1346962"/>
                </a:lnTo>
                <a:lnTo>
                  <a:pt x="62357" y="1346835"/>
                </a:lnTo>
                <a:lnTo>
                  <a:pt x="52070" y="1349375"/>
                </a:lnTo>
                <a:lnTo>
                  <a:pt x="44323" y="1356233"/>
                </a:lnTo>
                <a:lnTo>
                  <a:pt x="40767" y="1366139"/>
                </a:lnTo>
                <a:lnTo>
                  <a:pt x="40640" y="1368425"/>
                </a:lnTo>
                <a:lnTo>
                  <a:pt x="43180" y="1378839"/>
                </a:lnTo>
                <a:lnTo>
                  <a:pt x="50038" y="1386459"/>
                </a:lnTo>
                <a:lnTo>
                  <a:pt x="59817" y="1390142"/>
                </a:lnTo>
                <a:lnTo>
                  <a:pt x="62230" y="1390269"/>
                </a:lnTo>
                <a:lnTo>
                  <a:pt x="72517" y="1387729"/>
                </a:lnTo>
                <a:lnTo>
                  <a:pt x="80137" y="1380998"/>
                </a:lnTo>
                <a:lnTo>
                  <a:pt x="83820" y="1371219"/>
                </a:lnTo>
                <a:lnTo>
                  <a:pt x="84074" y="1368552"/>
                </a:lnTo>
                <a:close/>
              </a:path>
              <a:path w="130175" h="1824989">
                <a:moveTo>
                  <a:pt x="84201" y="1281684"/>
                </a:moveTo>
                <a:lnTo>
                  <a:pt x="81661" y="1271397"/>
                </a:lnTo>
                <a:lnTo>
                  <a:pt x="74803" y="1263777"/>
                </a:lnTo>
                <a:lnTo>
                  <a:pt x="65024" y="1260094"/>
                </a:lnTo>
                <a:lnTo>
                  <a:pt x="62484" y="1259967"/>
                </a:lnTo>
                <a:lnTo>
                  <a:pt x="52197" y="1262507"/>
                </a:lnTo>
                <a:lnTo>
                  <a:pt x="44577" y="1269365"/>
                </a:lnTo>
                <a:lnTo>
                  <a:pt x="40894" y="1279144"/>
                </a:lnTo>
                <a:lnTo>
                  <a:pt x="40767" y="1281684"/>
                </a:lnTo>
                <a:lnTo>
                  <a:pt x="43307" y="1291971"/>
                </a:lnTo>
                <a:lnTo>
                  <a:pt x="50165" y="1299591"/>
                </a:lnTo>
                <a:lnTo>
                  <a:pt x="59944" y="1303274"/>
                </a:lnTo>
                <a:lnTo>
                  <a:pt x="62357" y="1303401"/>
                </a:lnTo>
                <a:lnTo>
                  <a:pt x="72644" y="1300861"/>
                </a:lnTo>
                <a:lnTo>
                  <a:pt x="80391" y="1294003"/>
                </a:lnTo>
                <a:lnTo>
                  <a:pt x="84074" y="1284224"/>
                </a:lnTo>
                <a:lnTo>
                  <a:pt x="84201" y="1281684"/>
                </a:lnTo>
                <a:close/>
              </a:path>
              <a:path w="130175" h="1824989">
                <a:moveTo>
                  <a:pt x="84289" y="1194689"/>
                </a:moveTo>
                <a:lnTo>
                  <a:pt x="81788" y="1184529"/>
                </a:lnTo>
                <a:lnTo>
                  <a:pt x="74930" y="1176909"/>
                </a:lnTo>
                <a:lnTo>
                  <a:pt x="65151" y="1173226"/>
                </a:lnTo>
                <a:lnTo>
                  <a:pt x="62738" y="1173099"/>
                </a:lnTo>
                <a:lnTo>
                  <a:pt x="52451" y="1175639"/>
                </a:lnTo>
                <a:lnTo>
                  <a:pt x="44704" y="1182497"/>
                </a:lnTo>
                <a:lnTo>
                  <a:pt x="41148" y="1192276"/>
                </a:lnTo>
                <a:lnTo>
                  <a:pt x="41046" y="1194816"/>
                </a:lnTo>
                <a:lnTo>
                  <a:pt x="43561" y="1205103"/>
                </a:lnTo>
                <a:lnTo>
                  <a:pt x="50419" y="1212723"/>
                </a:lnTo>
                <a:lnTo>
                  <a:pt x="60198" y="1216406"/>
                </a:lnTo>
                <a:lnTo>
                  <a:pt x="62611" y="1216533"/>
                </a:lnTo>
                <a:lnTo>
                  <a:pt x="72898" y="1213993"/>
                </a:lnTo>
                <a:lnTo>
                  <a:pt x="80518" y="1207262"/>
                </a:lnTo>
                <a:lnTo>
                  <a:pt x="84201" y="1197483"/>
                </a:lnTo>
                <a:lnTo>
                  <a:pt x="84289" y="1194689"/>
                </a:lnTo>
                <a:close/>
              </a:path>
              <a:path w="130175" h="1824989">
                <a:moveTo>
                  <a:pt x="84582" y="1107948"/>
                </a:moveTo>
                <a:lnTo>
                  <a:pt x="82042" y="1097661"/>
                </a:lnTo>
                <a:lnTo>
                  <a:pt x="75184" y="1090041"/>
                </a:lnTo>
                <a:lnTo>
                  <a:pt x="65405" y="1086231"/>
                </a:lnTo>
                <a:lnTo>
                  <a:pt x="62865" y="1086104"/>
                </a:lnTo>
                <a:lnTo>
                  <a:pt x="52578" y="1088644"/>
                </a:lnTo>
                <a:lnTo>
                  <a:pt x="44958" y="1095502"/>
                </a:lnTo>
                <a:lnTo>
                  <a:pt x="41275" y="1105408"/>
                </a:lnTo>
                <a:lnTo>
                  <a:pt x="41148" y="1107821"/>
                </a:lnTo>
                <a:lnTo>
                  <a:pt x="43688" y="1118108"/>
                </a:lnTo>
                <a:lnTo>
                  <a:pt x="50419" y="1125728"/>
                </a:lnTo>
                <a:lnTo>
                  <a:pt x="60198" y="1129538"/>
                </a:lnTo>
                <a:lnTo>
                  <a:pt x="62738" y="1129665"/>
                </a:lnTo>
                <a:lnTo>
                  <a:pt x="73025" y="1127125"/>
                </a:lnTo>
                <a:lnTo>
                  <a:pt x="80645" y="1120267"/>
                </a:lnTo>
                <a:lnTo>
                  <a:pt x="84455" y="1110488"/>
                </a:lnTo>
                <a:lnTo>
                  <a:pt x="84582" y="1107948"/>
                </a:lnTo>
                <a:close/>
              </a:path>
              <a:path w="130175" h="1824989">
                <a:moveTo>
                  <a:pt x="84836" y="1021080"/>
                </a:moveTo>
                <a:lnTo>
                  <a:pt x="82169" y="1010793"/>
                </a:lnTo>
                <a:lnTo>
                  <a:pt x="75311" y="1003046"/>
                </a:lnTo>
                <a:lnTo>
                  <a:pt x="65532" y="999363"/>
                </a:lnTo>
                <a:lnTo>
                  <a:pt x="63119" y="999236"/>
                </a:lnTo>
                <a:lnTo>
                  <a:pt x="52832" y="1001903"/>
                </a:lnTo>
                <a:lnTo>
                  <a:pt x="45085" y="1008761"/>
                </a:lnTo>
                <a:lnTo>
                  <a:pt x="41529" y="1018540"/>
                </a:lnTo>
                <a:lnTo>
                  <a:pt x="41402" y="1020826"/>
                </a:lnTo>
                <a:lnTo>
                  <a:pt x="43815" y="1031240"/>
                </a:lnTo>
                <a:lnTo>
                  <a:pt x="50673" y="1038860"/>
                </a:lnTo>
                <a:lnTo>
                  <a:pt x="60452" y="1042543"/>
                </a:lnTo>
                <a:lnTo>
                  <a:pt x="62992" y="1042670"/>
                </a:lnTo>
                <a:lnTo>
                  <a:pt x="73279" y="1040257"/>
                </a:lnTo>
                <a:lnTo>
                  <a:pt x="80899" y="1033399"/>
                </a:lnTo>
                <a:lnTo>
                  <a:pt x="84582" y="1023620"/>
                </a:lnTo>
                <a:lnTo>
                  <a:pt x="84836" y="1021080"/>
                </a:lnTo>
                <a:close/>
              </a:path>
              <a:path w="130175" h="1824989">
                <a:moveTo>
                  <a:pt x="84963" y="934085"/>
                </a:moveTo>
                <a:lnTo>
                  <a:pt x="82423" y="923798"/>
                </a:lnTo>
                <a:lnTo>
                  <a:pt x="75565" y="916178"/>
                </a:lnTo>
                <a:lnTo>
                  <a:pt x="65786" y="912495"/>
                </a:lnTo>
                <a:lnTo>
                  <a:pt x="63246" y="912368"/>
                </a:lnTo>
                <a:lnTo>
                  <a:pt x="52959" y="914908"/>
                </a:lnTo>
                <a:lnTo>
                  <a:pt x="45339" y="921766"/>
                </a:lnTo>
                <a:lnTo>
                  <a:pt x="41656" y="931545"/>
                </a:lnTo>
                <a:lnTo>
                  <a:pt x="41529" y="934085"/>
                </a:lnTo>
                <a:lnTo>
                  <a:pt x="44069" y="944245"/>
                </a:lnTo>
                <a:lnTo>
                  <a:pt x="50800" y="951992"/>
                </a:lnTo>
                <a:lnTo>
                  <a:pt x="60579" y="955675"/>
                </a:lnTo>
                <a:lnTo>
                  <a:pt x="63119" y="955802"/>
                </a:lnTo>
                <a:lnTo>
                  <a:pt x="73406" y="953262"/>
                </a:lnTo>
                <a:lnTo>
                  <a:pt x="81026" y="946404"/>
                </a:lnTo>
                <a:lnTo>
                  <a:pt x="84836" y="936625"/>
                </a:lnTo>
                <a:lnTo>
                  <a:pt x="84963" y="934085"/>
                </a:lnTo>
                <a:close/>
              </a:path>
              <a:path w="130175" h="1824989">
                <a:moveTo>
                  <a:pt x="85217" y="847217"/>
                </a:moveTo>
                <a:lnTo>
                  <a:pt x="82550" y="836930"/>
                </a:lnTo>
                <a:lnTo>
                  <a:pt x="75819" y="829310"/>
                </a:lnTo>
                <a:lnTo>
                  <a:pt x="66040" y="825627"/>
                </a:lnTo>
                <a:lnTo>
                  <a:pt x="63500" y="825500"/>
                </a:lnTo>
                <a:lnTo>
                  <a:pt x="53213" y="828040"/>
                </a:lnTo>
                <a:lnTo>
                  <a:pt x="45593" y="834898"/>
                </a:lnTo>
                <a:lnTo>
                  <a:pt x="41910" y="844677"/>
                </a:lnTo>
                <a:lnTo>
                  <a:pt x="41783" y="847217"/>
                </a:lnTo>
                <a:lnTo>
                  <a:pt x="44196" y="857377"/>
                </a:lnTo>
                <a:lnTo>
                  <a:pt x="51054" y="865124"/>
                </a:lnTo>
                <a:lnTo>
                  <a:pt x="60706" y="868807"/>
                </a:lnTo>
                <a:lnTo>
                  <a:pt x="63373" y="868934"/>
                </a:lnTo>
                <a:lnTo>
                  <a:pt x="73660" y="866394"/>
                </a:lnTo>
                <a:lnTo>
                  <a:pt x="81280" y="859536"/>
                </a:lnTo>
                <a:lnTo>
                  <a:pt x="84963" y="849757"/>
                </a:lnTo>
                <a:lnTo>
                  <a:pt x="85217" y="847217"/>
                </a:lnTo>
                <a:close/>
              </a:path>
              <a:path w="130175" h="1824989">
                <a:moveTo>
                  <a:pt x="85344" y="760476"/>
                </a:moveTo>
                <a:lnTo>
                  <a:pt x="82804" y="750062"/>
                </a:lnTo>
                <a:lnTo>
                  <a:pt x="75946" y="742442"/>
                </a:lnTo>
                <a:lnTo>
                  <a:pt x="66167" y="738759"/>
                </a:lnTo>
                <a:lnTo>
                  <a:pt x="63627" y="738632"/>
                </a:lnTo>
                <a:lnTo>
                  <a:pt x="53340" y="741172"/>
                </a:lnTo>
                <a:lnTo>
                  <a:pt x="45720" y="747903"/>
                </a:lnTo>
                <a:lnTo>
                  <a:pt x="42037" y="757682"/>
                </a:lnTo>
                <a:lnTo>
                  <a:pt x="41910" y="760222"/>
                </a:lnTo>
                <a:lnTo>
                  <a:pt x="44450" y="770636"/>
                </a:lnTo>
                <a:lnTo>
                  <a:pt x="51308" y="778256"/>
                </a:lnTo>
                <a:lnTo>
                  <a:pt x="60960" y="781939"/>
                </a:lnTo>
                <a:lnTo>
                  <a:pt x="63500" y="782066"/>
                </a:lnTo>
                <a:lnTo>
                  <a:pt x="73787" y="779399"/>
                </a:lnTo>
                <a:lnTo>
                  <a:pt x="81534" y="772668"/>
                </a:lnTo>
                <a:lnTo>
                  <a:pt x="85217" y="762889"/>
                </a:lnTo>
                <a:lnTo>
                  <a:pt x="85344" y="760476"/>
                </a:lnTo>
                <a:close/>
              </a:path>
              <a:path w="130175" h="1824989">
                <a:moveTo>
                  <a:pt x="85471" y="673481"/>
                </a:moveTo>
                <a:lnTo>
                  <a:pt x="82931" y="663194"/>
                </a:lnTo>
                <a:lnTo>
                  <a:pt x="76200" y="655574"/>
                </a:lnTo>
                <a:lnTo>
                  <a:pt x="66421" y="651764"/>
                </a:lnTo>
                <a:lnTo>
                  <a:pt x="63881" y="651637"/>
                </a:lnTo>
                <a:lnTo>
                  <a:pt x="53594" y="654177"/>
                </a:lnTo>
                <a:lnTo>
                  <a:pt x="45974" y="661035"/>
                </a:lnTo>
                <a:lnTo>
                  <a:pt x="42164" y="670814"/>
                </a:lnTo>
                <a:lnTo>
                  <a:pt x="42037" y="673354"/>
                </a:lnTo>
                <a:lnTo>
                  <a:pt x="44577" y="683641"/>
                </a:lnTo>
                <a:lnTo>
                  <a:pt x="51435" y="691261"/>
                </a:lnTo>
                <a:lnTo>
                  <a:pt x="61214" y="695071"/>
                </a:lnTo>
                <a:lnTo>
                  <a:pt x="63754" y="695198"/>
                </a:lnTo>
                <a:lnTo>
                  <a:pt x="74041" y="692658"/>
                </a:lnTo>
                <a:lnTo>
                  <a:pt x="81661" y="685800"/>
                </a:lnTo>
                <a:lnTo>
                  <a:pt x="85344" y="675894"/>
                </a:lnTo>
                <a:lnTo>
                  <a:pt x="85471" y="673481"/>
                </a:lnTo>
                <a:close/>
              </a:path>
              <a:path w="130175" h="1824989">
                <a:moveTo>
                  <a:pt x="85598" y="586613"/>
                </a:moveTo>
                <a:lnTo>
                  <a:pt x="83185" y="576326"/>
                </a:lnTo>
                <a:lnTo>
                  <a:pt x="76327" y="568579"/>
                </a:lnTo>
                <a:lnTo>
                  <a:pt x="66548" y="565023"/>
                </a:lnTo>
                <a:lnTo>
                  <a:pt x="64008" y="564769"/>
                </a:lnTo>
                <a:lnTo>
                  <a:pt x="53721" y="567309"/>
                </a:lnTo>
                <a:lnTo>
                  <a:pt x="46101" y="574040"/>
                </a:lnTo>
                <a:lnTo>
                  <a:pt x="42418" y="583819"/>
                </a:lnTo>
                <a:lnTo>
                  <a:pt x="42164" y="586486"/>
                </a:lnTo>
                <a:lnTo>
                  <a:pt x="44831" y="596773"/>
                </a:lnTo>
                <a:lnTo>
                  <a:pt x="51689" y="604393"/>
                </a:lnTo>
                <a:lnTo>
                  <a:pt x="61468" y="608076"/>
                </a:lnTo>
                <a:lnTo>
                  <a:pt x="63881" y="608203"/>
                </a:lnTo>
                <a:lnTo>
                  <a:pt x="74168" y="605663"/>
                </a:lnTo>
                <a:lnTo>
                  <a:pt x="81915" y="598805"/>
                </a:lnTo>
                <a:lnTo>
                  <a:pt x="85471" y="589026"/>
                </a:lnTo>
                <a:lnTo>
                  <a:pt x="85598" y="586613"/>
                </a:lnTo>
                <a:close/>
              </a:path>
              <a:path w="130175" h="1824989">
                <a:moveTo>
                  <a:pt x="85852" y="499618"/>
                </a:moveTo>
                <a:lnTo>
                  <a:pt x="83312" y="489458"/>
                </a:lnTo>
                <a:lnTo>
                  <a:pt x="76581" y="481838"/>
                </a:lnTo>
                <a:lnTo>
                  <a:pt x="66802" y="478028"/>
                </a:lnTo>
                <a:lnTo>
                  <a:pt x="64262" y="477901"/>
                </a:lnTo>
                <a:lnTo>
                  <a:pt x="53975" y="480441"/>
                </a:lnTo>
                <a:lnTo>
                  <a:pt x="46355" y="487299"/>
                </a:lnTo>
                <a:lnTo>
                  <a:pt x="42545" y="497078"/>
                </a:lnTo>
                <a:lnTo>
                  <a:pt x="42418" y="499618"/>
                </a:lnTo>
                <a:lnTo>
                  <a:pt x="44958" y="509905"/>
                </a:lnTo>
                <a:lnTo>
                  <a:pt x="51816" y="517525"/>
                </a:lnTo>
                <a:lnTo>
                  <a:pt x="61595" y="521208"/>
                </a:lnTo>
                <a:lnTo>
                  <a:pt x="64135" y="521335"/>
                </a:lnTo>
                <a:lnTo>
                  <a:pt x="74422" y="518795"/>
                </a:lnTo>
                <a:lnTo>
                  <a:pt x="82042" y="511937"/>
                </a:lnTo>
                <a:lnTo>
                  <a:pt x="85725" y="502158"/>
                </a:lnTo>
                <a:lnTo>
                  <a:pt x="85852" y="499618"/>
                </a:lnTo>
                <a:close/>
              </a:path>
              <a:path w="130175" h="1824989">
                <a:moveTo>
                  <a:pt x="85979" y="412877"/>
                </a:moveTo>
                <a:lnTo>
                  <a:pt x="83566" y="402463"/>
                </a:lnTo>
                <a:lnTo>
                  <a:pt x="76708" y="394843"/>
                </a:lnTo>
                <a:lnTo>
                  <a:pt x="66929" y="391160"/>
                </a:lnTo>
                <a:lnTo>
                  <a:pt x="64389" y="391033"/>
                </a:lnTo>
                <a:lnTo>
                  <a:pt x="54102" y="393573"/>
                </a:lnTo>
                <a:lnTo>
                  <a:pt x="46482" y="400431"/>
                </a:lnTo>
                <a:lnTo>
                  <a:pt x="42799" y="410210"/>
                </a:lnTo>
                <a:lnTo>
                  <a:pt x="42545" y="412623"/>
                </a:lnTo>
                <a:lnTo>
                  <a:pt x="45212" y="423037"/>
                </a:lnTo>
                <a:lnTo>
                  <a:pt x="52070" y="430657"/>
                </a:lnTo>
                <a:lnTo>
                  <a:pt x="61849" y="434340"/>
                </a:lnTo>
                <a:lnTo>
                  <a:pt x="64262" y="434467"/>
                </a:lnTo>
                <a:lnTo>
                  <a:pt x="74549" y="431927"/>
                </a:lnTo>
                <a:lnTo>
                  <a:pt x="82169" y="425196"/>
                </a:lnTo>
                <a:lnTo>
                  <a:pt x="85852" y="415417"/>
                </a:lnTo>
                <a:lnTo>
                  <a:pt x="85979" y="412877"/>
                </a:lnTo>
                <a:close/>
              </a:path>
              <a:path w="130175" h="1824989">
                <a:moveTo>
                  <a:pt x="86233" y="325882"/>
                </a:moveTo>
                <a:lnTo>
                  <a:pt x="83693" y="315595"/>
                </a:lnTo>
                <a:lnTo>
                  <a:pt x="76962" y="307975"/>
                </a:lnTo>
                <a:lnTo>
                  <a:pt x="67183" y="304304"/>
                </a:lnTo>
                <a:lnTo>
                  <a:pt x="64643" y="304038"/>
                </a:lnTo>
                <a:lnTo>
                  <a:pt x="54356" y="306717"/>
                </a:lnTo>
                <a:lnTo>
                  <a:pt x="46736" y="313436"/>
                </a:lnTo>
                <a:lnTo>
                  <a:pt x="42926" y="323227"/>
                </a:lnTo>
                <a:lnTo>
                  <a:pt x="42799" y="325767"/>
                </a:lnTo>
                <a:lnTo>
                  <a:pt x="45339" y="336054"/>
                </a:lnTo>
                <a:lnTo>
                  <a:pt x="52197" y="343789"/>
                </a:lnTo>
                <a:lnTo>
                  <a:pt x="61976" y="347472"/>
                </a:lnTo>
                <a:lnTo>
                  <a:pt x="64516" y="347599"/>
                </a:lnTo>
                <a:lnTo>
                  <a:pt x="74803" y="345059"/>
                </a:lnTo>
                <a:lnTo>
                  <a:pt x="82423" y="338201"/>
                </a:lnTo>
                <a:lnTo>
                  <a:pt x="86106" y="328295"/>
                </a:lnTo>
                <a:lnTo>
                  <a:pt x="86233" y="325882"/>
                </a:lnTo>
                <a:close/>
              </a:path>
              <a:path w="130175" h="1824989">
                <a:moveTo>
                  <a:pt x="86360" y="239014"/>
                </a:moveTo>
                <a:lnTo>
                  <a:pt x="83820" y="228600"/>
                </a:lnTo>
                <a:lnTo>
                  <a:pt x="76962" y="220980"/>
                </a:lnTo>
                <a:lnTo>
                  <a:pt x="67183" y="217297"/>
                </a:lnTo>
                <a:lnTo>
                  <a:pt x="64770" y="217170"/>
                </a:lnTo>
                <a:lnTo>
                  <a:pt x="54483" y="219837"/>
                </a:lnTo>
                <a:lnTo>
                  <a:pt x="46863" y="226568"/>
                </a:lnTo>
                <a:lnTo>
                  <a:pt x="43180" y="236347"/>
                </a:lnTo>
                <a:lnTo>
                  <a:pt x="42926" y="238887"/>
                </a:lnTo>
                <a:lnTo>
                  <a:pt x="45593" y="249174"/>
                </a:lnTo>
                <a:lnTo>
                  <a:pt x="52451" y="256794"/>
                </a:lnTo>
                <a:lnTo>
                  <a:pt x="62230" y="260477"/>
                </a:lnTo>
                <a:lnTo>
                  <a:pt x="64643" y="260604"/>
                </a:lnTo>
                <a:lnTo>
                  <a:pt x="74930" y="258191"/>
                </a:lnTo>
                <a:lnTo>
                  <a:pt x="82550" y="251333"/>
                </a:lnTo>
                <a:lnTo>
                  <a:pt x="86233" y="241554"/>
                </a:lnTo>
                <a:lnTo>
                  <a:pt x="86360" y="239014"/>
                </a:lnTo>
                <a:close/>
              </a:path>
              <a:path w="130175" h="1824989">
                <a:moveTo>
                  <a:pt x="86614" y="152146"/>
                </a:moveTo>
                <a:lnTo>
                  <a:pt x="84074" y="141859"/>
                </a:lnTo>
                <a:lnTo>
                  <a:pt x="77216" y="134112"/>
                </a:lnTo>
                <a:lnTo>
                  <a:pt x="67437" y="130429"/>
                </a:lnTo>
                <a:lnTo>
                  <a:pt x="65024" y="130302"/>
                </a:lnTo>
                <a:lnTo>
                  <a:pt x="54737" y="132842"/>
                </a:lnTo>
                <a:lnTo>
                  <a:pt x="46990" y="139700"/>
                </a:lnTo>
                <a:lnTo>
                  <a:pt x="43307" y="149479"/>
                </a:lnTo>
                <a:lnTo>
                  <a:pt x="43180" y="152019"/>
                </a:lnTo>
                <a:lnTo>
                  <a:pt x="45720" y="162306"/>
                </a:lnTo>
                <a:lnTo>
                  <a:pt x="52578" y="169926"/>
                </a:lnTo>
                <a:lnTo>
                  <a:pt x="62357" y="173609"/>
                </a:lnTo>
                <a:lnTo>
                  <a:pt x="64897" y="173736"/>
                </a:lnTo>
                <a:lnTo>
                  <a:pt x="75184" y="171196"/>
                </a:lnTo>
                <a:lnTo>
                  <a:pt x="82804" y="164338"/>
                </a:lnTo>
                <a:lnTo>
                  <a:pt x="86487" y="154559"/>
                </a:lnTo>
                <a:lnTo>
                  <a:pt x="86614" y="152146"/>
                </a:lnTo>
                <a:close/>
              </a:path>
              <a:path w="130175" h="1824989">
                <a:moveTo>
                  <a:pt x="130175" y="65278"/>
                </a:moveTo>
                <a:lnTo>
                  <a:pt x="116967" y="25781"/>
                </a:lnTo>
                <a:lnTo>
                  <a:pt x="86741" y="3911"/>
                </a:lnTo>
                <a:lnTo>
                  <a:pt x="86741" y="65278"/>
                </a:lnTo>
                <a:lnTo>
                  <a:pt x="86741" y="3911"/>
                </a:lnTo>
                <a:lnTo>
                  <a:pt x="83185" y="2540"/>
                </a:lnTo>
                <a:lnTo>
                  <a:pt x="72771" y="381"/>
                </a:lnTo>
                <a:lnTo>
                  <a:pt x="65278" y="0"/>
                </a:lnTo>
                <a:lnTo>
                  <a:pt x="54356" y="889"/>
                </a:lnTo>
                <a:lnTo>
                  <a:pt x="18034" y="20066"/>
                </a:lnTo>
                <a:lnTo>
                  <a:pt x="381" y="57404"/>
                </a:lnTo>
                <a:lnTo>
                  <a:pt x="0" y="65151"/>
                </a:lnTo>
                <a:lnTo>
                  <a:pt x="889" y="75946"/>
                </a:lnTo>
                <a:lnTo>
                  <a:pt x="20066" y="112268"/>
                </a:lnTo>
                <a:lnTo>
                  <a:pt x="57404" y="129794"/>
                </a:lnTo>
                <a:lnTo>
                  <a:pt x="65024" y="130302"/>
                </a:lnTo>
                <a:lnTo>
                  <a:pt x="75819" y="129413"/>
                </a:lnTo>
                <a:lnTo>
                  <a:pt x="112141" y="110109"/>
                </a:lnTo>
                <a:lnTo>
                  <a:pt x="129667" y="72771"/>
                </a:lnTo>
                <a:lnTo>
                  <a:pt x="130175" y="65278"/>
                </a:lnTo>
                <a:close/>
              </a:path>
            </a:pathLst>
          </a:custGeom>
          <a:solidFill>
            <a:srgbClr val="006EC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153" y="146690"/>
            <a:ext cx="5657215" cy="346249"/>
          </a:xfrm>
          <a:prstGeom prst="rect">
            <a:avLst/>
          </a:prstGeom>
        </p:spPr>
        <p:txBody>
          <a:bodyPr vert="horz" wrap="square" lIns="0" tIns="1524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dirty="0"/>
              <a:t>STRUKTUR RETRIBUSI DAERAH DALAM UU HKPD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153" y="670610"/>
            <a:ext cx="8450362" cy="3736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860" marR="5080" indent="-17860">
              <a:lnSpc>
                <a:spcPct val="100699"/>
              </a:lnSpc>
              <a:spcBef>
                <a:spcPts val="95"/>
              </a:spcBef>
            </a:pPr>
            <a:r>
              <a:rPr sz="1200" dirty="0">
                <a:latin typeface="Microsoft Sans Serif"/>
                <a:cs typeface="Microsoft Sans Serif"/>
              </a:rPr>
              <a:t>Rasionalisasi jenis retribusi daerah ditujukan untuk </a:t>
            </a:r>
            <a:r>
              <a:rPr sz="1200" b="1" dirty="0">
                <a:latin typeface="Arial"/>
                <a:cs typeface="Arial"/>
              </a:rPr>
              <a:t>peningkatan kualitas pelayanan yang diberikan kepada </a:t>
            </a:r>
            <a:r>
              <a:rPr sz="1200" b="1" dirty="0" err="1">
                <a:latin typeface="Arial"/>
                <a:cs typeface="Arial"/>
              </a:rPr>
              <a:t>masyarakat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dirty="0" err="1">
                <a:latin typeface="Arial"/>
                <a:cs typeface="Arial"/>
              </a:rPr>
              <a:t>dan</a:t>
            </a:r>
            <a:r>
              <a:rPr sz="1200" b="1" dirty="0">
                <a:latin typeface="Arial"/>
                <a:cs typeface="Arial"/>
              </a:rPr>
              <a:t> menciptakan ekosistem iklim usaha yang kondusif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7718" y="1125908"/>
            <a:ext cx="2459111" cy="175048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UU PDRD dan UU Cipta Kerja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22390" y="1105360"/>
            <a:ext cx="2827910" cy="1237517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680068">
              <a:spcBef>
                <a:spcPts val="819"/>
              </a:spcBef>
            </a:pPr>
            <a:r>
              <a:rPr sz="1050" b="1" spc="-114" dirty="0">
                <a:solidFill>
                  <a:srgbClr val="FFFFFF"/>
                </a:solidFill>
                <a:latin typeface="Arial"/>
                <a:cs typeface="Arial"/>
              </a:rPr>
              <a:t>UU</a:t>
            </a: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50" b="1" spc="-11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50" b="1" spc="-150" dirty="0">
                <a:solidFill>
                  <a:srgbClr val="FFFFFF"/>
                </a:solidFill>
                <a:latin typeface="Arial"/>
                <a:cs typeface="Arial"/>
              </a:rPr>
              <a:t>PD</a:t>
            </a:r>
            <a:endParaRPr sz="1050" dirty="0">
              <a:latin typeface="Arial"/>
              <a:cs typeface="Arial"/>
            </a:endParaRPr>
          </a:p>
          <a:p>
            <a:pPr marL="12700">
              <a:spcBef>
                <a:spcPts val="565"/>
              </a:spcBef>
            </a:pPr>
            <a:r>
              <a:rPr sz="975" b="1" dirty="0">
                <a:latin typeface="Arial"/>
                <a:cs typeface="Arial"/>
              </a:rPr>
              <a:t>Retribusi Jasa Umum (5 jenis pelayanan)</a:t>
            </a:r>
            <a:endParaRPr sz="975" dirty="0">
              <a:latin typeface="Arial"/>
              <a:cs typeface="Arial"/>
            </a:endParaRPr>
          </a:p>
          <a:p>
            <a:pPr marL="433059" indent="-172716">
              <a:lnSpc>
                <a:spcPts val="1140"/>
              </a:lnSpc>
              <a:spcBef>
                <a:spcPts val="635"/>
              </a:spcBef>
              <a:buAutoNum type="arabicPeriod"/>
              <a:tabLst>
                <a:tab pos="433694" algn="l"/>
              </a:tabLst>
            </a:pPr>
            <a:r>
              <a:rPr sz="975" dirty="0">
                <a:latin typeface="Microsoft Sans Serif"/>
                <a:cs typeface="Microsoft Sans Serif"/>
              </a:rPr>
              <a:t>pelayanan kesehatan</a:t>
            </a:r>
          </a:p>
          <a:p>
            <a:pPr marL="433059" indent="-172716">
              <a:lnSpc>
                <a:spcPts val="1015"/>
              </a:lnSpc>
              <a:buAutoNum type="arabicPeriod"/>
              <a:tabLst>
                <a:tab pos="433694" algn="l"/>
              </a:tabLst>
            </a:pPr>
            <a:r>
              <a:rPr sz="975" dirty="0">
                <a:latin typeface="Microsoft Sans Serif"/>
                <a:cs typeface="Microsoft Sans Serif"/>
              </a:rPr>
              <a:t>pelayanan kebersihan</a:t>
            </a:r>
          </a:p>
          <a:p>
            <a:pPr marL="433059" indent="-172716">
              <a:lnSpc>
                <a:spcPts val="1000"/>
              </a:lnSpc>
              <a:buAutoNum type="arabicPeriod"/>
              <a:tabLst>
                <a:tab pos="433694" algn="l"/>
              </a:tabLst>
            </a:pPr>
            <a:r>
              <a:rPr sz="975" dirty="0">
                <a:latin typeface="Microsoft Sans Serif"/>
                <a:cs typeface="Microsoft Sans Serif"/>
              </a:rPr>
              <a:t>pelayanan parkir di tepi jalan umum</a:t>
            </a:r>
          </a:p>
          <a:p>
            <a:pPr marL="433059" indent="-172716">
              <a:lnSpc>
                <a:spcPts val="980"/>
              </a:lnSpc>
              <a:buAutoNum type="arabicPeriod"/>
              <a:tabLst>
                <a:tab pos="433694" algn="l"/>
              </a:tabLst>
            </a:pPr>
            <a:r>
              <a:rPr sz="975" dirty="0">
                <a:latin typeface="Microsoft Sans Serif"/>
                <a:cs typeface="Microsoft Sans Serif"/>
              </a:rPr>
              <a:t>pelayanan pasar</a:t>
            </a:r>
          </a:p>
          <a:p>
            <a:pPr marL="420995" indent="-160651">
              <a:lnSpc>
                <a:spcPts val="1110"/>
              </a:lnSpc>
              <a:buAutoNum type="arabicPeriod"/>
              <a:tabLst>
                <a:tab pos="421630" algn="l"/>
              </a:tabLst>
            </a:pPr>
            <a:r>
              <a:rPr sz="975" dirty="0">
                <a:latin typeface="Microsoft Sans Serif"/>
                <a:cs typeface="Microsoft Sans Serif"/>
              </a:rPr>
              <a:t>pengendalian lalu lintas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5186" y="1457960"/>
            <a:ext cx="1408661" cy="34227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155"/>
              </a:spcBef>
            </a:pPr>
            <a:r>
              <a:rPr sz="1050" b="1" dirty="0">
                <a:latin typeface="Arial"/>
                <a:cs typeface="Arial"/>
              </a:rPr>
              <a:t>Retribusi Jasa Umum  (15 jenis pelayanan)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9201" y="1457960"/>
            <a:ext cx="1363876" cy="50898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155"/>
              </a:spcBef>
            </a:pPr>
            <a:r>
              <a:rPr sz="1050" b="1" dirty="0">
                <a:latin typeface="Arial"/>
                <a:cs typeface="Arial"/>
              </a:rPr>
              <a:t>Retribusi Jasa Usaha  (11 jenis pelayanan)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1371" y="1457959"/>
            <a:ext cx="1826285" cy="34227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155"/>
              </a:spcBef>
            </a:pPr>
            <a:r>
              <a:rPr sz="1050" b="1" dirty="0">
                <a:latin typeface="Arial"/>
                <a:cs typeface="Arial"/>
              </a:rPr>
              <a:t>Retribusi Perizinan Tertentu  (5 jenis  pelayanan izin)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787" y="1868881"/>
            <a:ext cx="1764664" cy="31436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42" indent="-273678">
              <a:lnSpc>
                <a:spcPts val="1185"/>
              </a:lnSpc>
              <a:spcBef>
                <a:spcPts val="105"/>
              </a:spcBef>
              <a:buAutoNum type="arabicPeriod"/>
              <a:tabLst>
                <a:tab pos="310508" algn="l"/>
                <a:tab pos="311777" algn="l"/>
              </a:tabLst>
            </a:pPr>
            <a:r>
              <a:rPr sz="825" dirty="0">
                <a:latin typeface="Microsoft Sans Serif"/>
                <a:cs typeface="Microsoft Sans Serif"/>
              </a:rPr>
              <a:t>Pelayanan Kesehatan</a:t>
            </a:r>
          </a:p>
          <a:p>
            <a:pPr marL="311142" indent="-273678">
              <a:lnSpc>
                <a:spcPts val="1105"/>
              </a:lnSpc>
              <a:buAutoNum type="arabicPeriod"/>
              <a:tabLst>
                <a:tab pos="310508" algn="l"/>
                <a:tab pos="311777" algn="l"/>
              </a:tabLst>
            </a:pPr>
            <a:r>
              <a:rPr sz="825" dirty="0">
                <a:latin typeface="Microsoft Sans Serif"/>
                <a:cs typeface="Microsoft Sans Serif"/>
              </a:rPr>
              <a:t>Pelayanan Kebersihan</a:t>
            </a:r>
          </a:p>
          <a:p>
            <a:pPr marL="311142" indent="-273678">
              <a:lnSpc>
                <a:spcPts val="1100"/>
              </a:lnSpc>
              <a:buAutoNum type="arabicPeriod"/>
              <a:tabLst>
                <a:tab pos="310508" algn="l"/>
                <a:tab pos="311777" algn="l"/>
              </a:tabLst>
            </a:pPr>
            <a:r>
              <a:rPr sz="825" dirty="0">
                <a:latin typeface="Microsoft Sans Serif"/>
                <a:cs typeface="Microsoft Sans Serif"/>
              </a:rPr>
              <a:t>Biaya Cetak KTP dan Akta</a:t>
            </a:r>
          </a:p>
          <a:p>
            <a:pPr marL="311142" indent="-273678">
              <a:lnSpc>
                <a:spcPts val="1100"/>
              </a:lnSpc>
              <a:buAutoNum type="arabicPeriod"/>
              <a:tabLst>
                <a:tab pos="310508" algn="l"/>
                <a:tab pos="311777" algn="l"/>
              </a:tabLst>
            </a:pPr>
            <a:r>
              <a:rPr sz="825" dirty="0">
                <a:latin typeface="Microsoft Sans Serif"/>
                <a:cs typeface="Microsoft Sans Serif"/>
              </a:rPr>
              <a:t>Catatan Sipil</a:t>
            </a:r>
          </a:p>
          <a:p>
            <a:pPr marL="311142" indent="-273678">
              <a:lnSpc>
                <a:spcPts val="1105"/>
              </a:lnSpc>
              <a:buAutoNum type="arabicPeriod"/>
              <a:tabLst>
                <a:tab pos="310508" algn="l"/>
                <a:tab pos="311777" algn="l"/>
              </a:tabLst>
            </a:pPr>
            <a:r>
              <a:rPr sz="825" dirty="0">
                <a:latin typeface="Microsoft Sans Serif"/>
                <a:cs typeface="Microsoft Sans Serif"/>
              </a:rPr>
              <a:t>Pelayanan Pemakaman</a:t>
            </a:r>
          </a:p>
          <a:p>
            <a:pPr marL="311142" indent="-273678">
              <a:lnSpc>
                <a:spcPts val="1100"/>
              </a:lnSpc>
              <a:buAutoNum type="arabicPeriod"/>
              <a:tabLst>
                <a:tab pos="310508" algn="l"/>
                <a:tab pos="311777" algn="l"/>
              </a:tabLst>
            </a:pPr>
            <a:r>
              <a:rPr sz="825" dirty="0">
                <a:latin typeface="Microsoft Sans Serif"/>
                <a:cs typeface="Microsoft Sans Serif"/>
              </a:rPr>
              <a:t>Parkir di Tepi Jalan Umum</a:t>
            </a:r>
          </a:p>
          <a:p>
            <a:pPr marL="311142" indent="-273678">
              <a:lnSpc>
                <a:spcPts val="1100"/>
              </a:lnSpc>
              <a:buAutoNum type="arabicPeriod"/>
              <a:tabLst>
                <a:tab pos="310508" algn="l"/>
                <a:tab pos="311777" algn="l"/>
              </a:tabLst>
            </a:pPr>
            <a:r>
              <a:rPr sz="825" dirty="0">
                <a:latin typeface="Microsoft Sans Serif"/>
                <a:cs typeface="Microsoft Sans Serif"/>
              </a:rPr>
              <a:t>Pelayanan Pasar</a:t>
            </a:r>
          </a:p>
          <a:p>
            <a:pPr marL="311142">
              <a:lnSpc>
                <a:spcPts val="1105"/>
              </a:lnSpc>
            </a:pPr>
            <a:r>
              <a:rPr sz="825" dirty="0">
                <a:latin typeface="Microsoft Sans Serif"/>
                <a:cs typeface="Microsoft Sans Serif"/>
              </a:rPr>
              <a:t>Pelayanan Pengujian</a:t>
            </a:r>
          </a:p>
          <a:p>
            <a:pPr marL="311142" marR="332097" indent="-273678">
              <a:lnSpc>
                <a:spcPts val="1090"/>
              </a:lnSpc>
              <a:spcBef>
                <a:spcPts val="105"/>
              </a:spcBef>
              <a:buAutoNum type="arabicPeriod" startAt="8"/>
              <a:tabLst>
                <a:tab pos="310508" algn="l"/>
                <a:tab pos="311777" algn="l"/>
              </a:tabLst>
            </a:pPr>
            <a:r>
              <a:rPr sz="825" dirty="0">
                <a:latin typeface="Microsoft Sans Serif"/>
                <a:cs typeface="Microsoft Sans Serif"/>
              </a:rPr>
              <a:t>Kendaraan Bermotor  Pemeriksaan Alat</a:t>
            </a:r>
          </a:p>
          <a:p>
            <a:pPr marL="311142" indent="-273678">
              <a:lnSpc>
                <a:spcPts val="1019"/>
              </a:lnSpc>
              <a:buAutoNum type="arabicPeriod" startAt="8"/>
              <a:tabLst>
                <a:tab pos="310508" algn="l"/>
                <a:tab pos="311777" algn="l"/>
              </a:tabLst>
            </a:pPr>
            <a:r>
              <a:rPr sz="825" dirty="0">
                <a:latin typeface="Microsoft Sans Serif"/>
                <a:cs typeface="Microsoft Sans Serif"/>
              </a:rPr>
              <a:t>Pemadam Kebakaran</a:t>
            </a:r>
          </a:p>
          <a:p>
            <a:pPr marL="311142" indent="-273678">
              <a:lnSpc>
                <a:spcPts val="1100"/>
              </a:lnSpc>
              <a:buAutoNum type="arabicPeriod" startAt="8"/>
              <a:tabLst>
                <a:tab pos="311777" algn="l"/>
              </a:tabLst>
            </a:pPr>
            <a:r>
              <a:rPr sz="825" dirty="0">
                <a:latin typeface="Microsoft Sans Serif"/>
                <a:cs typeface="Microsoft Sans Serif"/>
              </a:rPr>
              <a:t>Biaya Cetak Peta</a:t>
            </a:r>
          </a:p>
          <a:p>
            <a:pPr marL="311142" indent="-273678">
              <a:lnSpc>
                <a:spcPts val="1100"/>
              </a:lnSpc>
              <a:buAutoNum type="arabicPeriod" startAt="8"/>
              <a:tabLst>
                <a:tab pos="311777" algn="l"/>
              </a:tabLst>
            </a:pPr>
            <a:r>
              <a:rPr sz="825" dirty="0">
                <a:latin typeface="Microsoft Sans Serif"/>
                <a:cs typeface="Microsoft Sans Serif"/>
              </a:rPr>
              <a:t>Penyediaan /Penyedotan</a:t>
            </a:r>
          </a:p>
          <a:p>
            <a:pPr marL="311142" indent="-273678">
              <a:lnSpc>
                <a:spcPts val="1105"/>
              </a:lnSpc>
              <a:buAutoNum type="arabicPeriod" startAt="8"/>
              <a:tabLst>
                <a:tab pos="311777" algn="l"/>
              </a:tabLst>
            </a:pPr>
            <a:r>
              <a:rPr sz="825" dirty="0">
                <a:latin typeface="Microsoft Sans Serif"/>
                <a:cs typeface="Microsoft Sans Serif"/>
              </a:rPr>
              <a:t>Kakus</a:t>
            </a:r>
          </a:p>
          <a:p>
            <a:pPr marL="311142">
              <a:lnSpc>
                <a:spcPts val="1100"/>
              </a:lnSpc>
            </a:pPr>
            <a:r>
              <a:rPr sz="825" dirty="0">
                <a:latin typeface="Microsoft Sans Serif"/>
                <a:cs typeface="Microsoft Sans Serif"/>
              </a:rPr>
              <a:t>Pengolahan Limbah Cair</a:t>
            </a:r>
          </a:p>
          <a:p>
            <a:pPr marL="311142" indent="-273678">
              <a:lnSpc>
                <a:spcPts val="1100"/>
              </a:lnSpc>
              <a:buAutoNum type="arabicPeriod" startAt="13"/>
              <a:tabLst>
                <a:tab pos="311777" algn="l"/>
              </a:tabLst>
            </a:pPr>
            <a:r>
              <a:rPr sz="825" dirty="0">
                <a:latin typeface="Microsoft Sans Serif"/>
                <a:cs typeface="Microsoft Sans Serif"/>
              </a:rPr>
              <a:t>Pelayanan Tera/Tera</a:t>
            </a:r>
          </a:p>
          <a:p>
            <a:pPr marL="311142" indent="-273678">
              <a:lnSpc>
                <a:spcPts val="1060"/>
              </a:lnSpc>
              <a:buAutoNum type="arabicPeriod" startAt="13"/>
              <a:tabLst>
                <a:tab pos="311777" algn="l"/>
              </a:tabLst>
            </a:pPr>
            <a:r>
              <a:rPr sz="825" dirty="0">
                <a:latin typeface="Microsoft Sans Serif"/>
                <a:cs typeface="Microsoft Sans Serif"/>
              </a:rPr>
              <a:t>Ulang</a:t>
            </a:r>
          </a:p>
          <a:p>
            <a:pPr marL="311142">
              <a:lnSpc>
                <a:spcPts val="1050"/>
              </a:lnSpc>
            </a:pPr>
            <a:r>
              <a:rPr sz="825" dirty="0">
                <a:latin typeface="Microsoft Sans Serif"/>
                <a:cs typeface="Microsoft Sans Serif"/>
              </a:rPr>
              <a:t>Pelayanan Pendidikan</a:t>
            </a:r>
          </a:p>
          <a:p>
            <a:pPr marL="311142" marR="270503" indent="-273678">
              <a:lnSpc>
                <a:spcPts val="1100"/>
              </a:lnSpc>
              <a:spcBef>
                <a:spcPts val="80"/>
              </a:spcBef>
              <a:buAutoNum type="arabicPeriod" startAt="15"/>
              <a:tabLst>
                <a:tab pos="311777" algn="l"/>
              </a:tabLst>
            </a:pPr>
            <a:r>
              <a:rPr sz="825" dirty="0">
                <a:latin typeface="Microsoft Sans Serif"/>
                <a:cs typeface="Microsoft Sans Serif"/>
              </a:rPr>
              <a:t>Pengendalian </a:t>
            </a:r>
            <a:r>
              <a:rPr sz="825" dirty="0" err="1">
                <a:latin typeface="Microsoft Sans Serif"/>
                <a:cs typeface="Microsoft Sans Serif"/>
              </a:rPr>
              <a:t>Menara</a:t>
            </a:r>
            <a:r>
              <a:rPr sz="825" dirty="0">
                <a:latin typeface="Microsoft Sans Serif"/>
                <a:cs typeface="Microsoft Sans Serif"/>
              </a:rPr>
              <a:t>  Telekomunikasi</a:t>
            </a:r>
          </a:p>
          <a:p>
            <a:pPr marL="311142" marR="270503" indent="-273678">
              <a:lnSpc>
                <a:spcPts val="1100"/>
              </a:lnSpc>
              <a:spcBef>
                <a:spcPts val="80"/>
              </a:spcBef>
              <a:buAutoNum type="arabicPeriod" startAt="15"/>
              <a:tabLst>
                <a:tab pos="311777" algn="l"/>
              </a:tabLst>
            </a:pPr>
            <a:r>
              <a:rPr lang="id-ID" sz="825" dirty="0">
                <a:latin typeface="Microsoft Sans Serif"/>
                <a:cs typeface="Microsoft Sans Serif"/>
              </a:rPr>
              <a:t>Pengendalian Lalu Lintas (PP 97/2012)</a:t>
            </a:r>
            <a:endParaRPr sz="825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9714" y="1966945"/>
            <a:ext cx="1505134" cy="273087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03597" marR="5080" indent="-203597">
              <a:lnSpc>
                <a:spcPct val="87500"/>
              </a:lnSpc>
              <a:spcBef>
                <a:spcPts val="265"/>
              </a:spcBef>
              <a:tabLst>
                <a:tab pos="203597" algn="l"/>
              </a:tabLst>
            </a:pPr>
            <a:r>
              <a:rPr sz="788" dirty="0">
                <a:latin typeface="Microsoft Sans Serif"/>
                <a:cs typeface="Microsoft Sans Serif"/>
              </a:rPr>
              <a:t>1.	</a:t>
            </a:r>
            <a:r>
              <a:rPr sz="900" dirty="0" err="1">
                <a:latin typeface="Microsoft Sans Serif"/>
                <a:cs typeface="Microsoft Sans Serif"/>
              </a:rPr>
              <a:t>Pemakaian</a:t>
            </a:r>
            <a:r>
              <a:rPr sz="900" dirty="0">
                <a:latin typeface="Microsoft Sans Serif"/>
                <a:cs typeface="Microsoft Sans Serif"/>
              </a:rPr>
              <a:t>  Kekayaan Daerah </a:t>
            </a:r>
          </a:p>
          <a:p>
            <a:pPr marL="203597" marR="5080" indent="-203597">
              <a:lnSpc>
                <a:spcPct val="87500"/>
              </a:lnSpc>
              <a:spcBef>
                <a:spcPts val="265"/>
              </a:spcBef>
              <a:tabLst>
                <a:tab pos="203597" algn="l"/>
              </a:tabLst>
            </a:pPr>
            <a:r>
              <a:rPr sz="900" dirty="0">
                <a:latin typeface="Microsoft Sans Serif"/>
                <a:cs typeface="Microsoft Sans Serif"/>
              </a:rPr>
              <a:t>2.	</a:t>
            </a:r>
            <a:r>
              <a:rPr sz="900" dirty="0" err="1">
                <a:latin typeface="Microsoft Sans Serif"/>
                <a:cs typeface="Microsoft Sans Serif"/>
              </a:rPr>
              <a:t>Pasar</a:t>
            </a:r>
            <a:r>
              <a:rPr sz="900" dirty="0">
                <a:latin typeface="Microsoft Sans Serif"/>
                <a:cs typeface="Microsoft Sans Serif"/>
              </a:rPr>
              <a:t>  </a:t>
            </a:r>
            <a:r>
              <a:rPr sz="900" dirty="0" err="1">
                <a:latin typeface="Microsoft Sans Serif"/>
                <a:cs typeface="Microsoft Sans Serif"/>
              </a:rPr>
              <a:t>Grosir</a:t>
            </a:r>
            <a:r>
              <a:rPr sz="900" dirty="0">
                <a:latin typeface="Microsoft Sans Serif"/>
                <a:cs typeface="Microsoft Sans Serif"/>
              </a:rPr>
              <a:t>/</a:t>
            </a:r>
            <a:r>
              <a:rPr sz="900" dirty="0" err="1">
                <a:latin typeface="Microsoft Sans Serif"/>
                <a:cs typeface="Microsoft Sans Serif"/>
              </a:rPr>
              <a:t>Pertokoan</a:t>
            </a:r>
            <a:r>
              <a:rPr sz="900" dirty="0">
                <a:latin typeface="Microsoft Sans Serif"/>
                <a:cs typeface="Microsoft Sans Serif"/>
              </a:rPr>
              <a:t> </a:t>
            </a:r>
          </a:p>
          <a:p>
            <a:pPr marL="203597" marR="5080" indent="-203597">
              <a:lnSpc>
                <a:spcPct val="87500"/>
              </a:lnSpc>
              <a:spcBef>
                <a:spcPts val="265"/>
              </a:spcBef>
              <a:tabLst>
                <a:tab pos="203597" algn="l"/>
              </a:tabLst>
            </a:pPr>
            <a:r>
              <a:rPr sz="900" dirty="0">
                <a:latin typeface="Microsoft Sans Serif"/>
                <a:cs typeface="Microsoft Sans Serif"/>
              </a:rPr>
              <a:t>3.	</a:t>
            </a:r>
            <a:r>
              <a:rPr sz="900" dirty="0" err="1">
                <a:latin typeface="Microsoft Sans Serif"/>
                <a:cs typeface="Microsoft Sans Serif"/>
              </a:rPr>
              <a:t>Tempat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dirty="0" err="1">
                <a:latin typeface="Microsoft Sans Serif"/>
                <a:cs typeface="Microsoft Sans Serif"/>
              </a:rPr>
              <a:t>Pelelangan</a:t>
            </a:r>
            <a:r>
              <a:rPr sz="900" dirty="0">
                <a:latin typeface="Microsoft Sans Serif"/>
                <a:cs typeface="Microsoft Sans Serif"/>
              </a:rPr>
              <a:t> </a:t>
            </a:r>
          </a:p>
          <a:p>
            <a:pPr marL="203597" marR="5080" indent="-203597">
              <a:lnSpc>
                <a:spcPct val="87500"/>
              </a:lnSpc>
              <a:spcBef>
                <a:spcPts val="265"/>
              </a:spcBef>
              <a:tabLst>
                <a:tab pos="203597" algn="l"/>
              </a:tabLst>
            </a:pPr>
            <a:r>
              <a:rPr sz="900" dirty="0">
                <a:latin typeface="Microsoft Sans Serif"/>
                <a:cs typeface="Microsoft Sans Serif"/>
              </a:rPr>
              <a:t>4.	Terminal</a:t>
            </a:r>
          </a:p>
          <a:p>
            <a:pPr marL="203597" marR="5080" indent="-203597">
              <a:lnSpc>
                <a:spcPct val="87500"/>
              </a:lnSpc>
              <a:spcBef>
                <a:spcPts val="265"/>
              </a:spcBef>
              <a:tabLst>
                <a:tab pos="203597" algn="l"/>
              </a:tabLst>
            </a:pPr>
            <a:r>
              <a:rPr lang="x-none" sz="900" dirty="0">
                <a:latin typeface="Microsoft Sans Serif"/>
                <a:cs typeface="Microsoft Sans Serif"/>
              </a:rPr>
              <a:t>5.	</a:t>
            </a:r>
            <a:r>
              <a:rPr sz="900" dirty="0" err="1">
                <a:latin typeface="Microsoft Sans Serif"/>
                <a:cs typeface="Microsoft Sans Serif"/>
              </a:rPr>
              <a:t>Tempat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dirty="0" err="1">
                <a:latin typeface="Microsoft Sans Serif"/>
                <a:cs typeface="Microsoft Sans Serif"/>
              </a:rPr>
              <a:t>Khusus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dirty="0" err="1">
                <a:latin typeface="Microsoft Sans Serif"/>
                <a:cs typeface="Microsoft Sans Serif"/>
              </a:rPr>
              <a:t>Parkir</a:t>
            </a:r>
            <a:r>
              <a:rPr sz="900" dirty="0">
                <a:latin typeface="Microsoft Sans Serif"/>
                <a:cs typeface="Microsoft Sans Serif"/>
              </a:rPr>
              <a:t> </a:t>
            </a:r>
          </a:p>
          <a:p>
            <a:pPr marL="203597" marR="5080" indent="-203597">
              <a:lnSpc>
                <a:spcPct val="87500"/>
              </a:lnSpc>
              <a:spcBef>
                <a:spcPts val="265"/>
              </a:spcBef>
              <a:tabLst>
                <a:tab pos="203597" algn="l"/>
              </a:tabLst>
            </a:pPr>
            <a:r>
              <a:rPr sz="900" dirty="0">
                <a:latin typeface="Microsoft Sans Serif"/>
                <a:cs typeface="Microsoft Sans Serif"/>
              </a:rPr>
              <a:t>6. 	</a:t>
            </a:r>
            <a:r>
              <a:rPr sz="900" dirty="0" err="1">
                <a:latin typeface="Microsoft Sans Serif"/>
                <a:cs typeface="Microsoft Sans Serif"/>
              </a:rPr>
              <a:t>Penginapan</a:t>
            </a:r>
            <a:r>
              <a:rPr sz="900" dirty="0">
                <a:latin typeface="Microsoft Sans Serif"/>
                <a:cs typeface="Microsoft Sans Serif"/>
              </a:rPr>
              <a:t>/Villa </a:t>
            </a:r>
          </a:p>
          <a:p>
            <a:pPr marL="203597" marR="5080" indent="-203597">
              <a:lnSpc>
                <a:spcPct val="87500"/>
              </a:lnSpc>
              <a:spcBef>
                <a:spcPts val="265"/>
              </a:spcBef>
              <a:tabLst>
                <a:tab pos="203597" algn="l"/>
              </a:tabLst>
            </a:pPr>
            <a:r>
              <a:rPr sz="900" dirty="0">
                <a:latin typeface="Microsoft Sans Serif"/>
                <a:cs typeface="Microsoft Sans Serif"/>
              </a:rPr>
              <a:t>7. 	</a:t>
            </a:r>
            <a:r>
              <a:rPr sz="900" dirty="0" err="1">
                <a:latin typeface="Microsoft Sans Serif"/>
                <a:cs typeface="Microsoft Sans Serif"/>
              </a:rPr>
              <a:t>Rumah</a:t>
            </a:r>
            <a:r>
              <a:rPr sz="900" dirty="0">
                <a:latin typeface="Microsoft Sans Serif"/>
                <a:cs typeface="Microsoft Sans Serif"/>
              </a:rPr>
              <a:t> Potong  </a:t>
            </a:r>
            <a:r>
              <a:rPr sz="900" dirty="0" err="1">
                <a:latin typeface="Microsoft Sans Serif"/>
                <a:cs typeface="Microsoft Sans Serif"/>
              </a:rPr>
              <a:t>Hewan</a:t>
            </a:r>
            <a:r>
              <a:rPr sz="900" dirty="0">
                <a:latin typeface="Microsoft Sans Serif"/>
                <a:cs typeface="Microsoft Sans Serif"/>
              </a:rPr>
              <a:t> </a:t>
            </a:r>
          </a:p>
          <a:p>
            <a:pPr marL="203597" marR="5080" indent="-203597">
              <a:lnSpc>
                <a:spcPct val="87500"/>
              </a:lnSpc>
              <a:spcBef>
                <a:spcPts val="265"/>
              </a:spcBef>
              <a:tabLst>
                <a:tab pos="203597" algn="l"/>
              </a:tabLst>
            </a:pPr>
            <a:r>
              <a:rPr lang="x-none" sz="900" dirty="0">
                <a:latin typeface="Microsoft Sans Serif"/>
                <a:cs typeface="Microsoft Sans Serif"/>
              </a:rPr>
              <a:t>8. 	</a:t>
            </a:r>
            <a:r>
              <a:rPr sz="900" dirty="0" err="1">
                <a:latin typeface="Microsoft Sans Serif"/>
                <a:cs typeface="Microsoft Sans Serif"/>
              </a:rPr>
              <a:t>Pelayanan</a:t>
            </a:r>
            <a:r>
              <a:rPr lang="id-ID" sz="825" dirty="0">
                <a:latin typeface="Microsoft Sans Serif"/>
                <a:cs typeface="Microsoft Sans Serif"/>
              </a:rPr>
              <a:t>Kepelabuhanan</a:t>
            </a:r>
          </a:p>
          <a:p>
            <a:pPr marL="203597" marR="80643" indent="-203597">
              <a:lnSpc>
                <a:spcPct val="87400"/>
              </a:lnSpc>
              <a:spcBef>
                <a:spcPts val="80"/>
              </a:spcBef>
              <a:tabLst>
                <a:tab pos="203597" algn="l"/>
              </a:tabLst>
            </a:pPr>
            <a:r>
              <a:rPr lang="id-ID" sz="900" dirty="0">
                <a:latin typeface="Microsoft Sans Serif"/>
                <a:cs typeface="Microsoft Sans Serif"/>
              </a:rPr>
              <a:t>9. 	Tempat Rekreasi dan Olahraga</a:t>
            </a:r>
          </a:p>
          <a:p>
            <a:pPr marL="203597" marR="80643" indent="-203597">
              <a:lnSpc>
                <a:spcPct val="87400"/>
              </a:lnSpc>
              <a:spcBef>
                <a:spcPts val="80"/>
              </a:spcBef>
              <a:tabLst>
                <a:tab pos="203597" algn="l"/>
              </a:tabLst>
            </a:pPr>
            <a:r>
              <a:rPr lang="id-ID" sz="900" dirty="0">
                <a:latin typeface="Microsoft Sans Serif"/>
                <a:cs typeface="Microsoft Sans Serif"/>
              </a:rPr>
              <a:t>10. 	Penyeberangan di </a:t>
            </a:r>
            <a:r>
              <a:rPr lang="fr-FR" sz="900" dirty="0">
                <a:latin typeface="Microsoft Sans Serif"/>
                <a:cs typeface="Microsoft Sans Serif"/>
              </a:rPr>
              <a:t>Air</a:t>
            </a:r>
          </a:p>
          <a:p>
            <a:pPr marL="203597" marR="5080" indent="-203597">
              <a:lnSpc>
                <a:spcPct val="76200"/>
              </a:lnSpc>
              <a:spcBef>
                <a:spcPts val="180"/>
              </a:spcBef>
              <a:tabLst>
                <a:tab pos="203597" algn="l"/>
              </a:tabLst>
            </a:pPr>
            <a:r>
              <a:rPr lang="id-ID" sz="900" dirty="0">
                <a:latin typeface="Microsoft Sans Serif"/>
                <a:cs typeface="Microsoft Sans Serif"/>
              </a:rPr>
              <a:t>11. 	</a:t>
            </a:r>
            <a:r>
              <a:rPr lang="fr-FR" sz="900" dirty="0" err="1">
                <a:latin typeface="Microsoft Sans Serif"/>
                <a:cs typeface="Microsoft Sans Serif"/>
              </a:rPr>
              <a:t>Penjualan</a:t>
            </a:r>
            <a:r>
              <a:rPr lang="fr-FR" sz="900" dirty="0">
                <a:latin typeface="Microsoft Sans Serif"/>
                <a:cs typeface="Microsoft Sans Serif"/>
              </a:rPr>
              <a:t> </a:t>
            </a:r>
            <a:r>
              <a:rPr lang="fr-FR" sz="900" dirty="0" err="1">
                <a:latin typeface="Microsoft Sans Serif"/>
                <a:cs typeface="Microsoft Sans Serif"/>
              </a:rPr>
              <a:t>Produksi</a:t>
            </a:r>
            <a:r>
              <a:rPr lang="fr-FR" sz="900" dirty="0">
                <a:latin typeface="Microsoft Sans Serif"/>
                <a:cs typeface="Microsoft Sans Serif"/>
              </a:rPr>
              <a:t> </a:t>
            </a:r>
            <a:r>
              <a:rPr lang="fr-FR" sz="900" dirty="0" err="1">
                <a:latin typeface="Microsoft Sans Serif"/>
                <a:cs typeface="Microsoft Sans Serif"/>
              </a:rPr>
              <a:t>Usaha</a:t>
            </a:r>
            <a:r>
              <a:rPr lang="id-ID" sz="900" dirty="0">
                <a:latin typeface="Microsoft Sans Serif"/>
                <a:cs typeface="Microsoft Sans Serif"/>
              </a:rPr>
              <a:t> </a:t>
            </a:r>
            <a:r>
              <a:rPr lang="fr-FR" sz="900" dirty="0" err="1">
                <a:latin typeface="Microsoft Sans Serif"/>
                <a:cs typeface="Microsoft Sans Serif"/>
              </a:rPr>
              <a:t>Daerah</a:t>
            </a:r>
            <a:endParaRPr lang="id-ID" sz="9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76200"/>
              </a:lnSpc>
              <a:spcBef>
                <a:spcPts val="180"/>
              </a:spcBef>
            </a:pPr>
            <a:endParaRPr lang="id-ID" sz="788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76200"/>
              </a:lnSpc>
              <a:spcBef>
                <a:spcPts val="180"/>
              </a:spcBef>
            </a:pPr>
            <a:endParaRPr lang="id-ID" sz="788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76200"/>
              </a:lnSpc>
              <a:spcBef>
                <a:spcPts val="180"/>
              </a:spcBef>
            </a:pPr>
            <a:endParaRPr lang="id-ID" sz="788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76200"/>
              </a:lnSpc>
              <a:spcBef>
                <a:spcPts val="180"/>
              </a:spcBef>
            </a:pPr>
            <a:endParaRPr lang="id-ID" sz="788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76200"/>
              </a:lnSpc>
              <a:spcBef>
                <a:spcPts val="180"/>
              </a:spcBef>
            </a:pPr>
            <a:endParaRPr lang="fr-FR" sz="788" dirty="0">
              <a:latin typeface="Microsoft Sans Serif"/>
              <a:cs typeface="Microsoft Sans Serif"/>
            </a:endParaRPr>
          </a:p>
          <a:p>
            <a:pPr marL="12700" marR="80643">
              <a:lnSpc>
                <a:spcPct val="87400"/>
              </a:lnSpc>
              <a:spcBef>
                <a:spcPts val="80"/>
              </a:spcBef>
            </a:pPr>
            <a:endParaRPr sz="788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13733" y="1867586"/>
            <a:ext cx="130175" cy="939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spc="-30" dirty="0">
                <a:latin typeface="Microsoft Sans Serif"/>
                <a:cs typeface="Microsoft Sans Serif"/>
              </a:rPr>
              <a:t>1.</a:t>
            </a:r>
            <a:endParaRPr sz="1050" dirty="0">
              <a:latin typeface="Microsoft Sans Serif"/>
              <a:cs typeface="Microsoft Sans Serif"/>
            </a:endParaRPr>
          </a:p>
          <a:p>
            <a:pPr marL="12700">
              <a:spcBef>
                <a:spcPts val="795"/>
              </a:spcBef>
            </a:pPr>
            <a:r>
              <a:rPr sz="1050" spc="-30" dirty="0">
                <a:latin typeface="Microsoft Sans Serif"/>
                <a:cs typeface="Microsoft Sans Serif"/>
              </a:rPr>
              <a:t>2.</a:t>
            </a:r>
            <a:endParaRPr sz="1050" dirty="0">
              <a:latin typeface="Microsoft Sans Serif"/>
              <a:cs typeface="Microsoft Sans Serif"/>
            </a:endParaRPr>
          </a:p>
          <a:p>
            <a:pPr marL="12700">
              <a:lnSpc>
                <a:spcPts val="1140"/>
              </a:lnSpc>
              <a:spcBef>
                <a:spcPts val="735"/>
              </a:spcBef>
            </a:pPr>
            <a:r>
              <a:rPr sz="1050" spc="-30" dirty="0">
                <a:latin typeface="Microsoft Sans Serif"/>
                <a:cs typeface="Microsoft Sans Serif"/>
              </a:rPr>
              <a:t>3.</a:t>
            </a:r>
            <a:endParaRPr sz="1050" dirty="0">
              <a:latin typeface="Microsoft Sans Serif"/>
              <a:cs typeface="Microsoft Sans Serif"/>
            </a:endParaRPr>
          </a:p>
          <a:p>
            <a:pPr marL="12700">
              <a:lnSpc>
                <a:spcPts val="994"/>
              </a:lnSpc>
            </a:pPr>
            <a:r>
              <a:rPr sz="1050" spc="-30" dirty="0">
                <a:latin typeface="Microsoft Sans Serif"/>
                <a:cs typeface="Microsoft Sans Serif"/>
              </a:rPr>
              <a:t>4.</a:t>
            </a:r>
            <a:endParaRPr sz="1050" dirty="0">
              <a:latin typeface="Microsoft Sans Serif"/>
              <a:cs typeface="Microsoft Sans Serif"/>
            </a:endParaRPr>
          </a:p>
          <a:p>
            <a:pPr marL="12700">
              <a:lnSpc>
                <a:spcPts val="1115"/>
              </a:lnSpc>
            </a:pPr>
            <a:r>
              <a:rPr sz="1050" spc="-30" dirty="0">
                <a:latin typeface="Microsoft Sans Serif"/>
                <a:cs typeface="Microsoft Sans Serif"/>
              </a:rPr>
              <a:t>5.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30829" y="1868882"/>
            <a:ext cx="1455483" cy="158081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0799" marR="151127">
              <a:lnSpc>
                <a:spcPct val="87400"/>
              </a:lnSpc>
              <a:spcBef>
                <a:spcPts val="265"/>
              </a:spcBef>
            </a:pPr>
            <a:r>
              <a:rPr sz="975" dirty="0">
                <a:latin typeface="Microsoft Sans Serif"/>
                <a:cs typeface="Microsoft Sans Serif"/>
              </a:rPr>
              <a:t>PBG (Persetujuan  Bangunan Gedung)  Izin Tempat Penjualan  Minuman Beralkohol  Izin Trayek</a:t>
            </a:r>
          </a:p>
          <a:p>
            <a:pPr marL="50799" marR="5080">
              <a:lnSpc>
                <a:spcPct val="87200"/>
              </a:lnSpc>
              <a:spcBef>
                <a:spcPts val="5"/>
              </a:spcBef>
            </a:pPr>
            <a:r>
              <a:rPr sz="975" dirty="0">
                <a:latin typeface="Microsoft Sans Serif"/>
                <a:cs typeface="Microsoft Sans Serif"/>
              </a:rPr>
              <a:t>Izin Usaha Perikanan  Perpanjangan Izin  Mempekerjakan Tenaga  Kerja Asing  (PP97/2012)</a:t>
            </a:r>
          </a:p>
          <a:p>
            <a:pPr marL="12700" marR="95248">
              <a:lnSpc>
                <a:spcPts val="1010"/>
              </a:lnSpc>
              <a:spcBef>
                <a:spcPts val="905"/>
              </a:spcBef>
            </a:pPr>
            <a:r>
              <a:rPr sz="975" i="1" dirty="0">
                <a:latin typeface="Arial"/>
                <a:cs typeface="Arial"/>
              </a:rPr>
              <a:t>Retribusi Izin Gangguan  dihapus UU Cipta Kerja</a:t>
            </a:r>
            <a:endParaRPr sz="975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35472" y="2522862"/>
            <a:ext cx="2914904" cy="593752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54629" indent="-242564">
              <a:spcBef>
                <a:spcPts val="735"/>
              </a:spcBef>
            </a:pPr>
            <a:r>
              <a:rPr sz="975" b="1" dirty="0">
                <a:latin typeface="Arial"/>
                <a:cs typeface="Arial"/>
              </a:rPr>
              <a:t>Retribusi Jasa Usaha (10 jenis pelayanan)</a:t>
            </a:r>
            <a:endParaRPr sz="975" dirty="0">
              <a:latin typeface="Arial"/>
              <a:cs typeface="Arial"/>
            </a:endParaRPr>
          </a:p>
          <a:p>
            <a:pPr marL="254629" marR="191130">
              <a:lnSpc>
                <a:spcPct val="78100"/>
              </a:lnSpc>
              <a:spcBef>
                <a:spcPts val="915"/>
              </a:spcBef>
            </a:pPr>
            <a:r>
              <a:rPr sz="975" dirty="0">
                <a:latin typeface="Microsoft Sans Serif"/>
                <a:cs typeface="Microsoft Sans Serif"/>
              </a:rPr>
              <a:t>Sama seperti UU 28/2009, dengan  menghapuskan Retribusi Terminal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935472" y="3371977"/>
            <a:ext cx="2921000" cy="3135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75" b="1" dirty="0">
                <a:latin typeface="Arial"/>
                <a:cs typeface="Arial"/>
              </a:rPr>
              <a:t>Retribusi Perizinan Tertentu (3 jenis  pelayanan izin)</a:t>
            </a:r>
            <a:endParaRPr sz="975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14292" y="3721142"/>
            <a:ext cx="130175" cy="423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40"/>
              </a:lnSpc>
              <a:spcBef>
                <a:spcPts val="105"/>
              </a:spcBef>
            </a:pPr>
            <a:r>
              <a:rPr sz="975" spc="-30" dirty="0">
                <a:latin typeface="Microsoft Sans Serif"/>
                <a:cs typeface="Microsoft Sans Serif"/>
              </a:rPr>
              <a:t>1.</a:t>
            </a:r>
            <a:endParaRPr sz="975" dirty="0">
              <a:latin typeface="Microsoft Sans Serif"/>
              <a:cs typeface="Microsoft Sans Serif"/>
            </a:endParaRPr>
          </a:p>
          <a:p>
            <a:pPr marL="12700">
              <a:lnSpc>
                <a:spcPts val="994"/>
              </a:lnSpc>
            </a:pPr>
            <a:r>
              <a:rPr sz="975" spc="-30" dirty="0">
                <a:latin typeface="Microsoft Sans Serif"/>
                <a:cs typeface="Microsoft Sans Serif"/>
              </a:rPr>
              <a:t>2.</a:t>
            </a:r>
            <a:endParaRPr sz="975" dirty="0">
              <a:latin typeface="Microsoft Sans Serif"/>
              <a:cs typeface="Microsoft Sans Serif"/>
            </a:endParaRPr>
          </a:p>
          <a:p>
            <a:pPr marL="12700">
              <a:lnSpc>
                <a:spcPts val="1115"/>
              </a:lnSpc>
            </a:pPr>
            <a:r>
              <a:rPr sz="975" spc="-30" dirty="0">
                <a:latin typeface="Microsoft Sans Serif"/>
                <a:cs typeface="Microsoft Sans Serif"/>
              </a:rPr>
              <a:t>3.</a:t>
            </a:r>
            <a:endParaRPr sz="975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95338" y="3702642"/>
            <a:ext cx="2343660" cy="541046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ct val="79000"/>
              </a:lnSpc>
              <a:spcBef>
                <a:spcPts val="370"/>
              </a:spcBef>
            </a:pPr>
            <a:r>
              <a:rPr sz="975" dirty="0">
                <a:latin typeface="Microsoft Sans Serif"/>
                <a:cs typeface="Microsoft Sans Serif"/>
              </a:rPr>
              <a:t>PBG (Persetujuan Bangunan Gedung)  PTKA (Perpanjangan IMTA)</a:t>
            </a:r>
          </a:p>
          <a:p>
            <a:pPr marL="12700">
              <a:lnSpc>
                <a:spcPts val="855"/>
              </a:lnSpc>
            </a:pPr>
            <a:r>
              <a:rPr sz="975" dirty="0">
                <a:latin typeface="Microsoft Sans Serif"/>
                <a:cs typeface="Microsoft Sans Serif"/>
              </a:rPr>
              <a:t>PPR (Pengelolaan Pertambangan</a:t>
            </a:r>
          </a:p>
          <a:p>
            <a:pPr marL="12700">
              <a:lnSpc>
                <a:spcPts val="1115"/>
              </a:lnSpc>
            </a:pPr>
            <a:r>
              <a:rPr sz="975" dirty="0">
                <a:latin typeface="Microsoft Sans Serif"/>
                <a:cs typeface="Microsoft Sans Serif"/>
              </a:rPr>
              <a:t>Rakyat)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987351" y="4272862"/>
            <a:ext cx="2811145" cy="32278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</a:pPr>
            <a:r>
              <a:rPr sz="975" b="1" dirty="0">
                <a:latin typeface="Arial"/>
                <a:cs typeface="Arial"/>
              </a:rPr>
              <a:t>Retribusi Tambahan yang diatur dengan PP (misal  retribusi perkebunan sawit)</a:t>
            </a:r>
            <a:endParaRPr sz="97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39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D342-0FD2-A705-C62B-90BAD1CB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" y="163420"/>
            <a:ext cx="5905500" cy="2794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100" b="1" dirty="0"/>
              <a:t>PENGATURAN RETRIBUSI DAERAH</a:t>
            </a:r>
            <a:endParaRPr lang="en-ID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49086"/>
            <a:ext cx="7886700" cy="3783637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en-ID" dirty="0" err="1"/>
              <a:t>Dihapuskannya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retribusi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Pemda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.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publik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Pemda</a:t>
            </a:r>
            <a:r>
              <a:rPr lang="en-ID" dirty="0"/>
              <a:t>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 </a:t>
            </a:r>
            <a:r>
              <a:rPr lang="en-ID" dirty="0" err="1"/>
              <a:t>pungutan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.</a:t>
            </a:r>
          </a:p>
          <a:p>
            <a:pPr lvl="0" algn="just"/>
            <a:r>
              <a:rPr lang="en-ID" dirty="0" err="1"/>
              <a:t>Penyederhanaan</a:t>
            </a:r>
            <a:r>
              <a:rPr lang="en-ID" dirty="0"/>
              <a:t> </a:t>
            </a:r>
            <a:r>
              <a:rPr lang="en-ID" dirty="0" err="1"/>
              <a:t>retribusi</a:t>
            </a:r>
            <a:r>
              <a:rPr lang="en-ID" dirty="0"/>
              <a:t> </a:t>
            </a:r>
            <a:r>
              <a:rPr lang="en-ID" dirty="0" err="1"/>
              <a:t>perizinan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melanjutkan</a:t>
            </a:r>
            <a:r>
              <a:rPr lang="en-ID" dirty="0"/>
              <a:t> </a:t>
            </a:r>
            <a:r>
              <a:rPr lang="en-ID" dirty="0" err="1"/>
              <a:t>semangat</a:t>
            </a:r>
            <a:r>
              <a:rPr lang="en-ID" dirty="0"/>
              <a:t> </a:t>
            </a:r>
            <a:r>
              <a:rPr lang="en-ID" b="1" dirty="0" err="1"/>
              <a:t>kemudahan</a:t>
            </a:r>
            <a:r>
              <a:rPr lang="en-ID" b="1" dirty="0"/>
              <a:t> </a:t>
            </a:r>
            <a:r>
              <a:rPr lang="en-ID" b="1" dirty="0" err="1"/>
              <a:t>berusaha</a:t>
            </a:r>
            <a:r>
              <a:rPr lang="id-ID" dirty="0"/>
              <a:t>.</a:t>
            </a:r>
            <a:endParaRPr lang="en-ID" dirty="0"/>
          </a:p>
          <a:p>
            <a:pPr lvl="0" algn="just"/>
            <a:r>
              <a:rPr lang="en-ID" dirty="0" err="1"/>
              <a:t>Rasionalisasi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retribusi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 </a:t>
            </a:r>
            <a:r>
              <a:rPr lang="en-ID" dirty="0" err="1"/>
              <a:t>didasari</a:t>
            </a:r>
            <a:r>
              <a:rPr lang="en-ID" dirty="0"/>
              <a:t> </a:t>
            </a:r>
            <a:r>
              <a:rPr lang="en-ID" dirty="0" err="1"/>
              <a:t>pertimbangan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disediakan</a:t>
            </a:r>
            <a:r>
              <a:rPr lang="en-ID" dirty="0"/>
              <a:t> </a:t>
            </a:r>
            <a:r>
              <a:rPr lang="en-ID" dirty="0" err="1"/>
              <a:t>Pemda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pungutan</a:t>
            </a:r>
            <a:r>
              <a:rPr lang="id-ID" dirty="0"/>
              <a:t>.</a:t>
            </a:r>
            <a:endParaRPr lang="en-ID" dirty="0"/>
          </a:p>
          <a:p>
            <a:pPr lvl="0" algn="just"/>
            <a:r>
              <a:rPr lang="en-ID" dirty="0"/>
              <a:t>UU HKPD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memuat</a:t>
            </a:r>
            <a:r>
              <a:rPr lang="en-ID" dirty="0"/>
              <a:t> </a:t>
            </a:r>
            <a:r>
              <a:rPr lang="en-ID" dirty="0" err="1"/>
              <a:t>pokok</a:t>
            </a:r>
            <a:r>
              <a:rPr lang="en-ID" dirty="0"/>
              <a:t> </a:t>
            </a:r>
            <a:r>
              <a:rPr lang="en-ID" dirty="0" err="1"/>
              <a:t>pengaturan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id-ID" dirty="0"/>
              <a:t> retribusi</a:t>
            </a:r>
            <a:r>
              <a:rPr lang="en-ID" dirty="0"/>
              <a:t>, </a:t>
            </a:r>
            <a:r>
              <a:rPr lang="id-ID" dirty="0"/>
              <a:t>sedangkan rincian objek,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jasa</a:t>
            </a:r>
            <a:r>
              <a:rPr lang="en-ID" dirty="0"/>
              <a:t>, </a:t>
            </a:r>
            <a:r>
              <a:rPr lang="en-ID" dirty="0" err="1"/>
              <a:t>prinsip</a:t>
            </a:r>
            <a:r>
              <a:rPr lang="en-ID" dirty="0"/>
              <a:t> dan </a:t>
            </a:r>
            <a:r>
              <a:rPr lang="en-ID" dirty="0" err="1"/>
              <a:t>sasaran</a:t>
            </a:r>
            <a:r>
              <a:rPr lang="en-ID" dirty="0"/>
              <a:t> </a:t>
            </a:r>
            <a:r>
              <a:rPr lang="en-ID" dirty="0" err="1"/>
              <a:t>penetapan</a:t>
            </a:r>
            <a:r>
              <a:rPr lang="en-ID" dirty="0"/>
              <a:t> </a:t>
            </a:r>
            <a:r>
              <a:rPr lang="en-ID" dirty="0" err="1"/>
              <a:t>tarif</a:t>
            </a:r>
            <a:r>
              <a:rPr lang="en-ID" dirty="0"/>
              <a:t>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id-ID" dirty="0"/>
              <a:t>.</a:t>
            </a:r>
            <a:endParaRPr lang="en-ID" dirty="0"/>
          </a:p>
          <a:p>
            <a:pPr lvl="0" algn="just"/>
            <a:r>
              <a:rPr lang="en-ID" dirty="0" err="1"/>
              <a:t>Rasionalisasi</a:t>
            </a:r>
            <a:r>
              <a:rPr lang="en-ID" dirty="0"/>
              <a:t> </a:t>
            </a:r>
            <a:r>
              <a:rPr lang="en-ID" dirty="0" err="1"/>
              <a:t>Reribusi</a:t>
            </a:r>
            <a:r>
              <a:rPr lang="en-ID" dirty="0"/>
              <a:t> Daerah </a:t>
            </a:r>
            <a:r>
              <a:rPr lang="en-ID" dirty="0" err="1"/>
              <a:t>dikompensasi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Pajak</a:t>
            </a:r>
            <a:r>
              <a:rPr lang="en-ID" dirty="0"/>
              <a:t> Daerah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penerimaan</a:t>
            </a:r>
            <a:r>
              <a:rPr lang="en-ID" dirty="0"/>
              <a:t> </a:t>
            </a:r>
            <a:r>
              <a:rPr lang="en-ID" dirty="0" err="1"/>
              <a:t>khususnya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kabupaten</a:t>
            </a:r>
            <a:r>
              <a:rPr lang="en-ID" dirty="0"/>
              <a:t>/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overall </a:t>
            </a:r>
            <a:r>
              <a:rPr lang="en-ID" dirty="0" err="1"/>
              <a:t>penerimaan</a:t>
            </a:r>
            <a:r>
              <a:rPr lang="en-ID" dirty="0"/>
              <a:t> PAD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terjaga</a:t>
            </a:r>
            <a:r>
              <a:rPr lang="id-ID" dirty="0"/>
              <a:t>.</a:t>
            </a:r>
            <a:endParaRPr lang="en-ID" dirty="0"/>
          </a:p>
          <a:p>
            <a:pPr lvl="0" algn="just"/>
            <a:r>
              <a:rPr lang="en-ID" dirty="0" err="1"/>
              <a:t>Penambahan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retribusi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dimungkinkan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id-ID" dirty="0"/>
              <a:t>.</a:t>
            </a:r>
            <a:endParaRPr lang="en-ID" dirty="0"/>
          </a:p>
          <a:p>
            <a:pPr lvl="0" algn="just"/>
            <a:r>
              <a:rPr lang="en-ID" dirty="0" err="1"/>
              <a:t>Ketentuan</a:t>
            </a:r>
            <a:r>
              <a:rPr lang="en-ID" dirty="0"/>
              <a:t> yang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 :</a:t>
            </a:r>
          </a:p>
          <a:p>
            <a:pPr lvl="1" algn="just"/>
            <a:r>
              <a:rPr lang="en-ID" sz="1950" dirty="0" err="1"/>
              <a:t>Objek</a:t>
            </a:r>
            <a:r>
              <a:rPr lang="en-ID" sz="1950" dirty="0"/>
              <a:t> </a:t>
            </a:r>
            <a:r>
              <a:rPr lang="en-ID" sz="1950" dirty="0" err="1"/>
              <a:t>Retribusi</a:t>
            </a:r>
            <a:r>
              <a:rPr lang="en-ID" sz="1950" dirty="0"/>
              <a:t>;</a:t>
            </a:r>
          </a:p>
          <a:p>
            <a:pPr lvl="1" algn="just"/>
            <a:r>
              <a:rPr lang="en-ID" sz="1950" dirty="0" err="1"/>
              <a:t>Subjek</a:t>
            </a:r>
            <a:r>
              <a:rPr lang="en-ID" sz="1950" dirty="0"/>
              <a:t> </a:t>
            </a:r>
            <a:r>
              <a:rPr lang="en-ID" sz="1950" dirty="0" err="1"/>
              <a:t>dan</a:t>
            </a:r>
            <a:r>
              <a:rPr lang="en-ID" sz="1950" dirty="0"/>
              <a:t> </a:t>
            </a:r>
            <a:r>
              <a:rPr lang="en-ID" sz="1950" dirty="0" err="1"/>
              <a:t>Wajib</a:t>
            </a:r>
            <a:r>
              <a:rPr lang="en-ID" sz="1950" dirty="0"/>
              <a:t> </a:t>
            </a:r>
            <a:r>
              <a:rPr lang="en-ID" sz="1950" dirty="0" err="1"/>
              <a:t>Retribusi</a:t>
            </a:r>
            <a:r>
              <a:rPr lang="en-ID" sz="1950" dirty="0"/>
              <a:t>;</a:t>
            </a:r>
          </a:p>
          <a:p>
            <a:pPr lvl="1" algn="just"/>
            <a:r>
              <a:rPr lang="en-ID" sz="1950" dirty="0" err="1"/>
              <a:t>Prinsip</a:t>
            </a:r>
            <a:r>
              <a:rPr lang="en-ID" sz="1950" dirty="0"/>
              <a:t> </a:t>
            </a:r>
            <a:r>
              <a:rPr lang="en-ID" sz="1950" dirty="0" err="1"/>
              <a:t>dan</a:t>
            </a:r>
            <a:r>
              <a:rPr lang="en-ID" sz="1950" dirty="0"/>
              <a:t> </a:t>
            </a:r>
            <a:r>
              <a:rPr lang="en-ID" sz="1950" dirty="0" err="1"/>
              <a:t>sasaran</a:t>
            </a:r>
            <a:r>
              <a:rPr lang="en-ID" sz="1950" dirty="0"/>
              <a:t> </a:t>
            </a:r>
            <a:r>
              <a:rPr lang="en-ID" sz="1950" dirty="0" err="1"/>
              <a:t>penetapan</a:t>
            </a:r>
            <a:r>
              <a:rPr lang="en-ID" sz="1950" dirty="0"/>
              <a:t> </a:t>
            </a:r>
            <a:r>
              <a:rPr lang="en-ID" sz="1950" dirty="0" err="1"/>
              <a:t>tarif</a:t>
            </a:r>
            <a:r>
              <a:rPr lang="en-ID" sz="1950" dirty="0"/>
              <a:t> </a:t>
            </a:r>
            <a:r>
              <a:rPr lang="en-ID" sz="1950" dirty="0" err="1"/>
              <a:t>Retribusi</a:t>
            </a:r>
            <a:r>
              <a:rPr lang="en-ID" sz="1950" dirty="0"/>
              <a:t>; </a:t>
            </a:r>
            <a:r>
              <a:rPr lang="en-ID" sz="1950" dirty="0" err="1"/>
              <a:t>dan</a:t>
            </a:r>
            <a:endParaRPr lang="en-ID" sz="1950" dirty="0"/>
          </a:p>
          <a:p>
            <a:pPr lvl="1" algn="just"/>
            <a:r>
              <a:rPr lang="en-ID" sz="1950" dirty="0"/>
              <a:t>Tata </a:t>
            </a:r>
            <a:r>
              <a:rPr lang="en-ID" sz="1950" dirty="0" err="1"/>
              <a:t>cara</a:t>
            </a:r>
            <a:r>
              <a:rPr lang="en-ID" sz="1950" dirty="0"/>
              <a:t> </a:t>
            </a:r>
            <a:r>
              <a:rPr lang="en-ID" sz="1950" dirty="0" err="1"/>
              <a:t>penghitungan</a:t>
            </a:r>
            <a:r>
              <a:rPr lang="en-ID" sz="1950" dirty="0"/>
              <a:t> </a:t>
            </a:r>
            <a:r>
              <a:rPr lang="en-ID" sz="1950" dirty="0" err="1"/>
              <a:t>Retribusi</a:t>
            </a:r>
            <a:r>
              <a:rPr lang="en-ID" sz="195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E1F88-E07F-4661-807E-CC569A951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4" b="89961" l="2353" r="99059">
                        <a14:foregroundMark x1="13255" y1="11843" x2="13255" y2="11843"/>
                        <a14:foregroundMark x1="22902" y1="16000" x2="6902" y2="13647"/>
                        <a14:foregroundMark x1="6902" y1="13647" x2="3765" y2="14510"/>
                        <a14:foregroundMark x1="2431" y1="21020" x2="10118" y2="29490"/>
                        <a14:foregroundMark x1="47451" y1="2980" x2="62667" y2="6196"/>
                        <a14:foregroundMark x1="62667" y1="6196" x2="78588" y2="5490"/>
                        <a14:foregroundMark x1="78588" y1="5490" x2="93725" y2="6118"/>
                        <a14:foregroundMark x1="93725" y1="6118" x2="96078" y2="6980"/>
                        <a14:foregroundMark x1="45725" y1="2039" x2="53961" y2="1961"/>
                        <a14:foregroundMark x1="53961" y1="1961" x2="78196" y2="3529"/>
                        <a14:foregroundMark x1="78196" y1="3529" x2="87216" y2="3294"/>
                        <a14:foregroundMark x1="87216" y1="3294" x2="93255" y2="3843"/>
                        <a14:foregroundMark x1="69412" y1="26353" x2="99059" y2="28863"/>
                        <a14:foregroundMark x1="96235" y1="2824" x2="96235" y2="2824"/>
                        <a14:foregroundMark x1="97255" y1="2824" x2="97255" y2="2824"/>
                      </a14:backgroundRemoval>
                    </a14:imgEffect>
                  </a14:imgLayer>
                </a14:imgProps>
              </a:ext>
            </a:extLst>
          </a:blip>
          <a:srcRect l="41606" b="84054"/>
          <a:stretch/>
        </p:blipFill>
        <p:spPr>
          <a:xfrm>
            <a:off x="5139345" y="11779"/>
            <a:ext cx="4004655" cy="804863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08B25A47-ACEB-4366-B38C-F4710E97A6C0}"/>
              </a:ext>
            </a:extLst>
          </p:cNvPr>
          <p:cNvSpPr/>
          <p:nvPr/>
        </p:nvSpPr>
        <p:spPr>
          <a:xfrm flipV="1">
            <a:off x="761" y="586741"/>
            <a:ext cx="8359467" cy="34289"/>
          </a:xfrm>
          <a:custGeom>
            <a:avLst/>
            <a:gdLst/>
            <a:ahLst/>
            <a:cxnLst/>
            <a:rect l="l" t="t" r="r" b="b"/>
            <a:pathLst>
              <a:path w="8289290">
                <a:moveTo>
                  <a:pt x="0" y="0"/>
                </a:moveTo>
                <a:lnTo>
                  <a:pt x="8289036" y="0"/>
                </a:lnTo>
              </a:path>
            </a:pathLst>
          </a:custGeom>
          <a:ln w="4699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55924-A171-4E9F-8096-EA8A3F90C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946"/>
            <a:ext cx="9144000" cy="4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01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12833</TotalTime>
  <Words>1891</Words>
  <Application>Microsoft Office PowerPoint</Application>
  <PresentationFormat>On-screen Show (16:9)</PresentationFormat>
  <Paragraphs>287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Roboto</vt:lpstr>
      <vt:lpstr>Calibri Light</vt:lpstr>
      <vt:lpstr>Fira Sans Extra Condensed</vt:lpstr>
      <vt:lpstr>Arial Nova</vt:lpstr>
      <vt:lpstr>Arial</vt:lpstr>
      <vt:lpstr>Microsoft Sans Serif</vt:lpstr>
      <vt:lpstr>Arial Black</vt:lpstr>
      <vt:lpstr>Calibri</vt:lpstr>
      <vt:lpstr>Wingdings</vt:lpstr>
      <vt:lpstr>Fira Sans Extra Condensed Mediu</vt:lpstr>
      <vt:lpstr>Arial MT</vt:lpstr>
      <vt:lpstr>Office Theme</vt:lpstr>
      <vt:lpstr>4_Office Theme</vt:lpstr>
      <vt:lpstr>PowerPoint Presentation</vt:lpstr>
      <vt:lpstr>KERANGKA PIKIR UU HKPD</vt:lpstr>
      <vt:lpstr>DESAIN PAJAK DAERAH DAN RETRIBUSI DAERAH</vt:lpstr>
      <vt:lpstr>STRUKTUR PAJAK DAERAH DALAM UU HKPD</vt:lpstr>
      <vt:lpstr>PowerPoint Presentation</vt:lpstr>
      <vt:lpstr>PowerPoint Presentation</vt:lpstr>
      <vt:lpstr>PowerPoint Presentation</vt:lpstr>
      <vt:lpstr>STRUKTUR RETRIBUSI DAERAH DALAM UU HKPD</vt:lpstr>
      <vt:lpstr>PENGATURAN RETRIBUSI DAERAH</vt:lpstr>
      <vt:lpstr>LATAR BELAKANG PENYUSUNAN  PERDA PAJAK DAN RETRIBUSI</vt:lpstr>
      <vt:lpstr>Landasan Penyusunan Perda</vt:lpstr>
      <vt:lpstr>Implementasi UU No. 1  Tahun 2022 Tentang HKPD</vt:lpstr>
      <vt:lpstr>DIAGRAM KONTRIBUSI PENDAPATAN DAERAH KABUPATEN CIREBON TAHUN 2023</vt:lpstr>
      <vt:lpstr>DIAGRAM KONTRIBUSI PENDAPATAN ASLI DAERAH (PAD) KABUPATEN CIREBON TAHUN 2023</vt:lpstr>
      <vt:lpstr>DIAGRAM KONTRIBUSI PAJAK DAERAH KABUPATEN CIREBON TAHUN 2023</vt:lpstr>
      <vt:lpstr>DIAGRAM KONTRIBUSI RETRIBUSI DAERAH KABUPATEN CIREBON TAHUN 2023</vt:lpstr>
      <vt:lpstr>Upaya Optimalisasi Penerimaan PDRD</vt:lpstr>
      <vt:lpstr>SINERGI Antara Provinsi dan Kab/Kota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Kanban Methodology Infographics</dc:title>
  <dc:creator>regja</dc:creator>
  <cp:lastModifiedBy>Hery Herdiansyah</cp:lastModifiedBy>
  <cp:revision>153</cp:revision>
  <cp:lastPrinted>2024-03-04T01:33:21Z</cp:lastPrinted>
  <dcterms:modified xsi:type="dcterms:W3CDTF">2024-03-04T02:33:59Z</dcterms:modified>
</cp:coreProperties>
</file>