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1"/>
  </p:sldMasterIdLst>
  <p:sldIdLst>
    <p:sldId id="256" r:id="rId2"/>
    <p:sldId id="257" r:id="rId3"/>
    <p:sldId id="270" r:id="rId4"/>
    <p:sldId id="274" r:id="rId5"/>
    <p:sldId id="275" r:id="rId6"/>
    <p:sldId id="269" r:id="rId7"/>
    <p:sldId id="277" r:id="rId8"/>
    <p:sldId id="264" r:id="rId9"/>
    <p:sldId id="278" r:id="rId10"/>
    <p:sldId id="279" r:id="rId11"/>
    <p:sldId id="280" r:id="rId12"/>
    <p:sldId id="272" r:id="rId13"/>
    <p:sldId id="273" r:id="rId14"/>
    <p:sldId id="261" r:id="rId15"/>
    <p:sldId id="262" r:id="rId16"/>
    <p:sldId id="282" r:id="rId17"/>
    <p:sldId id="283" r:id="rId18"/>
    <p:sldId id="263" r:id="rId19"/>
    <p:sldId id="276" r:id="rId20"/>
    <p:sldId id="271" r:id="rId21"/>
    <p:sldId id="265" r:id="rId22"/>
    <p:sldId id="266" r:id="rId23"/>
    <p:sldId id="281" r:id="rId24"/>
    <p:sldId id="267" r:id="rId25"/>
    <p:sldId id="268" r:id="rId26"/>
    <p:sldId id="284" r:id="rId27"/>
    <p:sldId id="285"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004CBAE-CA1B-407D-88B7-E7F03AEE21CB}">
          <p14:sldIdLst>
            <p14:sldId id="256"/>
            <p14:sldId id="257"/>
            <p14:sldId id="270"/>
          </p14:sldIdLst>
        </p14:section>
        <p14:section name="Untitled Section" id="{43AE255E-14B3-4D45-8725-B1372819637B}">
          <p14:sldIdLst>
            <p14:sldId id="274"/>
            <p14:sldId id="275"/>
            <p14:sldId id="269"/>
            <p14:sldId id="277"/>
            <p14:sldId id="264"/>
            <p14:sldId id="278"/>
            <p14:sldId id="279"/>
            <p14:sldId id="280"/>
            <p14:sldId id="272"/>
            <p14:sldId id="273"/>
            <p14:sldId id="261"/>
            <p14:sldId id="262"/>
            <p14:sldId id="282"/>
            <p14:sldId id="283"/>
            <p14:sldId id="263"/>
            <p14:sldId id="276"/>
            <p14:sldId id="271"/>
            <p14:sldId id="265"/>
            <p14:sldId id="266"/>
            <p14:sldId id="281"/>
            <p14:sldId id="267"/>
            <p14:sldId id="268"/>
            <p14:sldId id="284"/>
            <p14:sldId id="28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07T11:11:33.222"/>
    </inkml:context>
    <inkml:brush xml:id="br0">
      <inkml:brushProperty name="width" value="0.035" units="cm"/>
      <inkml:brushProperty name="height" value="0.035" units="cm"/>
      <inkml:brushProperty name="color" value="#E71224"/>
    </inkml:brush>
  </inkml:definitions>
  <inkml:trace contextRef="#ctx0" brushRef="#br0">0 19 23778,'11874'0'0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2T13:25:29.270"/>
    </inkml:context>
    <inkml:brush xml:id="br0">
      <inkml:brushProperty name="width" value="0.035" units="cm"/>
      <inkml:brushProperty name="height" value="0.035" units="cm"/>
      <inkml:brushProperty name="color" value="#E71224"/>
    </inkml:brush>
  </inkml:definitions>
  <inkml:trace contextRef="#ctx0" brushRef="#br0">0 0 21389,'16583'0'0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2T13:28:57.529"/>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2T13:29:04.063"/>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2T13:29:04.270"/>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2T13:29:06.621"/>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2T13:29:06.764"/>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2C6CA80-3BBE-42C3-ABEC-D51149BD416A}" type="datetimeFigureOut">
              <a:rPr lang="en-ID" smtClean="0"/>
              <a:t>12/05/2026</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20D92075-21CF-49C9-8B2D-4D00A5C74F27}" type="slidenum">
              <a:rPr lang="en-ID" smtClean="0"/>
              <a:t>‹#›</a:t>
            </a:fld>
            <a:endParaRPr lang="en-ID"/>
          </a:p>
        </p:txBody>
      </p:sp>
    </p:spTree>
    <p:extLst>
      <p:ext uri="{BB962C8B-B14F-4D97-AF65-F5344CB8AC3E}">
        <p14:creationId xmlns:p14="http://schemas.microsoft.com/office/powerpoint/2010/main" val="2681395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C6CA80-3BBE-42C3-ABEC-D51149BD416A}" type="datetimeFigureOut">
              <a:rPr lang="en-ID" smtClean="0"/>
              <a:t>12/05/2026</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20D92075-21CF-49C9-8B2D-4D00A5C74F27}" type="slidenum">
              <a:rPr lang="en-ID" smtClean="0"/>
              <a:t>‹#›</a:t>
            </a:fld>
            <a:endParaRPr lang="en-ID"/>
          </a:p>
        </p:txBody>
      </p:sp>
    </p:spTree>
    <p:extLst>
      <p:ext uri="{BB962C8B-B14F-4D97-AF65-F5344CB8AC3E}">
        <p14:creationId xmlns:p14="http://schemas.microsoft.com/office/powerpoint/2010/main" val="2928617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C6CA80-3BBE-42C3-ABEC-D51149BD416A}" type="datetimeFigureOut">
              <a:rPr lang="en-ID" smtClean="0"/>
              <a:t>12/05/2026</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20D92075-21CF-49C9-8B2D-4D00A5C74F27}" type="slidenum">
              <a:rPr lang="en-ID" smtClean="0"/>
              <a:t>‹#›</a:t>
            </a:fld>
            <a:endParaRPr lang="en-ID"/>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0370512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C6CA80-3BBE-42C3-ABEC-D51149BD416A}" type="datetimeFigureOut">
              <a:rPr lang="en-ID" smtClean="0"/>
              <a:t>12/05/2026</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20D92075-21CF-49C9-8B2D-4D00A5C74F27}" type="slidenum">
              <a:rPr lang="en-ID" smtClean="0"/>
              <a:t>‹#›</a:t>
            </a:fld>
            <a:endParaRPr lang="en-ID"/>
          </a:p>
        </p:txBody>
      </p:sp>
    </p:spTree>
    <p:extLst>
      <p:ext uri="{BB962C8B-B14F-4D97-AF65-F5344CB8AC3E}">
        <p14:creationId xmlns:p14="http://schemas.microsoft.com/office/powerpoint/2010/main" val="36800681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C6CA80-3BBE-42C3-ABEC-D51149BD416A}" type="datetimeFigureOut">
              <a:rPr lang="en-ID" smtClean="0"/>
              <a:t>12/05/2026</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20D92075-21CF-49C9-8B2D-4D00A5C74F27}" type="slidenum">
              <a:rPr lang="en-ID" smtClean="0"/>
              <a:t>‹#›</a:t>
            </a:fld>
            <a:endParaRPr lang="en-ID"/>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62060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C6CA80-3BBE-42C3-ABEC-D51149BD416A}" type="datetimeFigureOut">
              <a:rPr lang="en-ID" smtClean="0"/>
              <a:t>12/05/2026</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20D92075-21CF-49C9-8B2D-4D00A5C74F27}" type="slidenum">
              <a:rPr lang="en-ID" smtClean="0"/>
              <a:t>‹#›</a:t>
            </a:fld>
            <a:endParaRPr lang="en-ID"/>
          </a:p>
        </p:txBody>
      </p:sp>
    </p:spTree>
    <p:extLst>
      <p:ext uri="{BB962C8B-B14F-4D97-AF65-F5344CB8AC3E}">
        <p14:creationId xmlns:p14="http://schemas.microsoft.com/office/powerpoint/2010/main" val="1806743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C6CA80-3BBE-42C3-ABEC-D51149BD416A}" type="datetimeFigureOut">
              <a:rPr lang="en-ID" smtClean="0"/>
              <a:t>12/05/2026</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20D92075-21CF-49C9-8B2D-4D00A5C74F27}" type="slidenum">
              <a:rPr lang="en-ID" smtClean="0"/>
              <a:t>‹#›</a:t>
            </a:fld>
            <a:endParaRPr lang="en-ID"/>
          </a:p>
        </p:txBody>
      </p:sp>
    </p:spTree>
    <p:extLst>
      <p:ext uri="{BB962C8B-B14F-4D97-AF65-F5344CB8AC3E}">
        <p14:creationId xmlns:p14="http://schemas.microsoft.com/office/powerpoint/2010/main" val="35516653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C6CA80-3BBE-42C3-ABEC-D51149BD416A}" type="datetimeFigureOut">
              <a:rPr lang="en-ID" smtClean="0"/>
              <a:t>12/05/2026</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20D92075-21CF-49C9-8B2D-4D00A5C74F27}" type="slidenum">
              <a:rPr lang="en-ID" smtClean="0"/>
              <a:t>‹#›</a:t>
            </a:fld>
            <a:endParaRPr lang="en-ID"/>
          </a:p>
        </p:txBody>
      </p:sp>
    </p:spTree>
    <p:extLst>
      <p:ext uri="{BB962C8B-B14F-4D97-AF65-F5344CB8AC3E}">
        <p14:creationId xmlns:p14="http://schemas.microsoft.com/office/powerpoint/2010/main" val="3737213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C6CA80-3BBE-42C3-ABEC-D51149BD416A}" type="datetimeFigureOut">
              <a:rPr lang="en-ID" smtClean="0"/>
              <a:t>12/05/2026</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20D92075-21CF-49C9-8B2D-4D00A5C74F27}" type="slidenum">
              <a:rPr lang="en-ID" smtClean="0"/>
              <a:t>‹#›</a:t>
            </a:fld>
            <a:endParaRPr lang="en-ID"/>
          </a:p>
        </p:txBody>
      </p:sp>
    </p:spTree>
    <p:extLst>
      <p:ext uri="{BB962C8B-B14F-4D97-AF65-F5344CB8AC3E}">
        <p14:creationId xmlns:p14="http://schemas.microsoft.com/office/powerpoint/2010/main" val="3954487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C6CA80-3BBE-42C3-ABEC-D51149BD416A}" type="datetimeFigureOut">
              <a:rPr lang="en-ID" smtClean="0"/>
              <a:t>12/05/2026</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20D92075-21CF-49C9-8B2D-4D00A5C74F27}" type="slidenum">
              <a:rPr lang="en-ID" smtClean="0"/>
              <a:t>‹#›</a:t>
            </a:fld>
            <a:endParaRPr lang="en-ID"/>
          </a:p>
        </p:txBody>
      </p:sp>
    </p:spTree>
    <p:extLst>
      <p:ext uri="{BB962C8B-B14F-4D97-AF65-F5344CB8AC3E}">
        <p14:creationId xmlns:p14="http://schemas.microsoft.com/office/powerpoint/2010/main" val="178031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C6CA80-3BBE-42C3-ABEC-D51149BD416A}" type="datetimeFigureOut">
              <a:rPr lang="en-ID" smtClean="0"/>
              <a:t>12/05/2026</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20D92075-21CF-49C9-8B2D-4D00A5C74F27}" type="slidenum">
              <a:rPr lang="en-ID" smtClean="0"/>
              <a:t>‹#›</a:t>
            </a:fld>
            <a:endParaRPr lang="en-ID"/>
          </a:p>
        </p:txBody>
      </p:sp>
    </p:spTree>
    <p:extLst>
      <p:ext uri="{BB962C8B-B14F-4D97-AF65-F5344CB8AC3E}">
        <p14:creationId xmlns:p14="http://schemas.microsoft.com/office/powerpoint/2010/main" val="640927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2C6CA80-3BBE-42C3-ABEC-D51149BD416A}" type="datetimeFigureOut">
              <a:rPr lang="en-ID" smtClean="0"/>
              <a:t>12/05/2026</a:t>
            </a:fld>
            <a:endParaRPr lang="en-ID"/>
          </a:p>
        </p:txBody>
      </p:sp>
      <p:sp>
        <p:nvSpPr>
          <p:cNvPr id="8" name="Footer Placeholder 7"/>
          <p:cNvSpPr>
            <a:spLocks noGrp="1"/>
          </p:cNvSpPr>
          <p:nvPr>
            <p:ph type="ftr" sz="quarter" idx="11"/>
          </p:nvPr>
        </p:nvSpPr>
        <p:spPr/>
        <p:txBody>
          <a:bodyPr/>
          <a:lstStyle/>
          <a:p>
            <a:endParaRPr lang="en-ID"/>
          </a:p>
        </p:txBody>
      </p:sp>
      <p:sp>
        <p:nvSpPr>
          <p:cNvPr id="9" name="Slide Number Placeholder 8"/>
          <p:cNvSpPr>
            <a:spLocks noGrp="1"/>
          </p:cNvSpPr>
          <p:nvPr>
            <p:ph type="sldNum" sz="quarter" idx="12"/>
          </p:nvPr>
        </p:nvSpPr>
        <p:spPr/>
        <p:txBody>
          <a:bodyPr/>
          <a:lstStyle/>
          <a:p>
            <a:fld id="{20D92075-21CF-49C9-8B2D-4D00A5C74F27}" type="slidenum">
              <a:rPr lang="en-ID" smtClean="0"/>
              <a:t>‹#›</a:t>
            </a:fld>
            <a:endParaRPr lang="en-ID"/>
          </a:p>
        </p:txBody>
      </p:sp>
    </p:spTree>
    <p:extLst>
      <p:ext uri="{BB962C8B-B14F-4D97-AF65-F5344CB8AC3E}">
        <p14:creationId xmlns:p14="http://schemas.microsoft.com/office/powerpoint/2010/main" val="3737290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2C6CA80-3BBE-42C3-ABEC-D51149BD416A}" type="datetimeFigureOut">
              <a:rPr lang="en-ID" smtClean="0"/>
              <a:t>12/05/2026</a:t>
            </a:fld>
            <a:endParaRPr lang="en-ID"/>
          </a:p>
        </p:txBody>
      </p:sp>
      <p:sp>
        <p:nvSpPr>
          <p:cNvPr id="4" name="Footer Placeholder 3"/>
          <p:cNvSpPr>
            <a:spLocks noGrp="1"/>
          </p:cNvSpPr>
          <p:nvPr>
            <p:ph type="ftr" sz="quarter" idx="11"/>
          </p:nvPr>
        </p:nvSpPr>
        <p:spPr/>
        <p:txBody>
          <a:bodyPr/>
          <a:lstStyle/>
          <a:p>
            <a:endParaRPr lang="en-ID"/>
          </a:p>
        </p:txBody>
      </p:sp>
      <p:sp>
        <p:nvSpPr>
          <p:cNvPr id="5" name="Slide Number Placeholder 4"/>
          <p:cNvSpPr>
            <a:spLocks noGrp="1"/>
          </p:cNvSpPr>
          <p:nvPr>
            <p:ph type="sldNum" sz="quarter" idx="12"/>
          </p:nvPr>
        </p:nvSpPr>
        <p:spPr/>
        <p:txBody>
          <a:bodyPr/>
          <a:lstStyle/>
          <a:p>
            <a:fld id="{20D92075-21CF-49C9-8B2D-4D00A5C74F27}" type="slidenum">
              <a:rPr lang="en-ID" smtClean="0"/>
              <a:t>‹#›</a:t>
            </a:fld>
            <a:endParaRPr lang="en-ID"/>
          </a:p>
        </p:txBody>
      </p:sp>
    </p:spTree>
    <p:extLst>
      <p:ext uri="{BB962C8B-B14F-4D97-AF65-F5344CB8AC3E}">
        <p14:creationId xmlns:p14="http://schemas.microsoft.com/office/powerpoint/2010/main" val="1603723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C6CA80-3BBE-42C3-ABEC-D51149BD416A}" type="datetimeFigureOut">
              <a:rPr lang="en-ID" smtClean="0"/>
              <a:t>12/05/2026</a:t>
            </a:fld>
            <a:endParaRPr lang="en-ID"/>
          </a:p>
        </p:txBody>
      </p:sp>
      <p:sp>
        <p:nvSpPr>
          <p:cNvPr id="3" name="Footer Placeholder 2"/>
          <p:cNvSpPr>
            <a:spLocks noGrp="1"/>
          </p:cNvSpPr>
          <p:nvPr>
            <p:ph type="ftr" sz="quarter" idx="11"/>
          </p:nvPr>
        </p:nvSpPr>
        <p:spPr/>
        <p:txBody>
          <a:bodyPr/>
          <a:lstStyle/>
          <a:p>
            <a:endParaRPr lang="en-ID"/>
          </a:p>
        </p:txBody>
      </p:sp>
      <p:sp>
        <p:nvSpPr>
          <p:cNvPr id="4" name="Slide Number Placeholder 3"/>
          <p:cNvSpPr>
            <a:spLocks noGrp="1"/>
          </p:cNvSpPr>
          <p:nvPr>
            <p:ph type="sldNum" sz="quarter" idx="12"/>
          </p:nvPr>
        </p:nvSpPr>
        <p:spPr/>
        <p:txBody>
          <a:bodyPr/>
          <a:lstStyle/>
          <a:p>
            <a:fld id="{20D92075-21CF-49C9-8B2D-4D00A5C74F27}" type="slidenum">
              <a:rPr lang="en-ID" smtClean="0"/>
              <a:t>‹#›</a:t>
            </a:fld>
            <a:endParaRPr lang="en-ID"/>
          </a:p>
        </p:txBody>
      </p:sp>
    </p:spTree>
    <p:extLst>
      <p:ext uri="{BB962C8B-B14F-4D97-AF65-F5344CB8AC3E}">
        <p14:creationId xmlns:p14="http://schemas.microsoft.com/office/powerpoint/2010/main" val="3894269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C6CA80-3BBE-42C3-ABEC-D51149BD416A}" type="datetimeFigureOut">
              <a:rPr lang="en-ID" smtClean="0"/>
              <a:t>12/05/2026</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20D92075-21CF-49C9-8B2D-4D00A5C74F27}" type="slidenum">
              <a:rPr lang="en-ID" smtClean="0"/>
              <a:t>‹#›</a:t>
            </a:fld>
            <a:endParaRPr lang="en-ID"/>
          </a:p>
        </p:txBody>
      </p:sp>
    </p:spTree>
    <p:extLst>
      <p:ext uri="{BB962C8B-B14F-4D97-AF65-F5344CB8AC3E}">
        <p14:creationId xmlns:p14="http://schemas.microsoft.com/office/powerpoint/2010/main" val="4176230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C6CA80-3BBE-42C3-ABEC-D51149BD416A}" type="datetimeFigureOut">
              <a:rPr lang="en-ID" smtClean="0"/>
              <a:t>12/05/2026</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20D92075-21CF-49C9-8B2D-4D00A5C74F27}" type="slidenum">
              <a:rPr lang="en-ID" smtClean="0"/>
              <a:t>‹#›</a:t>
            </a:fld>
            <a:endParaRPr lang="en-ID"/>
          </a:p>
        </p:txBody>
      </p:sp>
    </p:spTree>
    <p:extLst>
      <p:ext uri="{BB962C8B-B14F-4D97-AF65-F5344CB8AC3E}">
        <p14:creationId xmlns:p14="http://schemas.microsoft.com/office/powerpoint/2010/main" val="624979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2C6CA80-3BBE-42C3-ABEC-D51149BD416A}" type="datetimeFigureOut">
              <a:rPr lang="en-ID" smtClean="0"/>
              <a:t>12/05/2026</a:t>
            </a:fld>
            <a:endParaRPr lang="en-ID"/>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D"/>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0D92075-21CF-49C9-8B2D-4D00A5C74F27}" type="slidenum">
              <a:rPr lang="en-ID" smtClean="0"/>
              <a:t>‹#›</a:t>
            </a:fld>
            <a:endParaRPr lang="en-ID"/>
          </a:p>
        </p:txBody>
      </p:sp>
    </p:spTree>
    <p:extLst>
      <p:ext uri="{BB962C8B-B14F-4D97-AF65-F5344CB8AC3E}">
        <p14:creationId xmlns:p14="http://schemas.microsoft.com/office/powerpoint/2010/main" val="354290165"/>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customXml" Target="../ink/ink5.xml"/><Relationship Id="rId3" Type="http://schemas.openxmlformats.org/officeDocument/2006/relationships/customXml" Target="../ink/ink2.xml"/><Relationship Id="rId7" Type="http://schemas.openxmlformats.org/officeDocument/2006/relationships/customXml" Target="../ink/ink4.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customXml" Target="../ink/ink3.xml"/><Relationship Id="rId10" Type="http://schemas.openxmlformats.org/officeDocument/2006/relationships/customXml" Target="../ink/ink7.xml"/><Relationship Id="rId4" Type="http://schemas.openxmlformats.org/officeDocument/2006/relationships/image" Target="../media/image5.png"/><Relationship Id="rId9" Type="http://schemas.openxmlformats.org/officeDocument/2006/relationships/customXml" Target="../ink/ink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579F5-8A1B-3786-26EC-064C1AF64B53}"/>
              </a:ext>
            </a:extLst>
          </p:cNvPr>
          <p:cNvSpPr>
            <a:spLocks noGrp="1"/>
          </p:cNvSpPr>
          <p:nvPr>
            <p:ph type="ctrTitle"/>
          </p:nvPr>
        </p:nvSpPr>
        <p:spPr>
          <a:xfrm>
            <a:off x="1507067" y="1797978"/>
            <a:ext cx="7766936" cy="2252858"/>
          </a:xfrm>
        </p:spPr>
        <p:style>
          <a:lnRef idx="2">
            <a:schemeClr val="accent1"/>
          </a:lnRef>
          <a:fillRef idx="1">
            <a:schemeClr val="lt1"/>
          </a:fillRef>
          <a:effectRef idx="0">
            <a:schemeClr val="accent1"/>
          </a:effectRef>
          <a:fontRef idx="minor">
            <a:schemeClr val="dk1"/>
          </a:fontRef>
        </p:style>
        <p:txBody>
          <a:bodyPr>
            <a:normAutofit fontScale="90000"/>
          </a:bodyPr>
          <a:lstStyle/>
          <a:p>
            <a:r>
              <a:rPr lang="en-ID" dirty="0">
                <a:latin typeface="Algerian" panose="04020705040A02060702" pitchFamily="82" charset="0"/>
              </a:rPr>
              <a:t>LEGISLASI SEMU </a:t>
            </a:r>
            <a:br>
              <a:rPr lang="en-ID" dirty="0">
                <a:latin typeface="Algerian" panose="04020705040A02060702" pitchFamily="82" charset="0"/>
              </a:rPr>
            </a:br>
            <a:r>
              <a:rPr lang="en-ID" dirty="0">
                <a:latin typeface="Algerian" panose="04020705040A02060702" pitchFamily="82" charset="0"/>
              </a:rPr>
              <a:t>(PSEUDO WETGEVING)</a:t>
            </a:r>
            <a:br>
              <a:rPr lang="en-ID" dirty="0">
                <a:latin typeface="Algerian" panose="04020705040A02060702" pitchFamily="82" charset="0"/>
              </a:rPr>
            </a:br>
            <a:r>
              <a:rPr lang="en-ID" sz="2700" dirty="0">
                <a:latin typeface="Algerian" panose="04020705040A02060702" pitchFamily="82" charset="0"/>
              </a:rPr>
              <a:t>KEBIJAKAN PENGATURAN YANG TIDAK MEMILIKI KEKUATAN HUKUM MENGIKAT SECARA LANGSUNG</a:t>
            </a:r>
            <a:endParaRPr lang="en-ID" dirty="0">
              <a:latin typeface="Algerian" panose="04020705040A02060702" pitchFamily="82" charset="0"/>
            </a:endParaRPr>
          </a:p>
        </p:txBody>
      </p:sp>
      <p:sp>
        <p:nvSpPr>
          <p:cNvPr id="3" name="Subtitle 2">
            <a:extLst>
              <a:ext uri="{FF2B5EF4-FFF2-40B4-BE49-F238E27FC236}">
                <a16:creationId xmlns:a16="http://schemas.microsoft.com/office/drawing/2014/main" id="{22A8C160-E367-3681-E539-C570EFEC3701}"/>
              </a:ext>
            </a:extLst>
          </p:cNvPr>
          <p:cNvSpPr>
            <a:spLocks noGrp="1"/>
          </p:cNvSpPr>
          <p:nvPr>
            <p:ph type="subTitle" idx="1"/>
          </p:nvPr>
        </p:nvSpPr>
        <p:spPr>
          <a:xfrm>
            <a:off x="4630084" y="4223713"/>
            <a:ext cx="4643919" cy="1655762"/>
          </a:xfrm>
        </p:spPr>
        <p:style>
          <a:lnRef idx="2">
            <a:schemeClr val="accent2"/>
          </a:lnRef>
          <a:fillRef idx="1">
            <a:schemeClr val="lt1"/>
          </a:fillRef>
          <a:effectRef idx="0">
            <a:schemeClr val="accent2"/>
          </a:effectRef>
          <a:fontRef idx="minor">
            <a:schemeClr val="dk1"/>
          </a:fontRef>
        </p:style>
        <p:txBody>
          <a:bodyPr>
            <a:normAutofit fontScale="85000" lnSpcReduction="20000"/>
          </a:bodyPr>
          <a:lstStyle/>
          <a:p>
            <a:r>
              <a:rPr lang="en-ID" sz="3000" b="1" dirty="0">
                <a:solidFill>
                  <a:schemeClr val="tx1">
                    <a:lumMod val="95000"/>
                    <a:lumOff val="5000"/>
                  </a:schemeClr>
                </a:solidFill>
                <a:latin typeface="Bahnschrift Condensed" panose="020B0502040204020203" pitchFamily="34" charset="0"/>
              </a:rPr>
              <a:t>POCUT ELIZA</a:t>
            </a:r>
          </a:p>
          <a:p>
            <a:r>
              <a:rPr lang="en-ID" b="1" dirty="0">
                <a:solidFill>
                  <a:schemeClr val="tx1">
                    <a:lumMod val="95000"/>
                    <a:lumOff val="5000"/>
                  </a:schemeClr>
                </a:solidFill>
                <a:latin typeface="Bahnschrift Condensed" panose="020B0502040204020203" pitchFamily="34" charset="0"/>
              </a:rPr>
              <a:t>DISAMPAIKAN PADA : </a:t>
            </a:r>
          </a:p>
          <a:p>
            <a:r>
              <a:rPr lang="en-ID" b="1" dirty="0">
                <a:solidFill>
                  <a:schemeClr val="tx1">
                    <a:lumMod val="95000"/>
                    <a:lumOff val="5000"/>
                  </a:schemeClr>
                </a:solidFill>
                <a:latin typeface="Bahnschrift Condensed" panose="020B0502040204020203" pitchFamily="34" charset="0"/>
              </a:rPr>
              <a:t>BIMTEK PERANCANG PERATURAN PERUNDANG-UNDANGAN</a:t>
            </a:r>
          </a:p>
          <a:p>
            <a:r>
              <a:rPr lang="en-ID" b="1" dirty="0">
                <a:solidFill>
                  <a:schemeClr val="tx1">
                    <a:lumMod val="95000"/>
                    <a:lumOff val="5000"/>
                  </a:schemeClr>
                </a:solidFill>
                <a:latin typeface="Bahnschrift Condensed" panose="020B0502040204020203" pitchFamily="34" charset="0"/>
              </a:rPr>
              <a:t>DITJEN PERATURAN PERUNDANG-UNDANGAN</a:t>
            </a:r>
          </a:p>
          <a:p>
            <a:r>
              <a:rPr lang="en-ID" b="1" dirty="0">
                <a:solidFill>
                  <a:schemeClr val="tx1">
                    <a:lumMod val="95000"/>
                    <a:lumOff val="5000"/>
                  </a:schemeClr>
                </a:solidFill>
                <a:latin typeface="Bahnschrift Condensed" panose="020B0502040204020203" pitchFamily="34" charset="0"/>
              </a:rPr>
              <a:t>METODE DARING MELALUI ZOOM MEETING, 13 MEI 2026</a:t>
            </a:r>
          </a:p>
          <a:p>
            <a:endParaRPr lang="en-ID" b="1" dirty="0">
              <a:solidFill>
                <a:schemeClr val="tx1">
                  <a:lumMod val="95000"/>
                  <a:lumOff val="5000"/>
                </a:schemeClr>
              </a:solidFill>
            </a:endParaRPr>
          </a:p>
        </p:txBody>
      </p:sp>
    </p:spTree>
    <p:extLst>
      <p:ext uri="{BB962C8B-B14F-4D97-AF65-F5344CB8AC3E}">
        <p14:creationId xmlns:p14="http://schemas.microsoft.com/office/powerpoint/2010/main" val="1803221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0EC27-98D0-F09A-B145-5D1579FCA07A}"/>
              </a:ext>
            </a:extLst>
          </p:cNvPr>
          <p:cNvSpPr>
            <a:spLocks noGrp="1"/>
          </p:cNvSpPr>
          <p:nvPr>
            <p:ph type="title"/>
          </p:nvPr>
        </p:nvSpPr>
        <p:spPr/>
        <p:txBody>
          <a:bodyPr/>
          <a:lstStyle/>
          <a:p>
            <a:r>
              <a:rPr lang="en-US" dirty="0"/>
              <a:t>KEDUDUKAN…</a:t>
            </a:r>
            <a:endParaRPr lang="en-ID" dirty="0"/>
          </a:p>
        </p:txBody>
      </p:sp>
      <p:sp>
        <p:nvSpPr>
          <p:cNvPr id="3" name="Content Placeholder 2">
            <a:extLst>
              <a:ext uri="{FF2B5EF4-FFF2-40B4-BE49-F238E27FC236}">
                <a16:creationId xmlns:a16="http://schemas.microsoft.com/office/drawing/2014/main" id="{AA0C34E5-B36B-E5E5-1A72-8FB09A63052D}"/>
              </a:ext>
            </a:extLst>
          </p:cNvPr>
          <p:cNvSpPr>
            <a:spLocks noGrp="1"/>
          </p:cNvSpPr>
          <p:nvPr>
            <p:ph idx="1"/>
          </p:nvPr>
        </p:nvSpPr>
        <p:spPr>
          <a:xfrm>
            <a:off x="390418" y="2262312"/>
            <a:ext cx="10017303" cy="3450613"/>
          </a:xfrm>
        </p:spPr>
        <p:style>
          <a:lnRef idx="2">
            <a:schemeClr val="accent1"/>
          </a:lnRef>
          <a:fillRef idx="1">
            <a:schemeClr val="lt1"/>
          </a:fillRef>
          <a:effectRef idx="0">
            <a:schemeClr val="accent1"/>
          </a:effectRef>
          <a:fontRef idx="minor">
            <a:schemeClr val="dk1"/>
          </a:fontRef>
        </p:style>
        <p:txBody>
          <a:bodyPr/>
          <a:lstStyle/>
          <a:p>
            <a:pPr marL="514350" lvl="0" indent="-514350">
              <a:buFont typeface="+mj-lt"/>
              <a:buAutoNum type="arabicPeriod" startAt="4"/>
            </a:pPr>
            <a:r>
              <a:rPr lang="en-US" sz="2400" dirty="0"/>
              <a:t>PERENCANAAN</a:t>
            </a:r>
            <a:r>
              <a:rPr lang="en-US" sz="2400" i="1" dirty="0"/>
              <a:t> (PLANNEN) </a:t>
            </a:r>
            <a:r>
              <a:rPr lang="en-US" sz="2400" dirty="0"/>
              <a:t>SEBAGAI PEDOMAN PELAKSANAAN ADMINISTRASI PEMERINTAHAN.</a:t>
            </a:r>
            <a:endParaRPr lang="en-ID" sz="2400" dirty="0"/>
          </a:p>
          <a:p>
            <a:pPr marL="514350" lvl="0" indent="-514350">
              <a:buFont typeface="+mj-lt"/>
              <a:buAutoNum type="arabicPeriod" startAt="4"/>
            </a:pPr>
            <a:r>
              <a:rPr lang="en-US" sz="2400" dirty="0"/>
              <a:t>PERBUATAN KEPERDATAAN, YANG MENEMPATKAN PEMERINTAH SEBAGAI PIHAK DALAM SEBUAH PERJANJIAN</a:t>
            </a:r>
            <a:endParaRPr lang="en-ID" sz="2400" dirty="0"/>
          </a:p>
        </p:txBody>
      </p:sp>
    </p:spTree>
    <p:extLst>
      <p:ext uri="{BB962C8B-B14F-4D97-AF65-F5344CB8AC3E}">
        <p14:creationId xmlns:p14="http://schemas.microsoft.com/office/powerpoint/2010/main" val="19789303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B786D-F3C2-AD0F-1A4E-1E65FC5B5349}"/>
              </a:ext>
            </a:extLst>
          </p:cNvPr>
          <p:cNvSpPr>
            <a:spLocks noGrp="1"/>
          </p:cNvSpPr>
          <p:nvPr>
            <p:ph type="title"/>
          </p:nvPr>
        </p:nvSpPr>
        <p:spPr/>
        <p:txBody>
          <a:bodyPr/>
          <a:lstStyle/>
          <a:p>
            <a:pPr algn="ctr"/>
            <a:r>
              <a:rPr lang="en-US" dirty="0"/>
              <a:t>KESIMPULAN MENGENAI KEDUDUKAN PERATURAN KEBIJAKAN </a:t>
            </a:r>
            <a:endParaRPr lang="en-ID" dirty="0"/>
          </a:p>
        </p:txBody>
      </p:sp>
      <p:sp>
        <p:nvSpPr>
          <p:cNvPr id="3" name="Content Placeholder 2">
            <a:extLst>
              <a:ext uri="{FF2B5EF4-FFF2-40B4-BE49-F238E27FC236}">
                <a16:creationId xmlns:a16="http://schemas.microsoft.com/office/drawing/2014/main" id="{76613E17-274D-5724-7621-12CBBB52B34A}"/>
              </a:ext>
            </a:extLst>
          </p:cNvPr>
          <p:cNvSpPr>
            <a:spLocks noGrp="1"/>
          </p:cNvSpPr>
          <p:nvPr>
            <p:ph idx="1"/>
          </p:nvPr>
        </p:nvSpPr>
        <p:spPr>
          <a:xfrm>
            <a:off x="523982" y="2067102"/>
            <a:ext cx="9852917" cy="4524216"/>
          </a:xfrm>
        </p:spPr>
        <p:style>
          <a:lnRef idx="2">
            <a:schemeClr val="accent1"/>
          </a:lnRef>
          <a:fillRef idx="1">
            <a:schemeClr val="lt1"/>
          </a:fillRef>
          <a:effectRef idx="0">
            <a:schemeClr val="accent1"/>
          </a:effectRef>
          <a:fontRef idx="minor">
            <a:schemeClr val="dk1"/>
          </a:fontRef>
        </p:style>
        <p:txBody>
          <a:bodyPr>
            <a:noAutofit/>
          </a:bodyPr>
          <a:lstStyle/>
          <a:p>
            <a:r>
              <a:rPr lang="en-US" sz="2400" dirty="0"/>
              <a:t>DARI GAMBARAN DI ATAS TERLIHAT BAHWA </a:t>
            </a:r>
            <a:r>
              <a:rPr lang="en-US" sz="2400" dirty="0">
                <a:solidFill>
                  <a:srgbClr val="FF0000"/>
                </a:solidFill>
              </a:rPr>
              <a:t>STATUS YURIDIS PERATURAN KEBIJAKAN MENGANDUNG UNSUR KEPUTUSAN YANG DIAMBIL OLEH PEMERINTAH SEBAGAI INSTRUMENT HUKUM MENJALANKAN PEMERINTAHAN, DAN SEKALIGUS KEPUTUSAN ITU MENGANDUNG PERATURAN YANG DIMAKSUDKAN MENGIKAT UMUM (</a:t>
            </a:r>
            <a:r>
              <a:rPr lang="en-US" sz="2400" i="1" dirty="0">
                <a:solidFill>
                  <a:srgbClr val="FF0000"/>
                </a:solidFill>
              </a:rPr>
              <a:t>BESLUITEN VAN ALGEMENE STREKKING</a:t>
            </a:r>
            <a:r>
              <a:rPr lang="en-US" sz="2400" i="1" dirty="0"/>
              <a:t>)</a:t>
            </a:r>
            <a:r>
              <a:rPr lang="en-US" sz="2400" dirty="0"/>
              <a:t>.</a:t>
            </a:r>
          </a:p>
          <a:p>
            <a:r>
              <a:rPr lang="en-US" sz="2400" dirty="0"/>
              <a:t> OLEH KARENA PENETAPANNYA TIDAK BERDASARKAN PERINTAH DELEGASIAN (LIMPAHAN DELEGASI) DARI PERATURAN PER-UU-AN YANG LEBIH TINGGI MAKA PERATURAN TERSEBUT TIDAK DAPAT DIKATEGORIKAN SEBAGAI PERATURAN PERUNDANG-UNDANGAN (LIHAT PASAL 1 ANGKA 2 UU NO. 12 TAHUN 2011).</a:t>
            </a:r>
            <a:endParaRPr lang="en-ID" sz="2400" dirty="0"/>
          </a:p>
        </p:txBody>
      </p:sp>
    </p:spTree>
    <p:extLst>
      <p:ext uri="{BB962C8B-B14F-4D97-AF65-F5344CB8AC3E}">
        <p14:creationId xmlns:p14="http://schemas.microsoft.com/office/powerpoint/2010/main" val="3882516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DC9A0-E716-1608-C949-0325735A02D2}"/>
              </a:ext>
            </a:extLst>
          </p:cNvPr>
          <p:cNvSpPr>
            <a:spLocks noGrp="1"/>
          </p:cNvSpPr>
          <p:nvPr>
            <p:ph type="title"/>
          </p:nvPr>
        </p:nvSpPr>
        <p:spPr/>
        <p:txBody>
          <a:bodyPr>
            <a:normAutofit/>
          </a:bodyPr>
          <a:lstStyle/>
          <a:p>
            <a:r>
              <a:rPr lang="en-US" sz="3200" b="1" dirty="0"/>
              <a:t>KEDUDUKAN LEGISLASI SEMU DALAM KETATANEGARAAN NKRI</a:t>
            </a:r>
            <a:endParaRPr lang="en-ID" sz="3200" b="1" dirty="0"/>
          </a:p>
        </p:txBody>
      </p:sp>
      <p:sp>
        <p:nvSpPr>
          <p:cNvPr id="3" name="Content Placeholder 2">
            <a:extLst>
              <a:ext uri="{FF2B5EF4-FFF2-40B4-BE49-F238E27FC236}">
                <a16:creationId xmlns:a16="http://schemas.microsoft.com/office/drawing/2014/main" id="{714061FD-4A09-3498-E412-2FB690D4A992}"/>
              </a:ext>
            </a:extLst>
          </p:cNvPr>
          <p:cNvSpPr>
            <a:spLocks noGrp="1"/>
          </p:cNvSpPr>
          <p:nvPr>
            <p:ph idx="1"/>
          </p:nvPr>
        </p:nvSpPr>
        <p:spPr>
          <a:xfrm>
            <a:off x="296908" y="1768049"/>
            <a:ext cx="10008741" cy="4921320"/>
          </a:xfrm>
        </p:spPr>
        <p:style>
          <a:lnRef idx="2">
            <a:schemeClr val="accent1"/>
          </a:lnRef>
          <a:fillRef idx="1">
            <a:schemeClr val="lt1"/>
          </a:fillRef>
          <a:effectRef idx="0">
            <a:schemeClr val="accent1"/>
          </a:effectRef>
          <a:fontRef idx="minor">
            <a:schemeClr val="dk1"/>
          </a:fontRef>
        </p:style>
        <p:txBody>
          <a:bodyPr>
            <a:normAutofit/>
          </a:bodyPr>
          <a:lstStyle/>
          <a:p>
            <a:endParaRPr lang="en-US" sz="2800" dirty="0"/>
          </a:p>
          <a:p>
            <a:r>
              <a:rPr lang="en-US" sz="2800" dirty="0"/>
              <a:t>SECARA FORMAL, PERATURAN KEBIJAKAN  </a:t>
            </a:r>
            <a:r>
              <a:rPr lang="en-US" sz="2800" dirty="0">
                <a:solidFill>
                  <a:srgbClr val="FF0000"/>
                </a:solidFill>
              </a:rPr>
              <a:t>BUKAN</a:t>
            </a:r>
            <a:r>
              <a:rPr lang="en-US" sz="2800" dirty="0"/>
              <a:t> MERUPAKAN JENIS PERATURAN PERUNDANG-UNDANGAN </a:t>
            </a:r>
            <a:r>
              <a:rPr lang="en-US" sz="1200" dirty="0"/>
              <a:t>(VIDE PASAL 1 ANGKA 2 DEFINISI PERATURAN PERUNDANGAN-UNDANGAN DAN PASAL 7 SERTA PASAL 8 KETENTUAN MENGENAI JENIS DAN HIERARKI PERATURAN PERUNDANG-UNDANGAN DALAM NO. 12 TAHUN 2012 TENTANG PEMBENTUKAN PERATURAN PERUNDANG-UNDANGAN SERTA PERUBAHANNYA). </a:t>
            </a:r>
          </a:p>
          <a:p>
            <a:pPr marL="0" indent="0">
              <a:buNone/>
            </a:pPr>
            <a:endParaRPr lang="en-US" sz="1200" dirty="0"/>
          </a:p>
          <a:p>
            <a:r>
              <a:rPr lang="en-US" sz="2400" dirty="0">
                <a:solidFill>
                  <a:schemeClr val="tx1"/>
                </a:solidFill>
                <a:latin typeface="Calibri" panose="020F0502020204030204" pitchFamily="34" charset="0"/>
                <a:cs typeface="Calibri" panose="020F0502020204030204" pitchFamily="34" charset="0"/>
              </a:rPr>
              <a:t>OLEH KARENA LEGISLASI SEMU INI BUKAN PERATURAN PERUNDANG-UNDANGAN MAKA PROSES PEMBENTUKANNYA TIDAK TERIKAT PADA KETENTUAN DALAM UU TENTANG P3 (TERMASUK PERUBAHANNYA DALAM UU NO. 15/2019 DAN UU NO. 13/2022) SERTA PERATURAN PELAKSANANYA (LIHAT JUGA PASAL 97 UU NO. 12/2011)</a:t>
            </a:r>
            <a:endParaRPr lang="id-ID" sz="2400" dirty="0">
              <a:solidFill>
                <a:schemeClr val="tx1"/>
              </a:solidFill>
              <a:latin typeface="Calibri" panose="020F0502020204030204" pitchFamily="34" charset="0"/>
              <a:cs typeface="Calibri" panose="020F0502020204030204" pitchFamily="34" charset="0"/>
            </a:endParaRPr>
          </a:p>
          <a:p>
            <a:pPr>
              <a:buAutoNum type="arabicPeriod"/>
            </a:pPr>
            <a:endParaRPr lang="en-US" sz="14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26407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34506-3407-3FCE-EE4E-03BDCB88A7DC}"/>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4BD0E5BE-E701-24BC-37B9-C36D9FF20AB1}"/>
              </a:ext>
            </a:extLst>
          </p:cNvPr>
          <p:cNvSpPr>
            <a:spLocks noGrp="1"/>
          </p:cNvSpPr>
          <p:nvPr>
            <p:ph idx="1"/>
          </p:nvPr>
        </p:nvSpPr>
        <p:spPr>
          <a:xfrm>
            <a:off x="677333" y="250005"/>
            <a:ext cx="9956419" cy="6366551"/>
          </a:xfrm>
        </p:spPr>
        <p:style>
          <a:lnRef idx="2">
            <a:schemeClr val="accent1"/>
          </a:lnRef>
          <a:fillRef idx="1">
            <a:schemeClr val="lt1"/>
          </a:fillRef>
          <a:effectRef idx="0">
            <a:schemeClr val="accent1"/>
          </a:effectRef>
          <a:fontRef idx="minor">
            <a:schemeClr val="dk1"/>
          </a:fontRef>
        </p:style>
        <p:txBody>
          <a:bodyPr>
            <a:noAutofit/>
          </a:bodyPr>
          <a:lstStyle/>
          <a:p>
            <a:pPr>
              <a:buAutoNum type="arabicPeriod"/>
            </a:pPr>
            <a:r>
              <a:rPr lang="en-US" sz="1200" b="1" dirty="0">
                <a:latin typeface="Times New Roman" panose="02020603050405020304" pitchFamily="18" charset="0"/>
                <a:cs typeface="Times New Roman" panose="02020603050405020304" pitchFamily="18" charset="0"/>
              </a:rPr>
              <a:t>Pasal 1 </a:t>
            </a:r>
            <a:r>
              <a:rPr lang="en-US" sz="1200" b="1" dirty="0" err="1">
                <a:latin typeface="Times New Roman" panose="02020603050405020304" pitchFamily="18" charset="0"/>
                <a:cs typeface="Times New Roman" panose="02020603050405020304" pitchFamily="18" charset="0"/>
              </a:rPr>
              <a:t>angka</a:t>
            </a:r>
            <a:r>
              <a:rPr lang="en-US" sz="1200" b="1" dirty="0">
                <a:latin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cs typeface="Times New Roman" panose="02020603050405020304" pitchFamily="18" charset="0"/>
              </a:rPr>
              <a:t>2: </a:t>
            </a:r>
            <a:r>
              <a:rPr lang="en-US" sz="1200" dirty="0" err="1">
                <a:latin typeface="Times New Roman" panose="02020603050405020304" pitchFamily="18" charset="0"/>
                <a:cs typeface="Times New Roman" panose="02020603050405020304" pitchFamily="18" charset="0"/>
              </a:rPr>
              <a:t>Peraturan</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perundang-undangan</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adalah</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peraturan</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tertulis</a:t>
            </a:r>
            <a:r>
              <a:rPr lang="en-US" sz="1200" dirty="0">
                <a:latin typeface="Times New Roman" panose="02020603050405020304" pitchFamily="18" charset="0"/>
                <a:cs typeface="Times New Roman" panose="02020603050405020304" pitchFamily="18" charset="0"/>
              </a:rPr>
              <a:t> yang </a:t>
            </a:r>
            <a:r>
              <a:rPr lang="en-US" sz="1200" dirty="0" err="1">
                <a:latin typeface="Times New Roman" panose="02020603050405020304" pitchFamily="18" charset="0"/>
                <a:cs typeface="Times New Roman" panose="02020603050405020304" pitchFamily="18" charset="0"/>
              </a:rPr>
              <a:t>memuat</a:t>
            </a:r>
            <a:r>
              <a:rPr lang="en-US" sz="1200" dirty="0">
                <a:latin typeface="Times New Roman" panose="02020603050405020304" pitchFamily="18" charset="0"/>
                <a:cs typeface="Times New Roman" panose="02020603050405020304" pitchFamily="18" charset="0"/>
              </a:rPr>
              <a:t> </a:t>
            </a:r>
            <a:r>
              <a:rPr lang="en-US" sz="1200" dirty="0">
                <a:solidFill>
                  <a:srgbClr val="FF0000"/>
                </a:solidFill>
                <a:latin typeface="Times New Roman" panose="02020603050405020304" pitchFamily="18" charset="0"/>
                <a:cs typeface="Times New Roman" panose="02020603050405020304" pitchFamily="18" charset="0"/>
              </a:rPr>
              <a:t>norma </a:t>
            </a:r>
            <a:r>
              <a:rPr lang="en-US" sz="1200" dirty="0" err="1">
                <a:solidFill>
                  <a:srgbClr val="FF0000"/>
                </a:solidFill>
                <a:latin typeface="Times New Roman" panose="02020603050405020304" pitchFamily="18" charset="0"/>
                <a:cs typeface="Times New Roman" panose="02020603050405020304" pitchFamily="18" charset="0"/>
              </a:rPr>
              <a:t>hukum</a:t>
            </a:r>
            <a:r>
              <a:rPr lang="en-US" sz="1200" dirty="0">
                <a:solidFill>
                  <a:srgbClr val="FF0000"/>
                </a:solidFill>
                <a:latin typeface="Times New Roman" panose="02020603050405020304" pitchFamily="18" charset="0"/>
                <a:cs typeface="Times New Roman" panose="02020603050405020304" pitchFamily="18" charset="0"/>
              </a:rPr>
              <a:t> yang </a:t>
            </a:r>
            <a:r>
              <a:rPr lang="en-US" sz="1200" dirty="0" err="1">
                <a:solidFill>
                  <a:srgbClr val="FF0000"/>
                </a:solidFill>
                <a:latin typeface="Times New Roman" panose="02020603050405020304" pitchFamily="18" charset="0"/>
                <a:cs typeface="Times New Roman" panose="02020603050405020304" pitchFamily="18" charset="0"/>
              </a:rPr>
              <a:t>mengikat</a:t>
            </a:r>
            <a:r>
              <a:rPr lang="en-US" sz="1200" dirty="0">
                <a:solidFill>
                  <a:srgbClr val="FF0000"/>
                </a:solidFill>
                <a:latin typeface="Times New Roman" panose="02020603050405020304" pitchFamily="18" charset="0"/>
                <a:cs typeface="Times New Roman" panose="02020603050405020304" pitchFamily="18" charset="0"/>
              </a:rPr>
              <a:t> </a:t>
            </a:r>
            <a:r>
              <a:rPr lang="en-US" sz="1200" dirty="0" err="1">
                <a:solidFill>
                  <a:srgbClr val="FF0000"/>
                </a:solidFill>
                <a:latin typeface="Times New Roman" panose="02020603050405020304" pitchFamily="18" charset="0"/>
                <a:cs typeface="Times New Roman" panose="02020603050405020304" pitchFamily="18" charset="0"/>
              </a:rPr>
              <a:t>secara</a:t>
            </a:r>
            <a:r>
              <a:rPr lang="en-US" sz="1200" dirty="0">
                <a:solidFill>
                  <a:srgbClr val="FF0000"/>
                </a:solidFill>
                <a:latin typeface="Times New Roman" panose="02020603050405020304" pitchFamily="18" charset="0"/>
                <a:cs typeface="Times New Roman" panose="02020603050405020304" pitchFamily="18" charset="0"/>
              </a:rPr>
              <a:t> </a:t>
            </a:r>
            <a:r>
              <a:rPr lang="en-US" sz="1200" dirty="0" err="1">
                <a:solidFill>
                  <a:srgbClr val="FF0000"/>
                </a:solidFill>
                <a:latin typeface="Times New Roman" panose="02020603050405020304" pitchFamily="18" charset="0"/>
                <a:cs typeface="Times New Roman" panose="02020603050405020304" pitchFamily="18" charset="0"/>
              </a:rPr>
              <a:t>umum</a:t>
            </a:r>
            <a:r>
              <a:rPr lang="en-US" sz="1200" dirty="0">
                <a:solidFill>
                  <a:srgbClr val="FF0000"/>
                </a:solidFill>
                <a:latin typeface="Times New Roman" panose="02020603050405020304" pitchFamily="18" charset="0"/>
                <a:cs typeface="Times New Roman" panose="02020603050405020304" pitchFamily="18" charset="0"/>
              </a:rPr>
              <a:t> dan </a:t>
            </a:r>
            <a:r>
              <a:rPr lang="en-US" sz="1200" dirty="0" err="1">
                <a:solidFill>
                  <a:srgbClr val="FF0000"/>
                </a:solidFill>
                <a:latin typeface="Times New Roman" panose="02020603050405020304" pitchFamily="18" charset="0"/>
                <a:cs typeface="Times New Roman" panose="02020603050405020304" pitchFamily="18" charset="0"/>
              </a:rPr>
              <a:t>dibentuk</a:t>
            </a:r>
            <a:r>
              <a:rPr lang="en-US" sz="1200" dirty="0">
                <a:solidFill>
                  <a:srgbClr val="FF0000"/>
                </a:solidFill>
                <a:latin typeface="Times New Roman" panose="02020603050405020304" pitchFamily="18" charset="0"/>
                <a:cs typeface="Times New Roman" panose="02020603050405020304" pitchFamily="18" charset="0"/>
              </a:rPr>
              <a:t> </a:t>
            </a:r>
            <a:r>
              <a:rPr lang="en-US" sz="1200" dirty="0" err="1">
                <a:solidFill>
                  <a:srgbClr val="FF0000"/>
                </a:solidFill>
                <a:latin typeface="Times New Roman" panose="02020603050405020304" pitchFamily="18" charset="0"/>
                <a:cs typeface="Times New Roman" panose="02020603050405020304" pitchFamily="18" charset="0"/>
              </a:rPr>
              <a:t>atau</a:t>
            </a:r>
            <a:r>
              <a:rPr lang="en-US" sz="1200" dirty="0">
                <a:solidFill>
                  <a:srgbClr val="FF0000"/>
                </a:solidFill>
                <a:latin typeface="Times New Roman" panose="02020603050405020304" pitchFamily="18" charset="0"/>
                <a:cs typeface="Times New Roman" panose="02020603050405020304" pitchFamily="18" charset="0"/>
              </a:rPr>
              <a:t> </a:t>
            </a:r>
            <a:r>
              <a:rPr lang="en-US" sz="1200" dirty="0" err="1">
                <a:solidFill>
                  <a:srgbClr val="FF0000"/>
                </a:solidFill>
                <a:latin typeface="Times New Roman" panose="02020603050405020304" pitchFamily="18" charset="0"/>
                <a:cs typeface="Times New Roman" panose="02020603050405020304" pitchFamily="18" charset="0"/>
              </a:rPr>
              <a:t>ditetapkan</a:t>
            </a:r>
            <a:r>
              <a:rPr lang="en-US" sz="1200" dirty="0">
                <a:solidFill>
                  <a:srgbClr val="FF0000"/>
                </a:solidFill>
                <a:latin typeface="Times New Roman" panose="02020603050405020304" pitchFamily="18" charset="0"/>
                <a:cs typeface="Times New Roman" panose="02020603050405020304" pitchFamily="18" charset="0"/>
              </a:rPr>
              <a:t> oleh </a:t>
            </a:r>
            <a:r>
              <a:rPr lang="en-US" sz="1200" dirty="0" err="1">
                <a:solidFill>
                  <a:srgbClr val="FF0000"/>
                </a:solidFill>
                <a:latin typeface="Times New Roman" panose="02020603050405020304" pitchFamily="18" charset="0"/>
                <a:cs typeface="Times New Roman" panose="02020603050405020304" pitchFamily="18" charset="0"/>
              </a:rPr>
              <a:t>lembaga</a:t>
            </a:r>
            <a:r>
              <a:rPr lang="en-US" sz="1200" dirty="0">
                <a:solidFill>
                  <a:srgbClr val="FF0000"/>
                </a:solidFill>
                <a:latin typeface="Times New Roman" panose="02020603050405020304" pitchFamily="18" charset="0"/>
                <a:cs typeface="Times New Roman" panose="02020603050405020304" pitchFamily="18" charset="0"/>
              </a:rPr>
              <a:t> negara </a:t>
            </a:r>
            <a:r>
              <a:rPr lang="en-US" sz="1200" dirty="0" err="1">
                <a:solidFill>
                  <a:srgbClr val="FF0000"/>
                </a:solidFill>
                <a:latin typeface="Times New Roman" panose="02020603050405020304" pitchFamily="18" charset="0"/>
                <a:cs typeface="Times New Roman" panose="02020603050405020304" pitchFamily="18" charset="0"/>
              </a:rPr>
              <a:t>atau</a:t>
            </a:r>
            <a:r>
              <a:rPr lang="en-US" sz="1200" dirty="0">
                <a:solidFill>
                  <a:srgbClr val="FF0000"/>
                </a:solidFill>
                <a:latin typeface="Times New Roman" panose="02020603050405020304" pitchFamily="18" charset="0"/>
                <a:cs typeface="Times New Roman" panose="02020603050405020304" pitchFamily="18" charset="0"/>
              </a:rPr>
              <a:t> </a:t>
            </a:r>
            <a:r>
              <a:rPr lang="en-US" sz="1200" dirty="0" err="1">
                <a:solidFill>
                  <a:srgbClr val="FF0000"/>
                </a:solidFill>
                <a:latin typeface="Times New Roman" panose="02020603050405020304" pitchFamily="18" charset="0"/>
                <a:cs typeface="Times New Roman" panose="02020603050405020304" pitchFamily="18" charset="0"/>
              </a:rPr>
              <a:t>pejabat</a:t>
            </a:r>
            <a:r>
              <a:rPr lang="en-US" sz="1200" dirty="0">
                <a:solidFill>
                  <a:srgbClr val="FF0000"/>
                </a:solidFill>
                <a:latin typeface="Times New Roman" panose="02020603050405020304" pitchFamily="18" charset="0"/>
                <a:cs typeface="Times New Roman" panose="02020603050405020304" pitchFamily="18" charset="0"/>
              </a:rPr>
              <a:t> yang </a:t>
            </a:r>
            <a:r>
              <a:rPr lang="en-US" sz="1200" dirty="0" err="1">
                <a:solidFill>
                  <a:srgbClr val="FF0000"/>
                </a:solidFill>
                <a:latin typeface="Times New Roman" panose="02020603050405020304" pitchFamily="18" charset="0"/>
                <a:cs typeface="Times New Roman" panose="02020603050405020304" pitchFamily="18" charset="0"/>
              </a:rPr>
              <a:t>berwenang</a:t>
            </a:r>
            <a:r>
              <a:rPr lang="en-US" sz="1200" dirty="0">
                <a:solidFill>
                  <a:srgbClr val="FF0000"/>
                </a:solidFill>
                <a:latin typeface="Times New Roman" panose="02020603050405020304" pitchFamily="18" charset="0"/>
                <a:cs typeface="Times New Roman" panose="02020603050405020304" pitchFamily="18" charset="0"/>
              </a:rPr>
              <a:t> </a:t>
            </a:r>
            <a:r>
              <a:rPr lang="en-US" sz="1200" dirty="0" err="1">
                <a:solidFill>
                  <a:srgbClr val="FF0000"/>
                </a:solidFill>
                <a:latin typeface="Times New Roman" panose="02020603050405020304" pitchFamily="18" charset="0"/>
                <a:cs typeface="Times New Roman" panose="02020603050405020304" pitchFamily="18" charset="0"/>
              </a:rPr>
              <a:t>melalui</a:t>
            </a:r>
            <a:r>
              <a:rPr lang="en-US" sz="1200" dirty="0">
                <a:solidFill>
                  <a:srgbClr val="FF0000"/>
                </a:solidFill>
                <a:latin typeface="Times New Roman" panose="02020603050405020304" pitchFamily="18" charset="0"/>
                <a:cs typeface="Times New Roman" panose="02020603050405020304" pitchFamily="18" charset="0"/>
              </a:rPr>
              <a:t> </a:t>
            </a:r>
            <a:r>
              <a:rPr lang="en-US" sz="1200" dirty="0" err="1">
                <a:solidFill>
                  <a:srgbClr val="FF0000"/>
                </a:solidFill>
                <a:latin typeface="Times New Roman" panose="02020603050405020304" pitchFamily="18" charset="0"/>
                <a:cs typeface="Times New Roman" panose="02020603050405020304" pitchFamily="18" charset="0"/>
              </a:rPr>
              <a:t>prosedur</a:t>
            </a:r>
            <a:r>
              <a:rPr lang="en-US" sz="1200" dirty="0">
                <a:solidFill>
                  <a:srgbClr val="FF0000"/>
                </a:solidFill>
                <a:latin typeface="Times New Roman" panose="02020603050405020304" pitchFamily="18" charset="0"/>
                <a:cs typeface="Times New Roman" panose="02020603050405020304" pitchFamily="18" charset="0"/>
              </a:rPr>
              <a:t> yang </a:t>
            </a:r>
            <a:r>
              <a:rPr lang="en-US" sz="1200" dirty="0" err="1">
                <a:solidFill>
                  <a:srgbClr val="FF0000"/>
                </a:solidFill>
                <a:latin typeface="Times New Roman" panose="02020603050405020304" pitchFamily="18" charset="0"/>
                <a:cs typeface="Times New Roman" panose="02020603050405020304" pitchFamily="18" charset="0"/>
              </a:rPr>
              <a:t>ditetapkan</a:t>
            </a:r>
            <a:r>
              <a:rPr lang="en-US" sz="1200" dirty="0">
                <a:solidFill>
                  <a:srgbClr val="FF0000"/>
                </a:solidFill>
                <a:latin typeface="Times New Roman" panose="02020603050405020304" pitchFamily="18" charset="0"/>
                <a:cs typeface="Times New Roman" panose="02020603050405020304" pitchFamily="18" charset="0"/>
              </a:rPr>
              <a:t> </a:t>
            </a:r>
            <a:r>
              <a:rPr lang="en-US" sz="1200" dirty="0" err="1">
                <a:solidFill>
                  <a:srgbClr val="FF0000"/>
                </a:solidFill>
                <a:latin typeface="Times New Roman" panose="02020603050405020304" pitchFamily="18" charset="0"/>
                <a:cs typeface="Times New Roman" panose="02020603050405020304" pitchFamily="18" charset="0"/>
              </a:rPr>
              <a:t>dalam</a:t>
            </a:r>
            <a:r>
              <a:rPr lang="en-US" sz="1200" dirty="0">
                <a:solidFill>
                  <a:srgbClr val="FF0000"/>
                </a:solidFill>
                <a:latin typeface="Times New Roman" panose="02020603050405020304" pitchFamily="18" charset="0"/>
                <a:cs typeface="Times New Roman" panose="02020603050405020304" pitchFamily="18" charset="0"/>
              </a:rPr>
              <a:t> </a:t>
            </a:r>
            <a:r>
              <a:rPr lang="en-US" sz="1200" dirty="0" err="1">
                <a:solidFill>
                  <a:srgbClr val="FF0000"/>
                </a:solidFill>
                <a:latin typeface="Times New Roman" panose="02020603050405020304" pitchFamily="18" charset="0"/>
                <a:cs typeface="Times New Roman" panose="02020603050405020304" pitchFamily="18" charset="0"/>
              </a:rPr>
              <a:t>peraturan</a:t>
            </a:r>
            <a:r>
              <a:rPr lang="en-US" sz="1200" dirty="0">
                <a:solidFill>
                  <a:srgbClr val="FF0000"/>
                </a:solidFill>
                <a:latin typeface="Times New Roman" panose="02020603050405020304" pitchFamily="18" charset="0"/>
                <a:cs typeface="Times New Roman" panose="02020603050405020304" pitchFamily="18" charset="0"/>
              </a:rPr>
              <a:t> </a:t>
            </a:r>
            <a:r>
              <a:rPr lang="en-US" sz="1200" dirty="0" err="1">
                <a:solidFill>
                  <a:srgbClr val="FF0000"/>
                </a:solidFill>
                <a:latin typeface="Times New Roman" panose="02020603050405020304" pitchFamily="18" charset="0"/>
                <a:cs typeface="Times New Roman" panose="02020603050405020304" pitchFamily="18" charset="0"/>
              </a:rPr>
              <a:t>perundang-undangan</a:t>
            </a:r>
            <a:r>
              <a:rPr lang="en-US" sz="1200" dirty="0">
                <a:solidFill>
                  <a:srgbClr val="FF0000"/>
                </a:solidFill>
                <a:latin typeface="Times New Roman" panose="02020603050405020304" pitchFamily="18" charset="0"/>
                <a:cs typeface="Times New Roman" panose="02020603050405020304" pitchFamily="18" charset="0"/>
              </a:rPr>
              <a:t>.</a:t>
            </a:r>
          </a:p>
          <a:p>
            <a:pPr>
              <a:buAutoNum type="arabicPeriod"/>
            </a:pPr>
            <a:endParaRPr lang="en-US" sz="1200" dirty="0">
              <a:solidFill>
                <a:srgbClr val="FF0000"/>
              </a:solidFill>
              <a:latin typeface="Times New Roman" panose="02020603050405020304" pitchFamily="18" charset="0"/>
              <a:cs typeface="Times New Roman" panose="02020603050405020304" pitchFamily="18" charset="0"/>
            </a:endParaRPr>
          </a:p>
          <a:p>
            <a:pPr>
              <a:buAutoNum type="arabicPeriod"/>
            </a:pPr>
            <a:r>
              <a:rPr lang="en-ID" sz="1200" b="1" dirty="0">
                <a:latin typeface="Times New Roman" panose="02020603050405020304" pitchFamily="18" charset="0"/>
                <a:cs typeface="Times New Roman" panose="02020603050405020304" pitchFamily="18" charset="0"/>
              </a:rPr>
              <a:t>Pasal 7</a:t>
            </a:r>
            <a:endParaRPr lang="en-ID" sz="1200" dirty="0">
              <a:latin typeface="Times New Roman" panose="02020603050405020304" pitchFamily="18" charset="0"/>
              <a:cs typeface="Times New Roman" panose="02020603050405020304" pitchFamily="18" charset="0"/>
            </a:endParaRPr>
          </a:p>
          <a:p>
            <a:pPr marL="0" lvl="0" indent="0" eaLnBrk="0" hangingPunct="0">
              <a:buNone/>
            </a:pPr>
            <a:r>
              <a:rPr lang="en-ID" sz="1200" dirty="0">
                <a:latin typeface="Times New Roman" panose="02020603050405020304" pitchFamily="18" charset="0"/>
                <a:cs typeface="Times New Roman" panose="02020603050405020304" pitchFamily="18" charset="0"/>
              </a:rPr>
              <a:t>(1) Jenis dan </a:t>
            </a:r>
            <a:r>
              <a:rPr lang="en-ID" sz="1200" dirty="0" err="1">
                <a:latin typeface="Times New Roman" panose="02020603050405020304" pitchFamily="18" charset="0"/>
                <a:cs typeface="Times New Roman" panose="02020603050405020304" pitchFamily="18" charset="0"/>
              </a:rPr>
              <a:t>hierarki</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Peraturan</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Perundang-undangan</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terdiri</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atas</a:t>
            </a:r>
            <a:r>
              <a:rPr lang="en-ID" sz="1200" dirty="0">
                <a:latin typeface="Times New Roman" panose="02020603050405020304" pitchFamily="18" charset="0"/>
                <a:cs typeface="Times New Roman" panose="02020603050405020304" pitchFamily="18" charset="0"/>
              </a:rPr>
              <a:t>:</a:t>
            </a:r>
          </a:p>
          <a:p>
            <a:pPr marL="914400" lvl="1" indent="-457200" eaLnBrk="0" hangingPunct="0">
              <a:buFont typeface="+mj-lt"/>
              <a:buAutoNum type="alphaLcPeriod"/>
            </a:pPr>
            <a:r>
              <a:rPr lang="en-ID" sz="1200" dirty="0" err="1">
                <a:latin typeface="Times New Roman" panose="02020603050405020304" pitchFamily="18" charset="0"/>
                <a:cs typeface="Times New Roman" panose="02020603050405020304" pitchFamily="18" charset="0"/>
              </a:rPr>
              <a:t>Undang-Undang</a:t>
            </a:r>
            <a:r>
              <a:rPr lang="en-ID" sz="1200" dirty="0">
                <a:latin typeface="Times New Roman" panose="02020603050405020304" pitchFamily="18" charset="0"/>
                <a:cs typeface="Times New Roman" panose="02020603050405020304" pitchFamily="18" charset="0"/>
              </a:rPr>
              <a:t> Dasar Negara Republik Indonesia </a:t>
            </a:r>
            <a:r>
              <a:rPr lang="en-ID" sz="1200" dirty="0" err="1">
                <a:latin typeface="Times New Roman" panose="02020603050405020304" pitchFamily="18" charset="0"/>
                <a:cs typeface="Times New Roman" panose="02020603050405020304" pitchFamily="18" charset="0"/>
              </a:rPr>
              <a:t>Tahun</a:t>
            </a:r>
            <a:r>
              <a:rPr lang="en-ID" sz="1200" dirty="0">
                <a:latin typeface="Times New Roman" panose="02020603050405020304" pitchFamily="18" charset="0"/>
                <a:cs typeface="Times New Roman" panose="02020603050405020304" pitchFamily="18" charset="0"/>
              </a:rPr>
              <a:t> 1945;</a:t>
            </a:r>
          </a:p>
          <a:p>
            <a:pPr marL="914400" lvl="1" indent="-457200" eaLnBrk="0" hangingPunct="0">
              <a:buFont typeface="+mj-lt"/>
              <a:buAutoNum type="alphaLcPeriod"/>
            </a:pPr>
            <a:r>
              <a:rPr lang="en-ID" sz="1200" dirty="0" err="1">
                <a:latin typeface="Times New Roman" panose="02020603050405020304" pitchFamily="18" charset="0"/>
                <a:cs typeface="Times New Roman" panose="02020603050405020304" pitchFamily="18" charset="0"/>
              </a:rPr>
              <a:t>Ketetapan</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Majelis</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Permusyawaratan</a:t>
            </a:r>
            <a:r>
              <a:rPr lang="en-ID" sz="1200" dirty="0">
                <a:latin typeface="Times New Roman" panose="02020603050405020304" pitchFamily="18" charset="0"/>
                <a:cs typeface="Times New Roman" panose="02020603050405020304" pitchFamily="18" charset="0"/>
              </a:rPr>
              <a:t> Rakyat;</a:t>
            </a:r>
          </a:p>
          <a:p>
            <a:pPr marL="914400" lvl="1" indent="-457200" eaLnBrk="0" hangingPunct="0">
              <a:buFont typeface="+mj-lt"/>
              <a:buAutoNum type="alphaLcPeriod"/>
            </a:pPr>
            <a:r>
              <a:rPr lang="en-ID" sz="1200" dirty="0" err="1">
                <a:latin typeface="Times New Roman" panose="02020603050405020304" pitchFamily="18" charset="0"/>
                <a:cs typeface="Times New Roman" panose="02020603050405020304" pitchFamily="18" charset="0"/>
              </a:rPr>
              <a:t>Undang-Undang</a:t>
            </a:r>
            <a:r>
              <a:rPr lang="en-ID" sz="1200" dirty="0">
                <a:latin typeface="Times New Roman" panose="02020603050405020304" pitchFamily="18" charset="0"/>
                <a:cs typeface="Times New Roman" panose="02020603050405020304" pitchFamily="18" charset="0"/>
              </a:rPr>
              <a:t>/</a:t>
            </a:r>
            <a:r>
              <a:rPr lang="en-ID" sz="1200" dirty="0" err="1">
                <a:latin typeface="Times New Roman" panose="02020603050405020304" pitchFamily="18" charset="0"/>
                <a:cs typeface="Times New Roman" panose="02020603050405020304" pitchFamily="18" charset="0"/>
              </a:rPr>
              <a:t>Peraturan</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Pemerintah</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Pengganti</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Undang-Undang</a:t>
            </a:r>
            <a:r>
              <a:rPr lang="en-ID" sz="1200" dirty="0">
                <a:latin typeface="Times New Roman" panose="02020603050405020304" pitchFamily="18" charset="0"/>
                <a:cs typeface="Times New Roman" panose="02020603050405020304" pitchFamily="18" charset="0"/>
              </a:rPr>
              <a:t>;</a:t>
            </a:r>
          </a:p>
          <a:p>
            <a:pPr marL="914400" lvl="1" indent="-457200" eaLnBrk="0" hangingPunct="0">
              <a:buFont typeface="+mj-lt"/>
              <a:buAutoNum type="alphaLcPeriod"/>
            </a:pPr>
            <a:r>
              <a:rPr lang="en-ID" sz="1200" dirty="0" err="1">
                <a:latin typeface="Times New Roman" panose="02020603050405020304" pitchFamily="18" charset="0"/>
                <a:cs typeface="Times New Roman" panose="02020603050405020304" pitchFamily="18" charset="0"/>
              </a:rPr>
              <a:t>Peraturan</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Pemerintah</a:t>
            </a:r>
            <a:r>
              <a:rPr lang="en-ID" sz="1200" dirty="0">
                <a:latin typeface="Times New Roman" panose="02020603050405020304" pitchFamily="18" charset="0"/>
                <a:cs typeface="Times New Roman" panose="02020603050405020304" pitchFamily="18" charset="0"/>
              </a:rPr>
              <a:t>;</a:t>
            </a:r>
          </a:p>
          <a:p>
            <a:pPr marL="914400" lvl="1" indent="-457200" eaLnBrk="0" hangingPunct="0">
              <a:buFont typeface="+mj-lt"/>
              <a:buAutoNum type="alphaLcPeriod"/>
            </a:pPr>
            <a:r>
              <a:rPr lang="en-ID" sz="1200" dirty="0" err="1">
                <a:latin typeface="Times New Roman" panose="02020603050405020304" pitchFamily="18" charset="0"/>
                <a:cs typeface="Times New Roman" panose="02020603050405020304" pitchFamily="18" charset="0"/>
              </a:rPr>
              <a:t>Peraturan</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Presiden</a:t>
            </a:r>
            <a:r>
              <a:rPr lang="en-ID" sz="1200" dirty="0">
                <a:latin typeface="Times New Roman" panose="02020603050405020304" pitchFamily="18" charset="0"/>
                <a:cs typeface="Times New Roman" panose="02020603050405020304" pitchFamily="18" charset="0"/>
              </a:rPr>
              <a:t>;</a:t>
            </a:r>
          </a:p>
          <a:p>
            <a:pPr marL="914400" lvl="1" indent="-457200" eaLnBrk="0" hangingPunct="0">
              <a:buFont typeface="+mj-lt"/>
              <a:buAutoNum type="alphaLcPeriod"/>
            </a:pPr>
            <a:r>
              <a:rPr lang="en-ID" sz="1200" dirty="0" err="1">
                <a:latin typeface="Times New Roman" panose="02020603050405020304" pitchFamily="18" charset="0"/>
                <a:cs typeface="Times New Roman" panose="02020603050405020304" pitchFamily="18" charset="0"/>
              </a:rPr>
              <a:t>Peraturan</a:t>
            </a:r>
            <a:r>
              <a:rPr lang="en-ID" sz="1200" dirty="0">
                <a:latin typeface="Times New Roman" panose="02020603050405020304" pitchFamily="18" charset="0"/>
                <a:cs typeface="Times New Roman" panose="02020603050405020304" pitchFamily="18" charset="0"/>
              </a:rPr>
              <a:t> Daerah </a:t>
            </a:r>
            <a:r>
              <a:rPr lang="en-ID" sz="1200" dirty="0" err="1">
                <a:latin typeface="Times New Roman" panose="02020603050405020304" pitchFamily="18" charset="0"/>
                <a:cs typeface="Times New Roman" panose="02020603050405020304" pitchFamily="18" charset="0"/>
              </a:rPr>
              <a:t>Provinsi</a:t>
            </a:r>
            <a:r>
              <a:rPr lang="en-ID" sz="1200" dirty="0">
                <a:latin typeface="Times New Roman" panose="02020603050405020304" pitchFamily="18" charset="0"/>
                <a:cs typeface="Times New Roman" panose="02020603050405020304" pitchFamily="18" charset="0"/>
              </a:rPr>
              <a:t>; dan</a:t>
            </a:r>
          </a:p>
          <a:p>
            <a:pPr marL="914400" lvl="1" indent="-457200" eaLnBrk="0" hangingPunct="0">
              <a:buFont typeface="+mj-lt"/>
              <a:buAutoNum type="alphaLcPeriod"/>
            </a:pPr>
            <a:r>
              <a:rPr lang="en-ID" sz="1200" dirty="0" err="1">
                <a:latin typeface="Times New Roman" panose="02020603050405020304" pitchFamily="18" charset="0"/>
                <a:cs typeface="Times New Roman" panose="02020603050405020304" pitchFamily="18" charset="0"/>
              </a:rPr>
              <a:t>Peraturan</a:t>
            </a:r>
            <a:r>
              <a:rPr lang="en-ID" sz="1200" dirty="0">
                <a:latin typeface="Times New Roman" panose="02020603050405020304" pitchFamily="18" charset="0"/>
                <a:cs typeface="Times New Roman" panose="02020603050405020304" pitchFamily="18" charset="0"/>
              </a:rPr>
              <a:t> Daerah </a:t>
            </a:r>
            <a:r>
              <a:rPr lang="en-ID" sz="1200" dirty="0" err="1">
                <a:latin typeface="Times New Roman" panose="02020603050405020304" pitchFamily="18" charset="0"/>
                <a:cs typeface="Times New Roman" panose="02020603050405020304" pitchFamily="18" charset="0"/>
              </a:rPr>
              <a:t>Kabupaten</a:t>
            </a:r>
            <a:r>
              <a:rPr lang="en-ID" sz="1200" dirty="0">
                <a:latin typeface="Times New Roman" panose="02020603050405020304" pitchFamily="18" charset="0"/>
                <a:cs typeface="Times New Roman" panose="02020603050405020304" pitchFamily="18" charset="0"/>
              </a:rPr>
              <a:t>/Kota.</a:t>
            </a:r>
          </a:p>
          <a:p>
            <a:pPr marL="0" lvl="0" indent="0" eaLnBrk="0" hangingPunct="0">
              <a:buNone/>
            </a:pPr>
            <a:r>
              <a:rPr lang="en-ID" sz="1200" dirty="0">
                <a:latin typeface="Times New Roman" panose="02020603050405020304" pitchFamily="18" charset="0"/>
                <a:cs typeface="Times New Roman" panose="02020603050405020304" pitchFamily="18" charset="0"/>
              </a:rPr>
              <a:t>(2) </a:t>
            </a:r>
            <a:r>
              <a:rPr lang="en-ID" sz="1200" dirty="0" err="1">
                <a:latin typeface="Times New Roman" panose="02020603050405020304" pitchFamily="18" charset="0"/>
                <a:cs typeface="Times New Roman" panose="02020603050405020304" pitchFamily="18" charset="0"/>
              </a:rPr>
              <a:t>Kekuatan</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hukum</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Peraturan</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Perundang-undangan</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sesuai</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dengan</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hierarki</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sebagaimana</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dimaksud</a:t>
            </a:r>
            <a:r>
              <a:rPr lang="en-ID" sz="1200" dirty="0">
                <a:latin typeface="Times New Roman" panose="02020603050405020304" pitchFamily="18" charset="0"/>
                <a:cs typeface="Times New Roman" panose="02020603050405020304" pitchFamily="18" charset="0"/>
              </a:rPr>
              <a:t> pada </a:t>
            </a:r>
            <a:r>
              <a:rPr lang="en-ID" sz="1200" dirty="0" err="1">
                <a:latin typeface="Times New Roman" panose="02020603050405020304" pitchFamily="18" charset="0"/>
                <a:cs typeface="Times New Roman" panose="02020603050405020304" pitchFamily="18" charset="0"/>
              </a:rPr>
              <a:t>ayat</a:t>
            </a:r>
            <a:r>
              <a:rPr lang="en-ID" sz="1200" dirty="0">
                <a:latin typeface="Times New Roman" panose="02020603050405020304" pitchFamily="18" charset="0"/>
                <a:cs typeface="Times New Roman" panose="02020603050405020304" pitchFamily="18" charset="0"/>
              </a:rPr>
              <a:t> (1).</a:t>
            </a:r>
          </a:p>
          <a:p>
            <a:pPr eaLnBrk="0" hangingPunct="0"/>
            <a:endParaRPr lang="en-ID" sz="1200" b="1" dirty="0">
              <a:latin typeface="Times New Roman" panose="02020603050405020304" pitchFamily="18" charset="0"/>
              <a:cs typeface="Times New Roman" panose="02020603050405020304" pitchFamily="18" charset="0"/>
            </a:endParaRPr>
          </a:p>
          <a:p>
            <a:pPr marL="400050" indent="-400050" eaLnBrk="0" hangingPunct="0">
              <a:buFont typeface="+mj-lt"/>
              <a:buAutoNum type="arabicPeriod" startAt="3"/>
            </a:pPr>
            <a:r>
              <a:rPr lang="en-ID" sz="1200" b="1" dirty="0">
                <a:latin typeface="Times New Roman" panose="02020603050405020304" pitchFamily="18" charset="0"/>
                <a:cs typeface="Times New Roman" panose="02020603050405020304" pitchFamily="18" charset="0"/>
              </a:rPr>
              <a:t>Pasal 8</a:t>
            </a:r>
          </a:p>
          <a:p>
            <a:pPr marL="514350" lvl="0" indent="-514350" eaLnBrk="0" hangingPunct="0">
              <a:buAutoNum type="arabicParenBoth"/>
            </a:pPr>
            <a:r>
              <a:rPr lang="en-ID" sz="1200" dirty="0">
                <a:latin typeface="Times New Roman" panose="02020603050405020304" pitchFamily="18" charset="0"/>
                <a:cs typeface="Times New Roman" panose="02020603050405020304" pitchFamily="18" charset="0"/>
              </a:rPr>
              <a:t>Jenis </a:t>
            </a:r>
            <a:r>
              <a:rPr lang="en-ID" sz="1200" dirty="0" err="1">
                <a:latin typeface="Times New Roman" panose="02020603050405020304" pitchFamily="18" charset="0"/>
                <a:cs typeface="Times New Roman" panose="02020603050405020304" pitchFamily="18" charset="0"/>
              </a:rPr>
              <a:t>Peraturan</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Perundang-undangan</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selain</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sebagaimana</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dimaksud</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dalam</a:t>
            </a:r>
            <a:r>
              <a:rPr lang="en-ID" sz="1200" dirty="0">
                <a:latin typeface="Times New Roman" panose="02020603050405020304" pitchFamily="18" charset="0"/>
                <a:cs typeface="Times New Roman" panose="02020603050405020304" pitchFamily="18" charset="0"/>
              </a:rPr>
              <a:t> Pasal 7 </a:t>
            </a:r>
            <a:r>
              <a:rPr lang="en-ID" sz="1200" dirty="0" err="1">
                <a:latin typeface="Times New Roman" panose="02020603050405020304" pitchFamily="18" charset="0"/>
                <a:cs typeface="Times New Roman" panose="02020603050405020304" pitchFamily="18" charset="0"/>
              </a:rPr>
              <a:t>ayat</a:t>
            </a:r>
            <a:r>
              <a:rPr lang="en-ID" sz="1200" dirty="0">
                <a:latin typeface="Times New Roman" panose="02020603050405020304" pitchFamily="18" charset="0"/>
                <a:cs typeface="Times New Roman" panose="02020603050405020304" pitchFamily="18" charset="0"/>
              </a:rPr>
              <a:t> (1) </a:t>
            </a:r>
            <a:r>
              <a:rPr lang="en-ID" sz="1200" dirty="0" err="1">
                <a:latin typeface="Times New Roman" panose="02020603050405020304" pitchFamily="18" charset="0"/>
                <a:cs typeface="Times New Roman" panose="02020603050405020304" pitchFamily="18" charset="0"/>
              </a:rPr>
              <a:t>mencakup</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peraturan</a:t>
            </a:r>
            <a:r>
              <a:rPr lang="en-ID" sz="1200" dirty="0">
                <a:latin typeface="Times New Roman" panose="02020603050405020304" pitchFamily="18" charset="0"/>
                <a:cs typeface="Times New Roman" panose="02020603050405020304" pitchFamily="18" charset="0"/>
              </a:rPr>
              <a:t> yang </a:t>
            </a:r>
            <a:r>
              <a:rPr lang="en-ID" sz="1200" dirty="0" err="1">
                <a:latin typeface="Times New Roman" panose="02020603050405020304" pitchFamily="18" charset="0"/>
                <a:cs typeface="Times New Roman" panose="02020603050405020304" pitchFamily="18" charset="0"/>
              </a:rPr>
              <a:t>ditetapkan</a:t>
            </a:r>
            <a:r>
              <a:rPr lang="en-ID" sz="1200" dirty="0">
                <a:latin typeface="Times New Roman" panose="02020603050405020304" pitchFamily="18" charset="0"/>
                <a:cs typeface="Times New Roman" panose="02020603050405020304" pitchFamily="18" charset="0"/>
              </a:rPr>
              <a:t> oleh </a:t>
            </a:r>
            <a:r>
              <a:rPr lang="en-ID" sz="1200" dirty="0" err="1">
                <a:latin typeface="Times New Roman" panose="02020603050405020304" pitchFamily="18" charset="0"/>
                <a:cs typeface="Times New Roman" panose="02020603050405020304" pitchFamily="18" charset="0"/>
              </a:rPr>
              <a:t>Majelis</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Permusyawaratan</a:t>
            </a:r>
            <a:r>
              <a:rPr lang="en-ID" sz="1200" dirty="0">
                <a:latin typeface="Times New Roman" panose="02020603050405020304" pitchFamily="18" charset="0"/>
                <a:cs typeface="Times New Roman" panose="02020603050405020304" pitchFamily="18" charset="0"/>
              </a:rPr>
              <a:t> Rakyat, Dewan </a:t>
            </a:r>
            <a:r>
              <a:rPr lang="en-ID" sz="1200" dirty="0" err="1">
                <a:latin typeface="Times New Roman" panose="02020603050405020304" pitchFamily="18" charset="0"/>
                <a:cs typeface="Times New Roman" panose="02020603050405020304" pitchFamily="18" charset="0"/>
              </a:rPr>
              <a:t>Perwakilan</a:t>
            </a:r>
            <a:r>
              <a:rPr lang="en-ID" sz="1200" dirty="0">
                <a:latin typeface="Times New Roman" panose="02020603050405020304" pitchFamily="18" charset="0"/>
                <a:cs typeface="Times New Roman" panose="02020603050405020304" pitchFamily="18" charset="0"/>
              </a:rPr>
              <a:t> Rakyat, Dewan </a:t>
            </a:r>
            <a:r>
              <a:rPr lang="en-ID" sz="1200" dirty="0" err="1">
                <a:latin typeface="Times New Roman" panose="02020603050405020304" pitchFamily="18" charset="0"/>
                <a:cs typeface="Times New Roman" panose="02020603050405020304" pitchFamily="18" charset="0"/>
              </a:rPr>
              <a:t>Perwakilan</a:t>
            </a:r>
            <a:r>
              <a:rPr lang="en-ID" sz="1200" dirty="0">
                <a:latin typeface="Times New Roman" panose="02020603050405020304" pitchFamily="18" charset="0"/>
                <a:cs typeface="Times New Roman" panose="02020603050405020304" pitchFamily="18" charset="0"/>
              </a:rPr>
              <a:t> Daerah, </a:t>
            </a:r>
            <a:r>
              <a:rPr lang="en-ID" sz="1200" dirty="0" err="1">
                <a:latin typeface="Times New Roman" panose="02020603050405020304" pitchFamily="18" charset="0"/>
                <a:cs typeface="Times New Roman" panose="02020603050405020304" pitchFamily="18" charset="0"/>
              </a:rPr>
              <a:t>Mahkamah</a:t>
            </a:r>
            <a:r>
              <a:rPr lang="en-ID" sz="1200" dirty="0">
                <a:latin typeface="Times New Roman" panose="02020603050405020304" pitchFamily="18" charset="0"/>
                <a:cs typeface="Times New Roman" panose="02020603050405020304" pitchFamily="18" charset="0"/>
              </a:rPr>
              <a:t> Agung, </a:t>
            </a:r>
            <a:r>
              <a:rPr lang="en-ID" sz="1200" dirty="0" err="1">
                <a:latin typeface="Times New Roman" panose="02020603050405020304" pitchFamily="18" charset="0"/>
                <a:cs typeface="Times New Roman" panose="02020603050405020304" pitchFamily="18" charset="0"/>
              </a:rPr>
              <a:t>Mahkamah</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Konstitusi</a:t>
            </a:r>
            <a:r>
              <a:rPr lang="en-ID" sz="1200" dirty="0">
                <a:latin typeface="Times New Roman" panose="02020603050405020304" pitchFamily="18" charset="0"/>
                <a:cs typeface="Times New Roman" panose="02020603050405020304" pitchFamily="18" charset="0"/>
              </a:rPr>
              <a:t>, Badan </a:t>
            </a:r>
            <a:r>
              <a:rPr lang="en-ID" sz="1200" dirty="0" err="1">
                <a:latin typeface="Times New Roman" panose="02020603050405020304" pitchFamily="18" charset="0"/>
                <a:cs typeface="Times New Roman" panose="02020603050405020304" pitchFamily="18" charset="0"/>
              </a:rPr>
              <a:t>Pemeriksa</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Keuangan</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Komisi</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Yudisial</a:t>
            </a:r>
            <a:r>
              <a:rPr lang="en-ID" sz="1200" dirty="0">
                <a:latin typeface="Times New Roman" panose="02020603050405020304" pitchFamily="18" charset="0"/>
                <a:cs typeface="Times New Roman" panose="02020603050405020304" pitchFamily="18" charset="0"/>
              </a:rPr>
              <a:t>, Bank Indonesia, Menteri, badan, </a:t>
            </a:r>
            <a:r>
              <a:rPr lang="en-ID" sz="1200" dirty="0" err="1">
                <a:latin typeface="Times New Roman" panose="02020603050405020304" pitchFamily="18" charset="0"/>
                <a:cs typeface="Times New Roman" panose="02020603050405020304" pitchFamily="18" charset="0"/>
              </a:rPr>
              <a:t>lembaga</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atau</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komisi</a:t>
            </a:r>
            <a:r>
              <a:rPr lang="en-ID" sz="1200" dirty="0">
                <a:latin typeface="Times New Roman" panose="02020603050405020304" pitchFamily="18" charset="0"/>
                <a:cs typeface="Times New Roman" panose="02020603050405020304" pitchFamily="18" charset="0"/>
              </a:rPr>
              <a:t> yang </a:t>
            </a:r>
            <a:r>
              <a:rPr lang="en-ID" sz="1200" dirty="0" err="1">
                <a:latin typeface="Times New Roman" panose="02020603050405020304" pitchFamily="18" charset="0"/>
                <a:cs typeface="Times New Roman" panose="02020603050405020304" pitchFamily="18" charset="0"/>
              </a:rPr>
              <a:t>setingkat</a:t>
            </a:r>
            <a:r>
              <a:rPr lang="en-ID" sz="1200" dirty="0">
                <a:latin typeface="Times New Roman" panose="02020603050405020304" pitchFamily="18" charset="0"/>
                <a:cs typeface="Times New Roman" panose="02020603050405020304" pitchFamily="18" charset="0"/>
              </a:rPr>
              <a:t> yang </a:t>
            </a:r>
            <a:r>
              <a:rPr lang="en-ID" sz="1200" dirty="0" err="1">
                <a:latin typeface="Times New Roman" panose="02020603050405020304" pitchFamily="18" charset="0"/>
                <a:cs typeface="Times New Roman" panose="02020603050405020304" pitchFamily="18" charset="0"/>
              </a:rPr>
              <a:t>dibentuk</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dengan</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Undang-Undang</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atau</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Pemerintah</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atas</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perintah</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Undang-Undang</a:t>
            </a:r>
            <a:r>
              <a:rPr lang="en-ID" sz="1200" dirty="0">
                <a:latin typeface="Times New Roman" panose="02020603050405020304" pitchFamily="18" charset="0"/>
                <a:cs typeface="Times New Roman" panose="02020603050405020304" pitchFamily="18" charset="0"/>
              </a:rPr>
              <a:t>, Dewan </a:t>
            </a:r>
            <a:r>
              <a:rPr lang="en-ID" sz="1200" dirty="0" err="1">
                <a:latin typeface="Times New Roman" panose="02020603050405020304" pitchFamily="18" charset="0"/>
                <a:cs typeface="Times New Roman" panose="02020603050405020304" pitchFamily="18" charset="0"/>
              </a:rPr>
              <a:t>Perwakilan</a:t>
            </a:r>
            <a:r>
              <a:rPr lang="en-ID" sz="1200" dirty="0">
                <a:latin typeface="Times New Roman" panose="02020603050405020304" pitchFamily="18" charset="0"/>
                <a:cs typeface="Times New Roman" panose="02020603050405020304" pitchFamily="18" charset="0"/>
              </a:rPr>
              <a:t> Rakyat Daerah </a:t>
            </a:r>
            <a:r>
              <a:rPr lang="en-ID" sz="1200" dirty="0" err="1">
                <a:latin typeface="Times New Roman" panose="02020603050405020304" pitchFamily="18" charset="0"/>
                <a:cs typeface="Times New Roman" panose="02020603050405020304" pitchFamily="18" charset="0"/>
              </a:rPr>
              <a:t>Provinsi</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Gubernur</a:t>
            </a:r>
            <a:r>
              <a:rPr lang="en-ID" sz="1200" dirty="0">
                <a:latin typeface="Times New Roman" panose="02020603050405020304" pitchFamily="18" charset="0"/>
                <a:cs typeface="Times New Roman" panose="02020603050405020304" pitchFamily="18" charset="0"/>
              </a:rPr>
              <a:t>, Dewan </a:t>
            </a:r>
            <a:r>
              <a:rPr lang="en-ID" sz="1200" dirty="0" err="1">
                <a:latin typeface="Times New Roman" panose="02020603050405020304" pitchFamily="18" charset="0"/>
                <a:cs typeface="Times New Roman" panose="02020603050405020304" pitchFamily="18" charset="0"/>
              </a:rPr>
              <a:t>Perwakilan</a:t>
            </a:r>
            <a:r>
              <a:rPr lang="en-ID" sz="1200" dirty="0">
                <a:latin typeface="Times New Roman" panose="02020603050405020304" pitchFamily="18" charset="0"/>
                <a:cs typeface="Times New Roman" panose="02020603050405020304" pitchFamily="18" charset="0"/>
              </a:rPr>
              <a:t> Rakyat Daerah </a:t>
            </a:r>
            <a:r>
              <a:rPr lang="en-ID" sz="1200" dirty="0" err="1">
                <a:latin typeface="Times New Roman" panose="02020603050405020304" pitchFamily="18" charset="0"/>
                <a:cs typeface="Times New Roman" panose="02020603050405020304" pitchFamily="18" charset="0"/>
              </a:rPr>
              <a:t>Kabupaten</a:t>
            </a:r>
            <a:r>
              <a:rPr lang="en-ID" sz="1200" dirty="0">
                <a:latin typeface="Times New Roman" panose="02020603050405020304" pitchFamily="18" charset="0"/>
                <a:cs typeface="Times New Roman" panose="02020603050405020304" pitchFamily="18" charset="0"/>
              </a:rPr>
              <a:t>/Kota, </a:t>
            </a:r>
            <a:r>
              <a:rPr lang="en-ID" sz="1200" dirty="0" err="1">
                <a:latin typeface="Times New Roman" panose="02020603050405020304" pitchFamily="18" charset="0"/>
                <a:cs typeface="Times New Roman" panose="02020603050405020304" pitchFamily="18" charset="0"/>
              </a:rPr>
              <a:t>Bupati</a:t>
            </a:r>
            <a:r>
              <a:rPr lang="en-ID" sz="1200" dirty="0">
                <a:latin typeface="Times New Roman" panose="02020603050405020304" pitchFamily="18" charset="0"/>
                <a:cs typeface="Times New Roman" panose="02020603050405020304" pitchFamily="18" charset="0"/>
              </a:rPr>
              <a:t>/</a:t>
            </a:r>
            <a:r>
              <a:rPr lang="en-ID" sz="1200" dirty="0" err="1">
                <a:latin typeface="Times New Roman" panose="02020603050405020304" pitchFamily="18" charset="0"/>
                <a:cs typeface="Times New Roman" panose="02020603050405020304" pitchFamily="18" charset="0"/>
              </a:rPr>
              <a:t>Walikota</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Kepala</a:t>
            </a:r>
            <a:r>
              <a:rPr lang="en-ID" sz="1200" dirty="0">
                <a:latin typeface="Times New Roman" panose="02020603050405020304" pitchFamily="18" charset="0"/>
                <a:cs typeface="Times New Roman" panose="02020603050405020304" pitchFamily="18" charset="0"/>
              </a:rPr>
              <a:t> Desa </a:t>
            </a:r>
            <a:r>
              <a:rPr lang="en-ID" sz="1200" dirty="0" err="1">
                <a:latin typeface="Times New Roman" panose="02020603050405020304" pitchFamily="18" charset="0"/>
                <a:cs typeface="Times New Roman" panose="02020603050405020304" pitchFamily="18" charset="0"/>
              </a:rPr>
              <a:t>atau</a:t>
            </a:r>
            <a:r>
              <a:rPr lang="en-ID" sz="1200" dirty="0">
                <a:latin typeface="Times New Roman" panose="02020603050405020304" pitchFamily="18" charset="0"/>
                <a:cs typeface="Times New Roman" panose="02020603050405020304" pitchFamily="18" charset="0"/>
              </a:rPr>
              <a:t> yang </a:t>
            </a:r>
            <a:r>
              <a:rPr lang="en-ID" sz="1200" dirty="0" err="1">
                <a:latin typeface="Times New Roman" panose="02020603050405020304" pitchFamily="18" charset="0"/>
                <a:cs typeface="Times New Roman" panose="02020603050405020304" pitchFamily="18" charset="0"/>
              </a:rPr>
              <a:t>setingkat</a:t>
            </a:r>
            <a:r>
              <a:rPr lang="en-ID" sz="1200" dirty="0">
                <a:latin typeface="Times New Roman" panose="02020603050405020304" pitchFamily="18" charset="0"/>
                <a:cs typeface="Times New Roman" panose="02020603050405020304" pitchFamily="18" charset="0"/>
              </a:rPr>
              <a:t>.</a:t>
            </a:r>
          </a:p>
          <a:p>
            <a:pPr marL="514350" lvl="0" indent="-514350" eaLnBrk="0" hangingPunct="0">
              <a:buAutoNum type="arabicParenBoth"/>
            </a:pPr>
            <a:r>
              <a:rPr lang="en-ID" sz="1200" dirty="0" err="1">
                <a:latin typeface="Times New Roman" panose="02020603050405020304" pitchFamily="18" charset="0"/>
                <a:cs typeface="Times New Roman" panose="02020603050405020304" pitchFamily="18" charset="0"/>
              </a:rPr>
              <a:t>Peraturan</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Perundang-undangan</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sebagaimana</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dimaksud</a:t>
            </a:r>
            <a:r>
              <a:rPr lang="en-ID" sz="1200" dirty="0">
                <a:latin typeface="Times New Roman" panose="02020603050405020304" pitchFamily="18" charset="0"/>
                <a:cs typeface="Times New Roman" panose="02020603050405020304" pitchFamily="18" charset="0"/>
              </a:rPr>
              <a:t> pada </a:t>
            </a:r>
            <a:r>
              <a:rPr lang="en-ID" sz="1200" dirty="0" err="1">
                <a:latin typeface="Times New Roman" panose="02020603050405020304" pitchFamily="18" charset="0"/>
                <a:cs typeface="Times New Roman" panose="02020603050405020304" pitchFamily="18" charset="0"/>
              </a:rPr>
              <a:t>ayat</a:t>
            </a:r>
            <a:r>
              <a:rPr lang="en-ID" sz="1200" dirty="0">
                <a:latin typeface="Times New Roman" panose="02020603050405020304" pitchFamily="18" charset="0"/>
                <a:cs typeface="Times New Roman" panose="02020603050405020304" pitchFamily="18" charset="0"/>
              </a:rPr>
              <a:t> (1) </a:t>
            </a:r>
            <a:r>
              <a:rPr lang="en-ID" sz="1200" dirty="0" err="1">
                <a:latin typeface="Times New Roman" panose="02020603050405020304" pitchFamily="18" charset="0"/>
                <a:cs typeface="Times New Roman" panose="02020603050405020304" pitchFamily="18" charset="0"/>
              </a:rPr>
              <a:t>diakui</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keberadaannya</a:t>
            </a:r>
            <a:r>
              <a:rPr lang="en-ID" sz="1200" dirty="0">
                <a:latin typeface="Times New Roman" panose="02020603050405020304" pitchFamily="18" charset="0"/>
                <a:cs typeface="Times New Roman" panose="02020603050405020304" pitchFamily="18" charset="0"/>
              </a:rPr>
              <a:t> dan </a:t>
            </a:r>
            <a:r>
              <a:rPr lang="en-ID" sz="1200" dirty="0" err="1">
                <a:latin typeface="Times New Roman" panose="02020603050405020304" pitchFamily="18" charset="0"/>
                <a:cs typeface="Times New Roman" panose="02020603050405020304" pitchFamily="18" charset="0"/>
              </a:rPr>
              <a:t>mempunyai</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kekuatan</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hukum</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mengikat</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sepanjang</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diperintahkan</a:t>
            </a:r>
            <a:r>
              <a:rPr lang="en-ID" sz="1200" dirty="0">
                <a:latin typeface="Times New Roman" panose="02020603050405020304" pitchFamily="18" charset="0"/>
                <a:cs typeface="Times New Roman" panose="02020603050405020304" pitchFamily="18" charset="0"/>
              </a:rPr>
              <a:t> oleh </a:t>
            </a:r>
            <a:r>
              <a:rPr lang="en-ID" sz="1200" dirty="0" err="1">
                <a:latin typeface="Times New Roman" panose="02020603050405020304" pitchFamily="18" charset="0"/>
                <a:cs typeface="Times New Roman" panose="02020603050405020304" pitchFamily="18" charset="0"/>
              </a:rPr>
              <a:t>Peraturan</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Perundang-undangan</a:t>
            </a:r>
            <a:r>
              <a:rPr lang="en-ID" sz="1200" dirty="0">
                <a:latin typeface="Times New Roman" panose="02020603050405020304" pitchFamily="18" charset="0"/>
                <a:cs typeface="Times New Roman" panose="02020603050405020304" pitchFamily="18" charset="0"/>
              </a:rPr>
              <a:t> yang </a:t>
            </a:r>
            <a:r>
              <a:rPr lang="en-ID" sz="1200" dirty="0" err="1">
                <a:latin typeface="Times New Roman" panose="02020603050405020304" pitchFamily="18" charset="0"/>
                <a:cs typeface="Times New Roman" panose="02020603050405020304" pitchFamily="18" charset="0"/>
              </a:rPr>
              <a:t>lebih</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tinggi</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atau</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dibentuk</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berdasarkan</a:t>
            </a:r>
            <a:r>
              <a:rPr lang="en-ID" sz="1200" dirty="0">
                <a:latin typeface="Times New Roman" panose="02020603050405020304" pitchFamily="18" charset="0"/>
                <a:cs typeface="Times New Roman" panose="02020603050405020304" pitchFamily="18" charset="0"/>
              </a:rPr>
              <a:t> </a:t>
            </a:r>
            <a:r>
              <a:rPr lang="en-ID" sz="1200" dirty="0" err="1">
                <a:latin typeface="Times New Roman" panose="02020603050405020304" pitchFamily="18" charset="0"/>
                <a:cs typeface="Times New Roman" panose="02020603050405020304" pitchFamily="18" charset="0"/>
              </a:rPr>
              <a:t>kewenangan</a:t>
            </a:r>
            <a:r>
              <a:rPr lang="en-ID" sz="1200" dirty="0">
                <a:latin typeface="Times New Roman" panose="02020603050405020304" pitchFamily="18" charset="0"/>
                <a:cs typeface="Times New Roman" panose="02020603050405020304" pitchFamily="18" charset="0"/>
              </a:rPr>
              <a:t>.</a:t>
            </a:r>
          </a:p>
          <a:p>
            <a:endParaRPr lang="en-ID"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4051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F24E3-A923-FD61-39F3-9192FC2E2096}"/>
              </a:ext>
            </a:extLst>
          </p:cNvPr>
          <p:cNvSpPr>
            <a:spLocks noGrp="1"/>
          </p:cNvSpPr>
          <p:nvPr>
            <p:ph type="title"/>
          </p:nvPr>
        </p:nvSpPr>
        <p:spPr/>
        <p:txBody>
          <a:bodyPr/>
          <a:lstStyle/>
          <a:p>
            <a:r>
              <a:rPr lang="en-ID" dirty="0"/>
              <a:t>CIRI-CIRI LEGISLASI SEMU</a:t>
            </a:r>
          </a:p>
        </p:txBody>
      </p:sp>
      <p:sp>
        <p:nvSpPr>
          <p:cNvPr id="3" name="Content Placeholder 2">
            <a:extLst>
              <a:ext uri="{FF2B5EF4-FFF2-40B4-BE49-F238E27FC236}">
                <a16:creationId xmlns:a16="http://schemas.microsoft.com/office/drawing/2014/main" id="{813A7799-DAD9-C1B5-D755-A1A769D87DAF}"/>
              </a:ext>
            </a:extLst>
          </p:cNvPr>
          <p:cNvSpPr>
            <a:spLocks noGrp="1"/>
          </p:cNvSpPr>
          <p:nvPr>
            <p:ph idx="1"/>
          </p:nvPr>
        </p:nvSpPr>
        <p:spPr>
          <a:xfrm>
            <a:off x="677334" y="1623317"/>
            <a:ext cx="9381066" cy="4418045"/>
          </a:xfrm>
        </p:spPr>
        <p:style>
          <a:lnRef idx="2">
            <a:schemeClr val="accent1"/>
          </a:lnRef>
          <a:fillRef idx="1">
            <a:schemeClr val="lt1"/>
          </a:fillRef>
          <a:effectRef idx="0">
            <a:schemeClr val="accent1"/>
          </a:effectRef>
          <a:fontRef idx="minor">
            <a:schemeClr val="dk1"/>
          </a:fontRef>
        </p:style>
        <p:txBody>
          <a:bodyPr>
            <a:normAutofit lnSpcReduction="10000"/>
          </a:bodyPr>
          <a:lstStyle/>
          <a:p>
            <a:r>
              <a:rPr lang="en-ID" sz="2000" dirty="0" err="1"/>
              <a:t>Dibuat</a:t>
            </a:r>
            <a:r>
              <a:rPr lang="en-ID" sz="2000" dirty="0"/>
              <a:t> oleh badan/</a:t>
            </a:r>
            <a:r>
              <a:rPr lang="en-ID" sz="2000" dirty="0" err="1"/>
              <a:t>pejabat</a:t>
            </a:r>
            <a:r>
              <a:rPr lang="en-ID" sz="2000" dirty="0"/>
              <a:t> TUN </a:t>
            </a:r>
            <a:r>
              <a:rPr lang="en-ID" sz="2000" dirty="0" err="1"/>
              <a:t>dalam</a:t>
            </a:r>
            <a:r>
              <a:rPr lang="en-ID" sz="2000" dirty="0"/>
              <a:t> </a:t>
            </a:r>
            <a:r>
              <a:rPr lang="en-ID" sz="2000" dirty="0" err="1"/>
              <a:t>rangka</a:t>
            </a:r>
            <a:r>
              <a:rPr lang="en-ID" sz="2000" dirty="0"/>
              <a:t> </a:t>
            </a:r>
            <a:r>
              <a:rPr lang="en-ID" sz="2000" dirty="0" err="1"/>
              <a:t>menjalankan</a:t>
            </a:r>
            <a:r>
              <a:rPr lang="en-ID" sz="2000" dirty="0"/>
              <a:t> </a:t>
            </a:r>
            <a:r>
              <a:rPr lang="en-ID" sz="2000" dirty="0" err="1"/>
              <a:t>tugas</a:t>
            </a:r>
            <a:r>
              <a:rPr lang="en-ID" sz="2000" dirty="0"/>
              <a:t> </a:t>
            </a:r>
            <a:r>
              <a:rPr lang="en-ID" sz="2000" dirty="0" err="1"/>
              <a:t>pemerintahan</a:t>
            </a:r>
            <a:endParaRPr lang="en-ID" sz="2000" dirty="0"/>
          </a:p>
          <a:p>
            <a:r>
              <a:rPr lang="en-ID" sz="2000" dirty="0"/>
              <a:t>Tidak </a:t>
            </a:r>
            <a:r>
              <a:rPr lang="en-ID" sz="2000" dirty="0" err="1"/>
              <a:t>mengikat</a:t>
            </a:r>
            <a:r>
              <a:rPr lang="en-ID" sz="2000" dirty="0"/>
              <a:t> </a:t>
            </a:r>
            <a:r>
              <a:rPr lang="en-ID" sz="2000" dirty="0" err="1"/>
              <a:t>umum</a:t>
            </a:r>
            <a:r>
              <a:rPr lang="en-ID" sz="2000" dirty="0"/>
              <a:t> </a:t>
            </a:r>
            <a:r>
              <a:rPr lang="en-ID" sz="2000" dirty="0" err="1"/>
              <a:t>secara</a:t>
            </a:r>
            <a:r>
              <a:rPr lang="en-ID" sz="2000" dirty="0"/>
              <a:t> </a:t>
            </a:r>
            <a:r>
              <a:rPr lang="en-ID" sz="2000" dirty="0" err="1"/>
              <a:t>langsung</a:t>
            </a:r>
            <a:r>
              <a:rPr lang="en-ID" sz="2000" dirty="0"/>
              <a:t>, </a:t>
            </a:r>
            <a:r>
              <a:rPr lang="en-ID" sz="2000" dirty="0" err="1"/>
              <a:t>hanya</a:t>
            </a:r>
            <a:r>
              <a:rPr lang="en-ID" sz="2000" dirty="0"/>
              <a:t> </a:t>
            </a:r>
            <a:r>
              <a:rPr lang="en-ID" sz="2000" dirty="0" err="1"/>
              <a:t>mengikat</a:t>
            </a:r>
            <a:r>
              <a:rPr lang="en-ID" sz="2000" dirty="0"/>
              <a:t> internal </a:t>
            </a:r>
            <a:r>
              <a:rPr lang="en-ID" sz="2000" dirty="0" err="1"/>
              <a:t>atau</a:t>
            </a:r>
            <a:r>
              <a:rPr lang="en-ID" sz="2000" dirty="0"/>
              <a:t> </a:t>
            </a:r>
            <a:r>
              <a:rPr lang="en-ID" sz="2000" dirty="0" err="1"/>
              <a:t>pihak</a:t>
            </a:r>
            <a:r>
              <a:rPr lang="en-ID" sz="2000" dirty="0"/>
              <a:t> yang </a:t>
            </a:r>
            <a:r>
              <a:rPr lang="en-ID" sz="2000" dirty="0" err="1"/>
              <a:t>dituju</a:t>
            </a:r>
            <a:endParaRPr lang="en-ID" sz="2000" dirty="0"/>
          </a:p>
          <a:p>
            <a:r>
              <a:rPr lang="en-ID" sz="2000" dirty="0"/>
              <a:t>Tidak </a:t>
            </a:r>
            <a:r>
              <a:rPr lang="en-ID" sz="2000" dirty="0" err="1"/>
              <a:t>ada</a:t>
            </a:r>
            <a:r>
              <a:rPr lang="en-ID" sz="2000" dirty="0"/>
              <a:t> </a:t>
            </a:r>
            <a:r>
              <a:rPr lang="en-ID" sz="2000" dirty="0" err="1"/>
              <a:t>delegasi</a:t>
            </a:r>
            <a:r>
              <a:rPr lang="en-ID" sz="2000" dirty="0"/>
              <a:t> </a:t>
            </a:r>
            <a:r>
              <a:rPr lang="en-ID" sz="2000" dirty="0" err="1"/>
              <a:t>kewenangan</a:t>
            </a:r>
            <a:r>
              <a:rPr lang="en-ID" sz="2000" dirty="0"/>
              <a:t> </a:t>
            </a:r>
            <a:r>
              <a:rPr lang="en-ID" sz="2000" dirty="0" err="1"/>
              <a:t>dari</a:t>
            </a:r>
            <a:r>
              <a:rPr lang="en-ID" sz="2000" dirty="0"/>
              <a:t> UU </a:t>
            </a:r>
            <a:r>
              <a:rPr lang="en-ID" sz="2000" dirty="0" err="1"/>
              <a:t>secara</a:t>
            </a:r>
            <a:r>
              <a:rPr lang="en-ID" sz="2000" dirty="0"/>
              <a:t> </a:t>
            </a:r>
            <a:r>
              <a:rPr lang="en-ID" sz="2000" dirty="0" err="1"/>
              <a:t>eksplisit</a:t>
            </a:r>
            <a:endParaRPr lang="en-ID" sz="2000" dirty="0"/>
          </a:p>
          <a:p>
            <a:r>
              <a:rPr lang="en-ID" sz="2000" dirty="0" err="1"/>
              <a:t>Bersifat</a:t>
            </a:r>
            <a:r>
              <a:rPr lang="en-ID" sz="2000" dirty="0"/>
              <a:t> </a:t>
            </a:r>
            <a:r>
              <a:rPr lang="en-ID" sz="2000" dirty="0" err="1"/>
              <a:t>kebijakan</a:t>
            </a:r>
            <a:r>
              <a:rPr lang="en-ID" sz="2000" dirty="0"/>
              <a:t>, </a:t>
            </a:r>
            <a:r>
              <a:rPr lang="en-ID" sz="2000" dirty="0" err="1"/>
              <a:t>mengisi</a:t>
            </a:r>
            <a:r>
              <a:rPr lang="en-ID" sz="2000" dirty="0"/>
              <a:t> </a:t>
            </a:r>
            <a:r>
              <a:rPr lang="en-ID" sz="2000" dirty="0" err="1"/>
              <a:t>kekosongan</a:t>
            </a:r>
            <a:r>
              <a:rPr lang="en-ID" sz="2000" dirty="0"/>
              <a:t> </a:t>
            </a:r>
            <a:r>
              <a:rPr lang="en-ID" sz="2000" dirty="0" err="1"/>
              <a:t>hukum</a:t>
            </a:r>
            <a:r>
              <a:rPr lang="en-ID" sz="2000" dirty="0"/>
              <a:t> </a:t>
            </a:r>
            <a:r>
              <a:rPr lang="en-ID" sz="2000" dirty="0" err="1"/>
              <a:t>atau</a:t>
            </a:r>
            <a:r>
              <a:rPr lang="en-ID" sz="2000" dirty="0"/>
              <a:t> </a:t>
            </a:r>
            <a:r>
              <a:rPr lang="en-ID" sz="2000" dirty="0" err="1"/>
              <a:t>menjabarkan</a:t>
            </a:r>
            <a:r>
              <a:rPr lang="en-ID" sz="2000" dirty="0"/>
              <a:t> UU</a:t>
            </a:r>
          </a:p>
          <a:p>
            <a:r>
              <a:rPr lang="en-ID" sz="2000" dirty="0" err="1"/>
              <a:t>Bentuk</a:t>
            </a:r>
            <a:r>
              <a:rPr lang="en-ID" sz="2000" dirty="0"/>
              <a:t> </a:t>
            </a:r>
            <a:r>
              <a:rPr lang="en-ID" sz="2000" dirty="0" err="1"/>
              <a:t>tidak</a:t>
            </a:r>
            <a:r>
              <a:rPr lang="en-ID" sz="2000" dirty="0"/>
              <a:t> </a:t>
            </a:r>
            <a:r>
              <a:rPr lang="en-ID" sz="2000" dirty="0" err="1"/>
              <a:t>baku</a:t>
            </a:r>
            <a:r>
              <a:rPr lang="en-ID" sz="2000" dirty="0"/>
              <a:t>: SE, Surat Keputusan, </a:t>
            </a:r>
            <a:r>
              <a:rPr lang="en-ID" sz="2000" dirty="0" err="1"/>
              <a:t>Instruksi</a:t>
            </a:r>
            <a:r>
              <a:rPr lang="en-ID" sz="2000" dirty="0"/>
              <a:t>, </a:t>
            </a:r>
            <a:r>
              <a:rPr lang="en-ID" sz="2000" dirty="0" err="1"/>
              <a:t>Pedoman</a:t>
            </a:r>
            <a:r>
              <a:rPr lang="en-ID" sz="2000" dirty="0"/>
              <a:t>, </a:t>
            </a:r>
            <a:r>
              <a:rPr lang="en-ID" sz="2000" dirty="0" err="1"/>
              <a:t>dll</a:t>
            </a:r>
            <a:endParaRPr lang="en-ID" sz="2000" dirty="0"/>
          </a:p>
          <a:p>
            <a:endParaRPr lang="en-ID" sz="2000" dirty="0"/>
          </a:p>
          <a:p>
            <a:r>
              <a:rPr lang="en-ID" sz="2000" dirty="0" err="1"/>
              <a:t>Catatan</a:t>
            </a:r>
            <a:r>
              <a:rPr lang="en-ID" sz="2000" dirty="0"/>
              <a:t> :</a:t>
            </a:r>
          </a:p>
          <a:p>
            <a:pPr lvl="1">
              <a:buFont typeface="Wingdings" panose="05000000000000000000" pitchFamily="2" charset="2"/>
              <a:buChar char="v"/>
            </a:pPr>
            <a:r>
              <a:rPr lang="en-ID" sz="1800" dirty="0" err="1"/>
              <a:t>Bandingkan</a:t>
            </a:r>
            <a:r>
              <a:rPr lang="en-ID" sz="1800" dirty="0"/>
              <a:t> </a:t>
            </a:r>
            <a:r>
              <a:rPr lang="en-ID" sz="1800" dirty="0" err="1"/>
              <a:t>dengan</a:t>
            </a:r>
            <a:r>
              <a:rPr lang="en-ID" sz="1800" dirty="0"/>
              <a:t> UU. UU </a:t>
            </a:r>
            <a:r>
              <a:rPr lang="en-ID" sz="1800" dirty="0" err="1"/>
              <a:t>mengikat</a:t>
            </a:r>
            <a:r>
              <a:rPr lang="en-ID" sz="1800" dirty="0"/>
              <a:t> </a:t>
            </a:r>
            <a:r>
              <a:rPr lang="en-ID" sz="1800" dirty="0" err="1"/>
              <a:t>semua</a:t>
            </a:r>
            <a:r>
              <a:rPr lang="en-ID" sz="1800" dirty="0"/>
              <a:t> orang. </a:t>
            </a:r>
          </a:p>
          <a:p>
            <a:pPr lvl="1">
              <a:buFont typeface="Wingdings" panose="05000000000000000000" pitchFamily="2" charset="2"/>
              <a:buChar char="v"/>
            </a:pPr>
            <a:r>
              <a:rPr lang="en-ID" sz="1800" dirty="0"/>
              <a:t>SE </a:t>
            </a:r>
            <a:r>
              <a:rPr lang="en-ID" sz="1800" dirty="0" err="1"/>
              <a:t>Kemendikbud</a:t>
            </a:r>
            <a:r>
              <a:rPr lang="en-ID" sz="1800" dirty="0"/>
              <a:t> </a:t>
            </a:r>
            <a:r>
              <a:rPr lang="en-ID" sz="1800" dirty="0" err="1"/>
              <a:t>hanya</a:t>
            </a:r>
            <a:r>
              <a:rPr lang="en-ID" sz="1800" dirty="0"/>
              <a:t> </a:t>
            </a:r>
            <a:r>
              <a:rPr lang="en-ID" sz="1800" dirty="0" err="1"/>
              <a:t>mengikat</a:t>
            </a:r>
            <a:r>
              <a:rPr lang="en-ID" sz="1800" dirty="0"/>
              <a:t> </a:t>
            </a:r>
            <a:r>
              <a:rPr lang="en-ID" sz="1800" dirty="0" err="1"/>
              <a:t>sekolah</a:t>
            </a:r>
            <a:r>
              <a:rPr lang="en-ID" sz="1800" dirty="0"/>
              <a:t>. Tapi </a:t>
            </a:r>
            <a:r>
              <a:rPr lang="en-ID" sz="1800" dirty="0" err="1"/>
              <a:t>praktiknya</a:t>
            </a:r>
            <a:r>
              <a:rPr lang="en-ID" sz="1800" dirty="0"/>
              <a:t>, </a:t>
            </a:r>
            <a:r>
              <a:rPr lang="en-ID" sz="1800" dirty="0" err="1"/>
              <a:t>sekolah</a:t>
            </a:r>
            <a:r>
              <a:rPr lang="en-ID" sz="1800" dirty="0"/>
              <a:t> </a:t>
            </a:r>
            <a:r>
              <a:rPr lang="en-ID" sz="1800" dirty="0" err="1"/>
              <a:t>mewajibkan</a:t>
            </a:r>
            <a:r>
              <a:rPr lang="en-ID" sz="1800" dirty="0"/>
              <a:t> orang </a:t>
            </a:r>
            <a:r>
              <a:rPr lang="en-ID" sz="1800" dirty="0" err="1"/>
              <a:t>tua</a:t>
            </a:r>
            <a:r>
              <a:rPr lang="en-ID" sz="1800" dirty="0"/>
              <a:t> </a:t>
            </a:r>
            <a:r>
              <a:rPr lang="en-ID" sz="1800" dirty="0" err="1"/>
              <a:t>patuh</a:t>
            </a:r>
            <a:r>
              <a:rPr lang="en-ID" sz="1800" dirty="0"/>
              <a:t> juga.  </a:t>
            </a:r>
            <a:r>
              <a:rPr lang="en-ID" sz="1800" dirty="0" err="1"/>
              <a:t>ini</a:t>
            </a:r>
            <a:r>
              <a:rPr lang="en-ID" sz="1800" dirty="0"/>
              <a:t> yang </a:t>
            </a:r>
            <a:r>
              <a:rPr lang="en-ID" sz="1800" dirty="0" err="1"/>
              <a:t>sering</a:t>
            </a:r>
            <a:r>
              <a:rPr lang="en-ID" sz="1800" dirty="0"/>
              <a:t> </a:t>
            </a:r>
            <a:r>
              <a:rPr lang="en-ID" sz="1800" dirty="0" err="1"/>
              <a:t>jadi</a:t>
            </a:r>
            <a:r>
              <a:rPr lang="en-ID" sz="1800" dirty="0"/>
              <a:t> </a:t>
            </a:r>
            <a:r>
              <a:rPr lang="en-ID" sz="1800" dirty="0" err="1"/>
              <a:t>masalah</a:t>
            </a:r>
            <a:r>
              <a:rPr lang="en-ID" sz="1800" dirty="0"/>
              <a:t>.</a:t>
            </a:r>
          </a:p>
          <a:p>
            <a:endParaRPr lang="en-ID" sz="2000" dirty="0"/>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830E396C-6FA3-4D11-971F-AFD3AAC3F2EF}"/>
                  </a:ext>
                </a:extLst>
              </p14:cNvPr>
              <p14:cNvContentPartPr/>
              <p14:nvPr/>
            </p14:nvContentPartPr>
            <p14:xfrm>
              <a:off x="1345809" y="1212144"/>
              <a:ext cx="4275000" cy="720"/>
            </p14:xfrm>
          </p:contentPart>
        </mc:Choice>
        <mc:Fallback xmlns="">
          <p:pic>
            <p:nvPicPr>
              <p:cNvPr id="5" name="Ink 4">
                <a:extLst>
                  <a:ext uri="{FF2B5EF4-FFF2-40B4-BE49-F238E27FC236}">
                    <a16:creationId xmlns:a16="http://schemas.microsoft.com/office/drawing/2014/main" id="{830E396C-6FA3-4D11-971F-AFD3AAC3F2EF}"/>
                  </a:ext>
                </a:extLst>
              </p:cNvPr>
              <p:cNvPicPr/>
              <p:nvPr/>
            </p:nvPicPr>
            <p:blipFill>
              <a:blip r:embed="rId3"/>
              <a:stretch>
                <a:fillRect/>
              </a:stretch>
            </p:blipFill>
            <p:spPr>
              <a:xfrm>
                <a:off x="1339689" y="1199904"/>
                <a:ext cx="4287240" cy="25200"/>
              </a:xfrm>
              <a:prstGeom prst="rect">
                <a:avLst/>
              </a:prstGeom>
            </p:spPr>
          </p:pic>
        </mc:Fallback>
      </mc:AlternateContent>
    </p:spTree>
    <p:extLst>
      <p:ext uri="{BB962C8B-B14F-4D97-AF65-F5344CB8AC3E}">
        <p14:creationId xmlns:p14="http://schemas.microsoft.com/office/powerpoint/2010/main" val="162391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60A3D-C5CC-05FE-79EF-B70AF8926DBD}"/>
              </a:ext>
            </a:extLst>
          </p:cNvPr>
          <p:cNvSpPr>
            <a:spLocks noGrp="1"/>
          </p:cNvSpPr>
          <p:nvPr>
            <p:ph type="title"/>
          </p:nvPr>
        </p:nvSpPr>
        <p:spPr/>
        <p:txBody>
          <a:bodyPr/>
          <a:lstStyle/>
          <a:p>
            <a:r>
              <a:rPr lang="en-ID" dirty="0"/>
              <a:t>FUNGSI LEGISLASI SEMU</a:t>
            </a:r>
          </a:p>
        </p:txBody>
      </p:sp>
      <p:sp>
        <p:nvSpPr>
          <p:cNvPr id="3" name="Content Placeholder 2">
            <a:extLst>
              <a:ext uri="{FF2B5EF4-FFF2-40B4-BE49-F238E27FC236}">
                <a16:creationId xmlns:a16="http://schemas.microsoft.com/office/drawing/2014/main" id="{A9B8783C-F097-9852-57B0-DBAB5B71F322}"/>
              </a:ext>
            </a:extLst>
          </p:cNvPr>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r>
              <a:rPr lang="en-ID" dirty="0" err="1"/>
              <a:t>Kadang</a:t>
            </a:r>
            <a:r>
              <a:rPr lang="en-ID" dirty="0"/>
              <a:t> </a:t>
            </a:r>
            <a:r>
              <a:rPr lang="en-ID" dirty="0" err="1"/>
              <a:t>digunakan</a:t>
            </a:r>
            <a:r>
              <a:rPr lang="en-ID" dirty="0"/>
              <a:t> </a:t>
            </a:r>
            <a:r>
              <a:rPr lang="en-ID" dirty="0" err="1"/>
              <a:t>untuk</a:t>
            </a:r>
            <a:r>
              <a:rPr lang="en-ID" dirty="0"/>
              <a:t> </a:t>
            </a:r>
            <a:r>
              <a:rPr lang="en-ID" dirty="0" err="1"/>
              <a:t>Mengisi</a:t>
            </a:r>
            <a:r>
              <a:rPr lang="en-ID" dirty="0"/>
              <a:t> </a:t>
            </a:r>
            <a:r>
              <a:rPr lang="en-ID" dirty="0" err="1"/>
              <a:t>kekosongan</a:t>
            </a:r>
            <a:r>
              <a:rPr lang="en-ID" dirty="0"/>
              <a:t> </a:t>
            </a:r>
            <a:r>
              <a:rPr lang="en-ID" dirty="0" err="1"/>
              <a:t>hukum</a:t>
            </a:r>
            <a:r>
              <a:rPr lang="en-ID" dirty="0"/>
              <a:t> </a:t>
            </a:r>
            <a:r>
              <a:rPr lang="en-ID" dirty="0" err="1"/>
              <a:t>ketika</a:t>
            </a:r>
            <a:r>
              <a:rPr lang="en-ID" dirty="0"/>
              <a:t> UU/PP </a:t>
            </a:r>
            <a:r>
              <a:rPr lang="en-ID" dirty="0" err="1"/>
              <a:t>atau</a:t>
            </a:r>
            <a:r>
              <a:rPr lang="en-ID" dirty="0"/>
              <a:t> </a:t>
            </a:r>
            <a:r>
              <a:rPr lang="en-ID" dirty="0" err="1"/>
              <a:t>peraturan</a:t>
            </a:r>
            <a:r>
              <a:rPr lang="en-ID" dirty="0"/>
              <a:t> </a:t>
            </a:r>
            <a:r>
              <a:rPr lang="en-ID" dirty="0" err="1"/>
              <a:t>pelaksanaan</a:t>
            </a:r>
            <a:r>
              <a:rPr lang="en-ID" dirty="0"/>
              <a:t> </a:t>
            </a:r>
            <a:r>
              <a:rPr lang="en-ID" dirty="0" err="1"/>
              <a:t>belum</a:t>
            </a:r>
            <a:r>
              <a:rPr lang="en-ID" dirty="0"/>
              <a:t> </a:t>
            </a:r>
            <a:r>
              <a:rPr lang="en-ID" dirty="0" err="1"/>
              <a:t>ada</a:t>
            </a:r>
            <a:endParaRPr lang="en-ID" dirty="0"/>
          </a:p>
          <a:p>
            <a:r>
              <a:rPr lang="en-ID" dirty="0" err="1"/>
              <a:t>Menjabarkan</a:t>
            </a:r>
            <a:r>
              <a:rPr lang="en-ID" dirty="0"/>
              <a:t> norma </a:t>
            </a:r>
            <a:r>
              <a:rPr lang="en-ID" dirty="0" err="1"/>
              <a:t>umum</a:t>
            </a:r>
            <a:r>
              <a:rPr lang="en-ID" dirty="0"/>
              <a:t> </a:t>
            </a:r>
            <a:r>
              <a:rPr lang="en-ID" dirty="0" err="1"/>
              <a:t>dari</a:t>
            </a:r>
            <a:r>
              <a:rPr lang="en-ID" dirty="0"/>
              <a:t> </a:t>
            </a:r>
            <a:r>
              <a:rPr lang="en-ID" dirty="0" err="1"/>
              <a:t>peraturan</a:t>
            </a:r>
            <a:r>
              <a:rPr lang="en-ID" dirty="0"/>
              <a:t> yang </a:t>
            </a:r>
            <a:r>
              <a:rPr lang="en-ID" dirty="0" err="1"/>
              <a:t>lebih</a:t>
            </a:r>
            <a:r>
              <a:rPr lang="en-ID" dirty="0"/>
              <a:t> </a:t>
            </a:r>
            <a:r>
              <a:rPr lang="en-ID" dirty="0" err="1"/>
              <a:t>tinggi</a:t>
            </a:r>
            <a:endParaRPr lang="en-ID" dirty="0"/>
          </a:p>
          <a:p>
            <a:r>
              <a:rPr lang="en-ID" dirty="0" err="1"/>
              <a:t>Memberi</a:t>
            </a:r>
            <a:r>
              <a:rPr lang="en-ID" dirty="0"/>
              <a:t> </a:t>
            </a:r>
            <a:r>
              <a:rPr lang="en-ID" dirty="0" err="1"/>
              <a:t>arahan</a:t>
            </a:r>
            <a:r>
              <a:rPr lang="en-ID" dirty="0"/>
              <a:t> </a:t>
            </a:r>
            <a:r>
              <a:rPr lang="en-ID" dirty="0" err="1"/>
              <a:t>bagi</a:t>
            </a:r>
            <a:r>
              <a:rPr lang="en-ID" dirty="0"/>
              <a:t> </a:t>
            </a:r>
            <a:r>
              <a:rPr lang="en-ID" dirty="0" err="1"/>
              <a:t>pejabat</a:t>
            </a:r>
            <a:r>
              <a:rPr lang="en-ID" dirty="0"/>
              <a:t> </a:t>
            </a:r>
            <a:r>
              <a:rPr lang="en-ID" dirty="0" err="1"/>
              <a:t>bawahan</a:t>
            </a:r>
            <a:r>
              <a:rPr lang="en-ID" dirty="0"/>
              <a:t> </a:t>
            </a:r>
            <a:r>
              <a:rPr lang="en-ID" dirty="0" err="1"/>
              <a:t>dalam</a:t>
            </a:r>
            <a:r>
              <a:rPr lang="en-ID" dirty="0"/>
              <a:t> </a:t>
            </a:r>
            <a:r>
              <a:rPr lang="en-ID" dirty="0" err="1"/>
              <a:t>melaksanakan</a:t>
            </a:r>
            <a:r>
              <a:rPr lang="en-ID" dirty="0"/>
              <a:t> </a:t>
            </a:r>
            <a:r>
              <a:rPr lang="en-ID" dirty="0" err="1"/>
              <a:t>tugas</a:t>
            </a:r>
            <a:endParaRPr lang="en-ID" dirty="0"/>
          </a:p>
          <a:p>
            <a:r>
              <a:rPr lang="en-ID" dirty="0" err="1"/>
              <a:t>Menciptakan</a:t>
            </a:r>
            <a:r>
              <a:rPr lang="en-ID" dirty="0"/>
              <a:t> </a:t>
            </a:r>
            <a:r>
              <a:rPr lang="en-ID" dirty="0" err="1"/>
              <a:t>keseragaman</a:t>
            </a:r>
            <a:r>
              <a:rPr lang="en-ID" dirty="0"/>
              <a:t> </a:t>
            </a:r>
            <a:r>
              <a:rPr lang="en-ID" dirty="0" err="1"/>
              <a:t>tindakan</a:t>
            </a:r>
            <a:r>
              <a:rPr lang="en-ID" dirty="0"/>
              <a:t> </a:t>
            </a:r>
            <a:r>
              <a:rPr lang="en-ID" dirty="0" err="1"/>
              <a:t>administrasi</a:t>
            </a:r>
            <a:r>
              <a:rPr lang="en-ID" dirty="0"/>
              <a:t> </a:t>
            </a:r>
            <a:r>
              <a:rPr lang="en-ID" dirty="0" err="1"/>
              <a:t>pemerintahan</a:t>
            </a:r>
            <a:endParaRPr lang="en-ID" dirty="0"/>
          </a:p>
          <a:p>
            <a:r>
              <a:rPr lang="en-ID" dirty="0" err="1"/>
              <a:t>Sebagai</a:t>
            </a:r>
            <a:r>
              <a:rPr lang="en-ID" dirty="0"/>
              <a:t> </a:t>
            </a:r>
            <a:r>
              <a:rPr lang="en-ID" dirty="0" err="1"/>
              <a:t>instrumen</a:t>
            </a:r>
            <a:r>
              <a:rPr lang="en-ID" dirty="0"/>
              <a:t> </a:t>
            </a:r>
            <a:r>
              <a:rPr lang="en-ID" dirty="0" err="1"/>
              <a:t>diskresi</a:t>
            </a:r>
            <a:r>
              <a:rPr lang="en-ID" dirty="0"/>
              <a:t> </a:t>
            </a:r>
            <a:r>
              <a:rPr lang="en-ID" dirty="0" err="1"/>
              <a:t>dalam</a:t>
            </a:r>
            <a:r>
              <a:rPr lang="en-ID" dirty="0"/>
              <a:t> </a:t>
            </a:r>
            <a:r>
              <a:rPr lang="en-ID" dirty="0" err="1"/>
              <a:t>penyelenggaraan</a:t>
            </a:r>
            <a:r>
              <a:rPr lang="en-ID" dirty="0"/>
              <a:t> negara</a:t>
            </a:r>
          </a:p>
          <a:p>
            <a:endParaRPr lang="en-ID" dirty="0"/>
          </a:p>
          <a:p>
            <a:r>
              <a:rPr lang="en-ID" dirty="0" err="1"/>
              <a:t>Catatan</a:t>
            </a:r>
            <a:r>
              <a:rPr lang="en-ID" dirty="0"/>
              <a:t> :</a:t>
            </a:r>
          </a:p>
          <a:p>
            <a:r>
              <a:rPr lang="en-ID" dirty="0"/>
              <a:t>CONTOH SE MENDIKDASMEN NO. 7 TAHUN 2026</a:t>
            </a:r>
          </a:p>
          <a:p>
            <a:endParaRPr lang="en-ID" dirty="0"/>
          </a:p>
        </p:txBody>
      </p:sp>
    </p:spTree>
    <p:extLst>
      <p:ext uri="{BB962C8B-B14F-4D97-AF65-F5344CB8AC3E}">
        <p14:creationId xmlns:p14="http://schemas.microsoft.com/office/powerpoint/2010/main" val="37513009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A32F4-BAC3-2EAF-FB3C-A61A70C6D9E5}"/>
              </a:ext>
            </a:extLst>
          </p:cNvPr>
          <p:cNvSpPr>
            <a:spLocks noGrp="1"/>
          </p:cNvSpPr>
          <p:nvPr>
            <p:ph type="title"/>
          </p:nvPr>
        </p:nvSpPr>
        <p:spPr/>
        <p:txBody>
          <a:bodyPr/>
          <a:lstStyle/>
          <a:p>
            <a:r>
              <a:rPr lang="en-US" dirty="0" err="1"/>
              <a:t>Contoh</a:t>
            </a:r>
            <a:r>
              <a:rPr lang="en-US" dirty="0"/>
              <a:t> SE MENTERI PENDIDIKAN DASAR DAN MENENGAH NO. 7 TAHUN 2026</a:t>
            </a:r>
            <a:endParaRPr lang="en-ID" dirty="0"/>
          </a:p>
        </p:txBody>
      </p:sp>
      <p:sp>
        <p:nvSpPr>
          <p:cNvPr id="3" name="Content Placeholder 2">
            <a:extLst>
              <a:ext uri="{FF2B5EF4-FFF2-40B4-BE49-F238E27FC236}">
                <a16:creationId xmlns:a16="http://schemas.microsoft.com/office/drawing/2014/main" id="{264B1305-6D3E-C862-3515-29DB17C0AAEA}"/>
              </a:ext>
            </a:extLst>
          </p:cNvPr>
          <p:cNvSpPr>
            <a:spLocks noGrp="1"/>
          </p:cNvSpPr>
          <p:nvPr>
            <p:ph idx="1"/>
          </p:nvPr>
        </p:nvSpPr>
        <p:spPr>
          <a:xfrm>
            <a:off x="677333" y="2160589"/>
            <a:ext cx="9709839" cy="4229937"/>
          </a:xfrm>
        </p:spPr>
        <p:style>
          <a:lnRef idx="2">
            <a:schemeClr val="accent1"/>
          </a:lnRef>
          <a:fillRef idx="1">
            <a:schemeClr val="lt1"/>
          </a:fillRef>
          <a:effectRef idx="0">
            <a:schemeClr val="accent1"/>
          </a:effectRef>
          <a:fontRef idx="minor">
            <a:schemeClr val="dk1"/>
          </a:fontRef>
        </p:style>
        <p:txBody>
          <a:bodyPr>
            <a:normAutofit lnSpcReduction="10000"/>
          </a:bodyPr>
          <a:lstStyle/>
          <a:p>
            <a:r>
              <a:rPr lang="en-US" dirty="0"/>
              <a:t>POINT-POINT PENTING:</a:t>
            </a:r>
          </a:p>
          <a:p>
            <a:r>
              <a:rPr lang="en-US" dirty="0"/>
              <a:t>SE NO. 7 TAHUN 2026 TENTANG PENUGASAN GURU NONAPARATUR SIPIL NEGARA PADA SATUAN PENDIDIKAN YANG DISELENGGGARAKAN OLEH PEMERINTAH DAERAH TAHUN 2026</a:t>
            </a:r>
          </a:p>
          <a:p>
            <a:r>
              <a:rPr lang="en-US" dirty="0"/>
              <a:t>DITUJUKAN KEPADA : PARA KEPALA DAERAH DAN KEPALA DINAS PENDIDIKAN</a:t>
            </a:r>
          </a:p>
          <a:p>
            <a:r>
              <a:rPr lang="en-US" dirty="0"/>
              <a:t>DITETAPKAN TANGGAL 13 MARET 2026</a:t>
            </a:r>
          </a:p>
          <a:p>
            <a:r>
              <a:rPr lang="en-US" dirty="0"/>
              <a:t>TUJUAN SE UNTUK MENJAMIN TERLAKSANANYA SATUAN PEMBELAJARAN PADA SATUAN PENDIDIKAN PEMDA AGAR TERCAPAI TUJUAN PENDIDIKAN NASIONAL</a:t>
            </a:r>
            <a:endParaRPr lang="en-ID" dirty="0"/>
          </a:p>
          <a:p>
            <a:r>
              <a:rPr lang="en-US" dirty="0"/>
              <a:t>DENGAN KETENTUAN </a:t>
            </a:r>
          </a:p>
          <a:p>
            <a:pPr lvl="1">
              <a:buFont typeface="Wingdings 3" charset="2"/>
              <a:buAutoNum type="arabicPeriod"/>
            </a:pPr>
            <a:r>
              <a:rPr lang="en-US" dirty="0"/>
              <a:t>GURU NONASN TERDATA DI DATA PENDIDIKAN PER 31 DESEMBER 2024</a:t>
            </a:r>
          </a:p>
          <a:p>
            <a:pPr lvl="1">
              <a:buAutoNum type="arabicPeriod"/>
            </a:pPr>
            <a:r>
              <a:rPr lang="en-US" dirty="0"/>
              <a:t>PENUGASAN GURU NONASN DI SEKOLAH NEGERI SAMPAI DENGAN 31 DESEMBER 2026</a:t>
            </a:r>
          </a:p>
          <a:p>
            <a:pPr lvl="1">
              <a:buAutoNum type="arabicPeriod"/>
            </a:pPr>
            <a:r>
              <a:rPr lang="en-US" dirty="0"/>
              <a:t>MENDAPAT PENGHASILAN DARI KEMENDASMEN</a:t>
            </a:r>
          </a:p>
          <a:p>
            <a:pPr lvl="1">
              <a:buAutoNum type="arabicPeriod"/>
            </a:pPr>
            <a:r>
              <a:rPr lang="en-US" dirty="0"/>
              <a:t>PEMDA DAPAT MEMBERIKAN PENGHASILAN LAIN SESUAI DENGAN KEMAMPUAN</a:t>
            </a:r>
          </a:p>
          <a:p>
            <a:pPr>
              <a:buAutoNum type="arabicPeriod"/>
            </a:pPr>
            <a:endParaRPr lang="en-US" dirty="0"/>
          </a:p>
        </p:txBody>
      </p:sp>
    </p:spTree>
    <p:extLst>
      <p:ext uri="{BB962C8B-B14F-4D97-AF65-F5344CB8AC3E}">
        <p14:creationId xmlns:p14="http://schemas.microsoft.com/office/powerpoint/2010/main" val="2101134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2EACD-C498-59B8-CF5B-AAFE7A1D4D36}"/>
              </a:ext>
            </a:extLst>
          </p:cNvPr>
          <p:cNvSpPr>
            <a:spLocks noGrp="1"/>
          </p:cNvSpPr>
          <p:nvPr>
            <p:ph type="title"/>
          </p:nvPr>
        </p:nvSpPr>
        <p:spPr/>
        <p:txBody>
          <a:bodyPr/>
          <a:lstStyle/>
          <a:p>
            <a:endParaRPr lang="en-ID"/>
          </a:p>
        </p:txBody>
      </p:sp>
      <p:pic>
        <p:nvPicPr>
          <p:cNvPr id="5" name="Content Placeholder 4">
            <a:extLst>
              <a:ext uri="{FF2B5EF4-FFF2-40B4-BE49-F238E27FC236}">
                <a16:creationId xmlns:a16="http://schemas.microsoft.com/office/drawing/2014/main" id="{69DEA3DD-FE16-1D88-736F-9B600284356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0692" y="421240"/>
            <a:ext cx="5291191" cy="6298059"/>
          </a:xfrm>
        </p:spPr>
      </p:pic>
      <p:pic>
        <p:nvPicPr>
          <p:cNvPr id="7" name="Picture 6">
            <a:extLst>
              <a:ext uri="{FF2B5EF4-FFF2-40B4-BE49-F238E27FC236}">
                <a16:creationId xmlns:a16="http://schemas.microsoft.com/office/drawing/2014/main" id="{827F4DA2-0B21-CE82-EAE1-FAADB2DAD0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7254" y="215758"/>
            <a:ext cx="4481932" cy="6858000"/>
          </a:xfrm>
          <a:prstGeom prst="rect">
            <a:avLst/>
          </a:prstGeom>
        </p:spPr>
      </p:pic>
    </p:spTree>
    <p:extLst>
      <p:ext uri="{BB962C8B-B14F-4D97-AF65-F5344CB8AC3E}">
        <p14:creationId xmlns:p14="http://schemas.microsoft.com/office/powerpoint/2010/main" val="2893124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38F27-B270-7A81-FBDE-713C1441A127}"/>
              </a:ext>
            </a:extLst>
          </p:cNvPr>
          <p:cNvSpPr>
            <a:spLocks noGrp="1"/>
          </p:cNvSpPr>
          <p:nvPr>
            <p:ph type="title"/>
          </p:nvPr>
        </p:nvSpPr>
        <p:spPr/>
        <p:txBody>
          <a:bodyPr/>
          <a:lstStyle/>
          <a:p>
            <a:r>
              <a:rPr lang="en-ID" dirty="0"/>
              <a:t>KEKUATAN MENGIKAT LEGISLASI SEMU</a:t>
            </a:r>
          </a:p>
        </p:txBody>
      </p:sp>
      <p:sp>
        <p:nvSpPr>
          <p:cNvPr id="3" name="Content Placeholder 2">
            <a:extLst>
              <a:ext uri="{FF2B5EF4-FFF2-40B4-BE49-F238E27FC236}">
                <a16:creationId xmlns:a16="http://schemas.microsoft.com/office/drawing/2014/main" id="{FB678ED9-E98D-207C-4CA9-9E00D70A9D6C}"/>
              </a:ext>
            </a:extLst>
          </p:cNvPr>
          <p:cNvSpPr>
            <a:spLocks noGrp="1"/>
          </p:cNvSpPr>
          <p:nvPr>
            <p:ph idx="1"/>
          </p:nvPr>
        </p:nvSpPr>
        <p:spPr>
          <a:xfrm>
            <a:off x="677334" y="2160590"/>
            <a:ext cx="9370792" cy="3572390"/>
          </a:xfrm>
        </p:spPr>
        <p:style>
          <a:lnRef idx="2">
            <a:schemeClr val="accent1"/>
          </a:lnRef>
          <a:fillRef idx="1">
            <a:schemeClr val="lt1"/>
          </a:fillRef>
          <a:effectRef idx="0">
            <a:schemeClr val="accent1"/>
          </a:effectRef>
          <a:fontRef idx="minor">
            <a:schemeClr val="dk1"/>
          </a:fontRef>
        </p:style>
        <p:txBody>
          <a:bodyPr>
            <a:noAutofit/>
          </a:bodyPr>
          <a:lstStyle/>
          <a:p>
            <a:r>
              <a:rPr lang="en-ID" sz="2400" dirty="0"/>
              <a:t>Tidak </a:t>
            </a:r>
            <a:r>
              <a:rPr lang="en-ID" sz="2400" dirty="0" err="1"/>
              <a:t>mengikat</a:t>
            </a:r>
            <a:r>
              <a:rPr lang="en-ID" sz="2400" dirty="0"/>
              <a:t> </a:t>
            </a:r>
            <a:r>
              <a:rPr lang="en-ID" sz="2400" dirty="0" err="1"/>
              <a:t>secara</a:t>
            </a:r>
            <a:r>
              <a:rPr lang="en-ID" sz="2400" dirty="0"/>
              <a:t> </a:t>
            </a:r>
            <a:r>
              <a:rPr lang="en-ID" sz="2400" dirty="0" err="1"/>
              <a:t>hukum</a:t>
            </a:r>
            <a:r>
              <a:rPr lang="en-ID" sz="2400" dirty="0"/>
              <a:t> </a:t>
            </a:r>
            <a:r>
              <a:rPr lang="en-ID" sz="2400" dirty="0" err="1"/>
              <a:t>bagi</a:t>
            </a:r>
            <a:r>
              <a:rPr lang="en-ID" sz="2400" dirty="0"/>
              <a:t> </a:t>
            </a:r>
            <a:r>
              <a:rPr lang="en-ID" sz="2400" dirty="0" err="1"/>
              <a:t>warga</a:t>
            </a:r>
            <a:r>
              <a:rPr lang="en-ID" sz="2400" dirty="0"/>
              <a:t> negara </a:t>
            </a:r>
            <a:r>
              <a:rPr lang="en-ID" sz="2400" dirty="0" err="1"/>
              <a:t>secara</a:t>
            </a:r>
            <a:r>
              <a:rPr lang="en-ID" sz="2400" dirty="0"/>
              <a:t> </a:t>
            </a:r>
            <a:r>
              <a:rPr lang="en-ID" sz="2400" dirty="0" err="1"/>
              <a:t>umum</a:t>
            </a:r>
            <a:endParaRPr lang="en-ID" sz="2400" dirty="0"/>
          </a:p>
          <a:p>
            <a:r>
              <a:rPr lang="en-ID" sz="2400" dirty="0" err="1"/>
              <a:t>Mengikat</a:t>
            </a:r>
            <a:r>
              <a:rPr lang="en-ID" sz="2400" dirty="0"/>
              <a:t> </a:t>
            </a:r>
            <a:r>
              <a:rPr lang="en-ID" sz="2400" dirty="0" err="1"/>
              <a:t>secara</a:t>
            </a:r>
            <a:r>
              <a:rPr lang="en-ID" sz="2400" dirty="0"/>
              <a:t> internal </a:t>
            </a:r>
            <a:r>
              <a:rPr lang="en-ID" sz="2400" dirty="0" err="1"/>
              <a:t>bagi</a:t>
            </a:r>
            <a:r>
              <a:rPr lang="en-ID" sz="2400" dirty="0"/>
              <a:t> </a:t>
            </a:r>
            <a:r>
              <a:rPr lang="en-ID" sz="2400" dirty="0" err="1"/>
              <a:t>aparatur</a:t>
            </a:r>
            <a:r>
              <a:rPr lang="en-ID" sz="2400" dirty="0"/>
              <a:t> </a:t>
            </a:r>
            <a:r>
              <a:rPr lang="en-ID" sz="2400" dirty="0" err="1"/>
              <a:t>penyelenggara</a:t>
            </a:r>
            <a:r>
              <a:rPr lang="en-ID" sz="2400" dirty="0"/>
              <a:t> negara</a:t>
            </a:r>
          </a:p>
          <a:p>
            <a:r>
              <a:rPr lang="en-ID" sz="2400" dirty="0"/>
              <a:t>Dapat </a:t>
            </a:r>
            <a:r>
              <a:rPr lang="en-ID" sz="2400" dirty="0" err="1"/>
              <a:t>mengikat</a:t>
            </a:r>
            <a:r>
              <a:rPr lang="en-ID" sz="2400" dirty="0"/>
              <a:t> </a:t>
            </a:r>
            <a:r>
              <a:rPr lang="en-ID" sz="2400" dirty="0" err="1"/>
              <a:t>eksternal</a:t>
            </a:r>
            <a:r>
              <a:rPr lang="en-ID" sz="2400" dirty="0"/>
              <a:t> </a:t>
            </a:r>
            <a:r>
              <a:rPr lang="en-ID" sz="2400" dirty="0" err="1"/>
              <a:t>jika</a:t>
            </a:r>
            <a:r>
              <a:rPr lang="en-ID" sz="2400" dirty="0"/>
              <a:t> </a:t>
            </a:r>
            <a:r>
              <a:rPr lang="en-ID" sz="2400" dirty="0" err="1"/>
              <a:t>Diakui</a:t>
            </a:r>
            <a:r>
              <a:rPr lang="en-ID" sz="2400" dirty="0"/>
              <a:t> dan </a:t>
            </a:r>
            <a:r>
              <a:rPr lang="en-ID" sz="2400" dirty="0" err="1"/>
              <a:t>ditaati</a:t>
            </a:r>
            <a:r>
              <a:rPr lang="en-ID" sz="2400" dirty="0"/>
              <a:t> </a:t>
            </a:r>
            <a:r>
              <a:rPr lang="en-ID" sz="2400" dirty="0" err="1"/>
              <a:t>secara</a:t>
            </a:r>
            <a:r>
              <a:rPr lang="en-ID" sz="2400" dirty="0"/>
              <a:t> </a:t>
            </a:r>
            <a:r>
              <a:rPr lang="en-ID" sz="2400" dirty="0" err="1"/>
              <a:t>konsisten</a:t>
            </a:r>
            <a:endParaRPr lang="en-ID" sz="2400" dirty="0"/>
          </a:p>
          <a:p>
            <a:r>
              <a:rPr lang="en-ID" sz="2400" dirty="0" err="1"/>
              <a:t>Menimbulkan</a:t>
            </a:r>
            <a:r>
              <a:rPr lang="en-ID" sz="2400" dirty="0"/>
              <a:t> </a:t>
            </a:r>
            <a:r>
              <a:rPr lang="en-ID" sz="2400" dirty="0" err="1"/>
              <a:t>harapan</a:t>
            </a:r>
            <a:r>
              <a:rPr lang="en-ID" sz="2400" dirty="0"/>
              <a:t> yang </a:t>
            </a:r>
            <a:r>
              <a:rPr lang="en-ID" sz="2400" dirty="0" err="1"/>
              <a:t>wajar</a:t>
            </a:r>
            <a:r>
              <a:rPr lang="en-ID" sz="2400" dirty="0"/>
              <a:t> </a:t>
            </a:r>
            <a:r>
              <a:rPr lang="en-ID" sz="2400" dirty="0" err="1"/>
              <a:t>bagi</a:t>
            </a:r>
            <a:r>
              <a:rPr lang="en-ID" sz="2400" dirty="0"/>
              <a:t> Masyarakat</a:t>
            </a:r>
          </a:p>
          <a:p>
            <a:r>
              <a:rPr lang="en-ID" sz="2400" dirty="0" err="1"/>
              <a:t>Menimbulkan</a:t>
            </a:r>
            <a:r>
              <a:rPr lang="en-ID" sz="2400" dirty="0"/>
              <a:t> </a:t>
            </a:r>
            <a:r>
              <a:rPr lang="en-ID" sz="2400" dirty="0" err="1"/>
              <a:t>akibat</a:t>
            </a:r>
            <a:r>
              <a:rPr lang="en-ID" sz="2400" dirty="0"/>
              <a:t> </a:t>
            </a:r>
            <a:r>
              <a:rPr lang="en-ID" sz="2400" dirty="0" err="1"/>
              <a:t>hukum</a:t>
            </a:r>
            <a:r>
              <a:rPr lang="en-ID" sz="2400" dirty="0"/>
              <a:t> </a:t>
            </a:r>
            <a:r>
              <a:rPr lang="en-ID" sz="2400" dirty="0" err="1"/>
              <a:t>konkret</a:t>
            </a:r>
            <a:endParaRPr lang="en-ID" sz="2400" dirty="0"/>
          </a:p>
          <a:p>
            <a:r>
              <a:rPr lang="en-ID" sz="2400" dirty="0"/>
              <a:t>Asas: </a:t>
            </a:r>
            <a:r>
              <a:rPr lang="en-ID" sz="2400" dirty="0" err="1"/>
              <a:t>asas</a:t>
            </a:r>
            <a:r>
              <a:rPr lang="en-ID" sz="2400" dirty="0"/>
              <a:t> </a:t>
            </a:r>
            <a:r>
              <a:rPr lang="en-ID" sz="2400" dirty="0" err="1"/>
              <a:t>kepercayaan</a:t>
            </a:r>
            <a:r>
              <a:rPr lang="en-ID" sz="2400" dirty="0"/>
              <a:t> (</a:t>
            </a:r>
            <a:r>
              <a:rPr lang="en-ID" sz="2400" i="1" dirty="0" err="1"/>
              <a:t>Vertrouwensbeginsel</a:t>
            </a:r>
            <a:r>
              <a:rPr lang="en-ID" sz="2400" i="1" dirty="0"/>
              <a:t>)</a:t>
            </a:r>
            <a:endParaRPr lang="en-ID" sz="2400" dirty="0"/>
          </a:p>
        </p:txBody>
      </p:sp>
    </p:spTree>
    <p:extLst>
      <p:ext uri="{BB962C8B-B14F-4D97-AF65-F5344CB8AC3E}">
        <p14:creationId xmlns:p14="http://schemas.microsoft.com/office/powerpoint/2010/main" val="2719400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31520-7023-F8DE-FA8C-225CD3DEBA31}"/>
              </a:ext>
            </a:extLst>
          </p:cNvPr>
          <p:cNvSpPr>
            <a:spLocks noGrp="1"/>
          </p:cNvSpPr>
          <p:nvPr>
            <p:ph type="title"/>
          </p:nvPr>
        </p:nvSpPr>
        <p:spPr>
          <a:xfrm>
            <a:off x="677334" y="609600"/>
            <a:ext cx="9102770" cy="1320800"/>
          </a:xfrm>
        </p:spPr>
        <p:txBody>
          <a:bodyPr>
            <a:noAutofit/>
          </a:bodyPr>
          <a:lstStyle/>
          <a:p>
            <a:pPr algn="ctr"/>
            <a:r>
              <a:rPr lang="en-US" sz="2800" b="1" dirty="0"/>
              <a:t>PERBEDAAN ANTARA PERATURAN PERUNDANG-UNDANGAN DENGAN LEGISLASI SEMU BERDASARKAN SUMBER KEWENANGAN PEMBENTUKAN</a:t>
            </a:r>
            <a:endParaRPr lang="en-ID" sz="2800" b="1" dirty="0"/>
          </a:p>
        </p:txBody>
      </p:sp>
      <p:sp>
        <p:nvSpPr>
          <p:cNvPr id="3" name="Content Placeholder 2">
            <a:extLst>
              <a:ext uri="{FF2B5EF4-FFF2-40B4-BE49-F238E27FC236}">
                <a16:creationId xmlns:a16="http://schemas.microsoft.com/office/drawing/2014/main" id="{2F5B3BEC-CDA2-E5C2-2244-D86CDD3C3B11}"/>
              </a:ext>
            </a:extLst>
          </p:cNvPr>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marL="514350" indent="-514350" algn="just">
              <a:buFont typeface="+mj-lt"/>
              <a:buAutoNum type="arabicPeriod"/>
            </a:pPr>
            <a:r>
              <a:rPr lang="en-US" dirty="0"/>
              <a:t>PERATURAN HUKUM (PERATURAN PERUNDANG-UNDANGAN) DIBENTUK BERDASARKAN DASAR HUKUM YANG JELAS, DAN OLEH KARENA ITU MEMPUNYAI KEKUATAN HUKUM MENGIKAT SECARA LANGSUNG.</a:t>
            </a:r>
          </a:p>
          <a:p>
            <a:pPr marL="514350" indent="-514350" algn="just">
              <a:buFont typeface="+mj-lt"/>
              <a:buAutoNum type="arabicPeriod"/>
            </a:pPr>
            <a:r>
              <a:rPr lang="en-US" dirty="0"/>
              <a:t>PERATURAN KEBIJAKAN DITETAPKAN BERDASARKAN KEWENANGAN DALAM MENJALANKAN TUGAS UMUM PEMERINTAHAN BERDASARKAN PER-UU-AN </a:t>
            </a:r>
          </a:p>
          <a:p>
            <a:pPr marL="514350" indent="-514350" algn="just">
              <a:buFont typeface="+mj-lt"/>
              <a:buAutoNum type="arabicPeriod"/>
            </a:pPr>
            <a:r>
              <a:rPr lang="en-US" dirty="0"/>
              <a:t>DARI ASPEK HUKUM ADMINISTRASI, MENTERI SEBAGAI PIMPINAN KEMENTERIAN, DEMIKIAN PULA PIMPINAN LEMBAGA NEGARA SEBAGAI PEJABAT ADMINISTRASI  DIBERI KEWENANGAN MENETAPKAN PERATURAN YANG MENGIKAT KELUAR JIKA MEMPEROLEH KEWENANGAN ATRIBUSI DAN DELEGASI YANG DIAKUI BERDASARKAN UNDANG-UNDANG</a:t>
            </a:r>
            <a:endParaRPr lang="en-ID" dirty="0"/>
          </a:p>
          <a:p>
            <a:endParaRPr lang="en-ID" dirty="0"/>
          </a:p>
        </p:txBody>
      </p:sp>
    </p:spTree>
    <p:extLst>
      <p:ext uri="{BB962C8B-B14F-4D97-AF65-F5344CB8AC3E}">
        <p14:creationId xmlns:p14="http://schemas.microsoft.com/office/powerpoint/2010/main" val="517560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AEA2A-2020-FB6C-6598-864385B06554}"/>
              </a:ext>
            </a:extLst>
          </p:cNvPr>
          <p:cNvSpPr>
            <a:spLocks noGrp="1"/>
          </p:cNvSpPr>
          <p:nvPr>
            <p:ph type="title"/>
          </p:nvPr>
        </p:nvSpPr>
        <p:spPr>
          <a:xfrm>
            <a:off x="677334" y="301255"/>
            <a:ext cx="8168715" cy="1931581"/>
          </a:xfrm>
        </p:spPr>
        <p:style>
          <a:lnRef idx="2">
            <a:schemeClr val="accent1">
              <a:shade val="15000"/>
            </a:schemeClr>
          </a:lnRef>
          <a:fillRef idx="1">
            <a:schemeClr val="accent1"/>
          </a:fillRef>
          <a:effectRef idx="0">
            <a:schemeClr val="accent1"/>
          </a:effectRef>
          <a:fontRef idx="minor">
            <a:schemeClr val="lt1"/>
          </a:fontRef>
        </p:style>
        <p:txBody>
          <a:bodyPr>
            <a:normAutofit fontScale="90000"/>
          </a:bodyPr>
          <a:lstStyle/>
          <a:p>
            <a:pPr algn="ctr"/>
            <a:r>
              <a:rPr lang="en-US" dirty="0"/>
              <a:t>CURRICULUM VITAE</a:t>
            </a:r>
            <a:br>
              <a:rPr lang="en-US" dirty="0"/>
            </a:br>
            <a:r>
              <a:rPr lang="en-US" dirty="0">
                <a:solidFill>
                  <a:schemeClr val="tx1"/>
                </a:solidFill>
              </a:rPr>
              <a:t> POCUT ELIZA,S.SOS,S.H.,M.H</a:t>
            </a:r>
            <a:br>
              <a:rPr lang="en-US" dirty="0">
                <a:solidFill>
                  <a:schemeClr val="tx1"/>
                </a:solidFill>
              </a:rPr>
            </a:br>
            <a:r>
              <a:rPr lang="en-US" sz="2700" dirty="0">
                <a:solidFill>
                  <a:schemeClr val="tx1"/>
                </a:solidFill>
              </a:rPr>
              <a:t>PURNA BHAKTI PADA KEMENTERIAN HUKUM DAN HAM</a:t>
            </a:r>
            <a:br>
              <a:rPr lang="en-US" sz="2700" dirty="0">
                <a:solidFill>
                  <a:schemeClr val="tx1"/>
                </a:solidFill>
              </a:rPr>
            </a:br>
            <a:r>
              <a:rPr lang="en-US" sz="2700" dirty="0">
                <a:solidFill>
                  <a:schemeClr val="tx1"/>
                </a:solidFill>
              </a:rPr>
              <a:t>TAHUN 1983-2021 </a:t>
            </a:r>
            <a:endParaRPr lang="en-ID" sz="2700" dirty="0"/>
          </a:p>
        </p:txBody>
      </p:sp>
      <p:sp>
        <p:nvSpPr>
          <p:cNvPr id="3" name="Subtitle 2">
            <a:extLst>
              <a:ext uri="{FF2B5EF4-FFF2-40B4-BE49-F238E27FC236}">
                <a16:creationId xmlns:a16="http://schemas.microsoft.com/office/drawing/2014/main" id="{A55B445F-134D-771B-929F-C19CD8CA0377}"/>
              </a:ext>
            </a:extLst>
          </p:cNvPr>
          <p:cNvSpPr txBox="1">
            <a:spLocks noGrp="1" noChangeArrowheads="1"/>
          </p:cNvSpPr>
          <p:nvPr>
            <p:ph idx="1"/>
          </p:nvPr>
        </p:nvSpPr>
        <p:spPr bwMode="auto">
          <a:xfrm>
            <a:off x="677334" y="2541913"/>
            <a:ext cx="8271457" cy="4195762"/>
          </a:xfrm>
          <a:prstGeom prst="rect">
            <a:avLst/>
          </a:prstGeom>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a:normAutofit lnSpcReduction="10000"/>
          </a:bodyPr>
          <a:lstStyle>
            <a:lvl1pPr marL="228600" indent="-228600">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685800" indent="-228600">
              <a:spcBef>
                <a:spcPct val="20000"/>
              </a:spcBef>
              <a:buClr>
                <a:schemeClr val="tx1"/>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2"/>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tx1"/>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marL="0" indent="0" eaLnBrk="1" hangingPunct="1">
              <a:lnSpc>
                <a:spcPct val="90000"/>
              </a:lnSpc>
              <a:spcBef>
                <a:spcPts val="1000"/>
              </a:spcBef>
              <a:buClrTx/>
              <a:buSzTx/>
              <a:buNone/>
            </a:pPr>
            <a:r>
              <a:rPr lang="en-US" altLang="en-US" sz="2800" dirty="0"/>
              <a:t>PENGALAMAN:</a:t>
            </a:r>
          </a:p>
          <a:p>
            <a:pPr eaLnBrk="1" hangingPunct="1">
              <a:lnSpc>
                <a:spcPct val="90000"/>
              </a:lnSpc>
              <a:spcBef>
                <a:spcPts val="1000"/>
              </a:spcBef>
              <a:buClrTx/>
              <a:buSzTx/>
              <a:buFont typeface="Arial" panose="020B0604020202020204" pitchFamily="34" charset="0"/>
              <a:buChar char="•"/>
            </a:pPr>
            <a:r>
              <a:rPr lang="en-US" altLang="en-US" sz="2000" dirty="0"/>
              <a:t>PERANCANG PERATURAN PERUNDANG-UNDANGAN 2004-2018</a:t>
            </a:r>
          </a:p>
          <a:p>
            <a:pPr eaLnBrk="1" hangingPunct="1">
              <a:lnSpc>
                <a:spcPct val="90000"/>
              </a:lnSpc>
              <a:spcBef>
                <a:spcPts val="1000"/>
              </a:spcBef>
              <a:buClrTx/>
              <a:buSzTx/>
              <a:buFont typeface="Arial" panose="020B0604020202020204" pitchFamily="34" charset="0"/>
              <a:buChar char="•"/>
            </a:pPr>
            <a:r>
              <a:rPr lang="en-US" altLang="en-US" sz="2000" dirty="0"/>
              <a:t>KADIVYANKUM (KANWIL NTB) 2011-2012</a:t>
            </a:r>
          </a:p>
          <a:p>
            <a:pPr eaLnBrk="1" hangingPunct="1">
              <a:lnSpc>
                <a:spcPct val="90000"/>
              </a:lnSpc>
              <a:spcBef>
                <a:spcPts val="1000"/>
              </a:spcBef>
              <a:buClrTx/>
              <a:buSzTx/>
              <a:buFont typeface="Arial" panose="020B0604020202020204" pitchFamily="34" charset="0"/>
              <a:buChar char="•"/>
            </a:pPr>
            <a:r>
              <a:rPr lang="en-US" altLang="en-US" sz="2000" dirty="0"/>
              <a:t>DIREKTUR PERANCANGAN PP (DJPP) 2012-2014</a:t>
            </a:r>
          </a:p>
          <a:p>
            <a:pPr eaLnBrk="1" hangingPunct="1">
              <a:lnSpc>
                <a:spcPct val="90000"/>
              </a:lnSpc>
              <a:spcBef>
                <a:spcPts val="1000"/>
              </a:spcBef>
              <a:buClrTx/>
              <a:buSzTx/>
              <a:buFont typeface="Arial" panose="020B0604020202020204" pitchFamily="34" charset="0"/>
              <a:buChar char="•"/>
            </a:pPr>
            <a:r>
              <a:rPr lang="en-US" altLang="en-US" sz="2000" dirty="0"/>
              <a:t>DIREKTUR HARMONISASI PP (DJPP) 2014-2015</a:t>
            </a:r>
          </a:p>
          <a:p>
            <a:pPr eaLnBrk="1" hangingPunct="1">
              <a:lnSpc>
                <a:spcPct val="90000"/>
              </a:lnSpc>
              <a:spcBef>
                <a:spcPts val="1000"/>
              </a:spcBef>
              <a:buClrTx/>
              <a:buSzTx/>
              <a:buFont typeface="Arial" panose="020B0604020202020204" pitchFamily="34" charset="0"/>
              <a:buChar char="•"/>
            </a:pPr>
            <a:r>
              <a:rPr lang="en-US" altLang="en-US" sz="2000" dirty="0"/>
              <a:t>KAPUS LITBANGBINSIS (BPHN) 2015-2016</a:t>
            </a:r>
          </a:p>
          <a:p>
            <a:pPr eaLnBrk="1" hangingPunct="1">
              <a:lnSpc>
                <a:spcPct val="90000"/>
              </a:lnSpc>
              <a:spcBef>
                <a:spcPts val="1000"/>
              </a:spcBef>
              <a:buClrTx/>
              <a:buSzTx/>
              <a:buFont typeface="Arial" panose="020B0604020202020204" pitchFamily="34" charset="0"/>
              <a:buChar char="•"/>
            </a:pPr>
            <a:r>
              <a:rPr lang="en-US" altLang="en-US" sz="2000" dirty="0"/>
              <a:t>KAPUS ANALISIS DAN EVALUASI HUKUM NASIONAL (BPHN) 2016-2018</a:t>
            </a:r>
          </a:p>
          <a:p>
            <a:pPr eaLnBrk="1" hangingPunct="1">
              <a:lnSpc>
                <a:spcPct val="90000"/>
              </a:lnSpc>
              <a:spcBef>
                <a:spcPts val="1000"/>
              </a:spcBef>
              <a:buClrTx/>
              <a:buSzTx/>
              <a:buFont typeface="Arial" panose="020B0604020202020204" pitchFamily="34" charset="0"/>
              <a:buChar char="•"/>
            </a:pPr>
            <a:r>
              <a:rPr lang="en-US" altLang="en-US" sz="2000" dirty="0"/>
              <a:t>KAPUS DIKLAT JABATAN FUNGSIONAL DAN HAM (BPSDM HUKUM DAN HAM) 2018-2021</a:t>
            </a:r>
          </a:p>
          <a:p>
            <a:pPr eaLnBrk="1" hangingPunct="1">
              <a:lnSpc>
                <a:spcPct val="90000"/>
              </a:lnSpc>
              <a:spcBef>
                <a:spcPts val="1000"/>
              </a:spcBef>
              <a:buClrTx/>
              <a:buSzTx/>
              <a:buFont typeface="Arial" panose="020B0604020202020204" pitchFamily="34" charset="0"/>
              <a:buChar char="•"/>
            </a:pPr>
            <a:r>
              <a:rPr lang="en-US" altLang="en-US" sz="2000" dirty="0"/>
              <a:t>PURNA BHAKTI JANUARI 2021</a:t>
            </a:r>
          </a:p>
          <a:p>
            <a:pPr eaLnBrk="1" hangingPunct="1">
              <a:lnSpc>
                <a:spcPct val="90000"/>
              </a:lnSpc>
              <a:spcBef>
                <a:spcPts val="1000"/>
              </a:spcBef>
              <a:buClrTx/>
              <a:buSzTx/>
              <a:buFont typeface="Arial" panose="020B0604020202020204" pitchFamily="34" charset="0"/>
              <a:buChar char="•"/>
            </a:pPr>
            <a:endParaRPr lang="en-US" altLang="en-US" sz="2000" dirty="0"/>
          </a:p>
          <a:p>
            <a:pPr eaLnBrk="1" hangingPunct="1">
              <a:lnSpc>
                <a:spcPct val="90000"/>
              </a:lnSpc>
              <a:spcBef>
                <a:spcPts val="1000"/>
              </a:spcBef>
              <a:buClrTx/>
              <a:buSzTx/>
              <a:buFont typeface="Arial" panose="020B0604020202020204" pitchFamily="34" charset="0"/>
              <a:buChar char="•"/>
            </a:pPr>
            <a:endParaRPr lang="en-US" altLang="en-US" sz="2100" dirty="0"/>
          </a:p>
        </p:txBody>
      </p:sp>
      <p:pic>
        <p:nvPicPr>
          <p:cNvPr id="4" name="Picture 3">
            <a:extLst>
              <a:ext uri="{FF2B5EF4-FFF2-40B4-BE49-F238E27FC236}">
                <a16:creationId xmlns:a16="http://schemas.microsoft.com/office/drawing/2014/main" id="{B4AF9A9C-6381-9072-A3D7-5DD362E976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01614" y="-1913"/>
            <a:ext cx="3090386" cy="6858000"/>
          </a:xfrm>
          <a:prstGeom prst="rect">
            <a:avLst/>
          </a:prstGeom>
        </p:spPr>
      </p:pic>
    </p:spTree>
    <p:extLst>
      <p:ext uri="{BB962C8B-B14F-4D97-AF65-F5344CB8AC3E}">
        <p14:creationId xmlns:p14="http://schemas.microsoft.com/office/powerpoint/2010/main" val="4183019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34920-556C-4790-EE07-56C1C335F017}"/>
              </a:ext>
            </a:extLst>
          </p:cNvPr>
          <p:cNvSpPr>
            <a:spLocks noGrp="1"/>
          </p:cNvSpPr>
          <p:nvPr>
            <p:ph type="title"/>
          </p:nvPr>
        </p:nvSpPr>
        <p:spPr/>
        <p:txBody>
          <a:bodyPr/>
          <a:lstStyle/>
          <a:p>
            <a:endParaRPr lang="en-ID" dirty="0"/>
          </a:p>
        </p:txBody>
      </p:sp>
      <p:graphicFrame>
        <p:nvGraphicFramePr>
          <p:cNvPr id="11" name="Content Placeholder 10">
            <a:extLst>
              <a:ext uri="{FF2B5EF4-FFF2-40B4-BE49-F238E27FC236}">
                <a16:creationId xmlns:a16="http://schemas.microsoft.com/office/drawing/2014/main" id="{51FCCA50-C9A5-E79D-6E5C-02F121741392}"/>
              </a:ext>
            </a:extLst>
          </p:cNvPr>
          <p:cNvGraphicFramePr>
            <a:graphicFrameLocks noGrp="1"/>
          </p:cNvGraphicFramePr>
          <p:nvPr>
            <p:ph idx="1"/>
            <p:extLst>
              <p:ext uri="{D42A27DB-BD31-4B8C-83A1-F6EECF244321}">
                <p14:modId xmlns:p14="http://schemas.microsoft.com/office/powerpoint/2010/main" val="1225376317"/>
              </p:ext>
            </p:extLst>
          </p:nvPr>
        </p:nvGraphicFramePr>
        <p:xfrm>
          <a:off x="996841" y="609600"/>
          <a:ext cx="9287589" cy="5842567"/>
        </p:xfrm>
        <a:graphic>
          <a:graphicData uri="http://schemas.openxmlformats.org/drawingml/2006/table">
            <a:tbl>
              <a:tblPr firstRow="1" bandRow="1">
                <a:tableStyleId>{5C22544A-7EE6-4342-B048-85BDC9FD1C3A}</a:tableStyleId>
              </a:tblPr>
              <a:tblGrid>
                <a:gridCol w="3095863">
                  <a:extLst>
                    <a:ext uri="{9D8B030D-6E8A-4147-A177-3AD203B41FA5}">
                      <a16:colId xmlns:a16="http://schemas.microsoft.com/office/drawing/2014/main" val="2841604774"/>
                    </a:ext>
                  </a:extLst>
                </a:gridCol>
                <a:gridCol w="3095863">
                  <a:extLst>
                    <a:ext uri="{9D8B030D-6E8A-4147-A177-3AD203B41FA5}">
                      <a16:colId xmlns:a16="http://schemas.microsoft.com/office/drawing/2014/main" val="2501967690"/>
                    </a:ext>
                  </a:extLst>
                </a:gridCol>
                <a:gridCol w="3095863">
                  <a:extLst>
                    <a:ext uri="{9D8B030D-6E8A-4147-A177-3AD203B41FA5}">
                      <a16:colId xmlns:a16="http://schemas.microsoft.com/office/drawing/2014/main" val="1910821688"/>
                    </a:ext>
                  </a:extLst>
                </a:gridCol>
              </a:tblGrid>
              <a:tr h="868650">
                <a:tc>
                  <a:txBody>
                    <a:bodyPr/>
                    <a:lstStyle/>
                    <a:p>
                      <a:r>
                        <a:rPr lang="en-US" dirty="0" err="1"/>
                        <a:t>aspek</a:t>
                      </a:r>
                      <a:endParaRPr lang="en-ID" dirty="0"/>
                    </a:p>
                  </a:txBody>
                  <a:tcPr/>
                </a:tc>
                <a:tc>
                  <a:txBody>
                    <a:bodyPr/>
                    <a:lstStyle/>
                    <a:p>
                      <a:r>
                        <a:rPr lang="en-US" dirty="0" err="1"/>
                        <a:t>Peraturan</a:t>
                      </a:r>
                      <a:r>
                        <a:rPr lang="en-US" dirty="0"/>
                        <a:t> </a:t>
                      </a:r>
                      <a:r>
                        <a:rPr lang="en-US" dirty="0" err="1"/>
                        <a:t>peruuan</a:t>
                      </a:r>
                      <a:endParaRPr lang="en-ID" dirty="0"/>
                    </a:p>
                  </a:txBody>
                  <a:tcPr/>
                </a:tc>
                <a:tc>
                  <a:txBody>
                    <a:bodyPr/>
                    <a:lstStyle/>
                    <a:p>
                      <a:r>
                        <a:rPr lang="en-US" dirty="0" err="1"/>
                        <a:t>Legislasi</a:t>
                      </a:r>
                      <a:r>
                        <a:rPr lang="en-US" dirty="0"/>
                        <a:t> </a:t>
                      </a:r>
                      <a:r>
                        <a:rPr lang="en-US" dirty="0" err="1"/>
                        <a:t>semu</a:t>
                      </a:r>
                      <a:endParaRPr lang="en-ID" dirty="0"/>
                    </a:p>
                  </a:txBody>
                  <a:tcPr/>
                </a:tc>
                <a:extLst>
                  <a:ext uri="{0D108BD9-81ED-4DB2-BD59-A6C34878D82A}">
                    <a16:rowId xmlns:a16="http://schemas.microsoft.com/office/drawing/2014/main" val="1056273378"/>
                  </a:ext>
                </a:extLst>
              </a:tr>
              <a:tr h="868650">
                <a:tc>
                  <a:txBody>
                    <a:bodyPr/>
                    <a:lstStyle/>
                    <a:p>
                      <a:r>
                        <a:rPr lang="en-US" dirty="0" err="1"/>
                        <a:t>dasar</a:t>
                      </a:r>
                      <a:endParaRPr lang="en-ID" dirty="0"/>
                    </a:p>
                  </a:txBody>
                  <a:tcPr/>
                </a:tc>
                <a:tc>
                  <a:txBody>
                    <a:bodyPr/>
                    <a:lstStyle/>
                    <a:p>
                      <a:r>
                        <a:rPr lang="en-US" dirty="0" err="1"/>
                        <a:t>Atribusi</a:t>
                      </a:r>
                      <a:r>
                        <a:rPr lang="en-US" dirty="0"/>
                        <a:t>/</a:t>
                      </a:r>
                      <a:r>
                        <a:rPr lang="en-US" dirty="0" err="1"/>
                        <a:t>delegasi</a:t>
                      </a:r>
                      <a:endParaRPr lang="en-ID" dirty="0"/>
                    </a:p>
                  </a:txBody>
                  <a:tcPr/>
                </a:tc>
                <a:tc>
                  <a:txBody>
                    <a:bodyPr/>
                    <a:lstStyle/>
                    <a:p>
                      <a:r>
                        <a:rPr lang="en-US" dirty="0" err="1"/>
                        <a:t>diskresi</a:t>
                      </a:r>
                      <a:endParaRPr lang="en-ID" dirty="0"/>
                    </a:p>
                  </a:txBody>
                  <a:tcPr/>
                </a:tc>
                <a:extLst>
                  <a:ext uri="{0D108BD9-81ED-4DB2-BD59-A6C34878D82A}">
                    <a16:rowId xmlns:a16="http://schemas.microsoft.com/office/drawing/2014/main" val="767378672"/>
                  </a:ext>
                </a:extLst>
              </a:tr>
              <a:tr h="868650">
                <a:tc>
                  <a:txBody>
                    <a:bodyPr/>
                    <a:lstStyle/>
                    <a:p>
                      <a:r>
                        <a:rPr lang="en-US" dirty="0" err="1"/>
                        <a:t>pembentuk</a:t>
                      </a:r>
                      <a:endParaRPr lang="en-ID" dirty="0"/>
                    </a:p>
                  </a:txBody>
                  <a:tcPr/>
                </a:tc>
                <a:tc>
                  <a:txBody>
                    <a:bodyPr/>
                    <a:lstStyle/>
                    <a:p>
                      <a:r>
                        <a:rPr lang="en-US" dirty="0" err="1"/>
                        <a:t>Dpr+presiden</a:t>
                      </a:r>
                      <a:r>
                        <a:rPr lang="en-US" dirty="0"/>
                        <a:t> </a:t>
                      </a:r>
                      <a:endParaRPr lang="en-ID" dirty="0"/>
                    </a:p>
                  </a:txBody>
                  <a:tcPr/>
                </a:tc>
                <a:tc>
                  <a:txBody>
                    <a:bodyPr/>
                    <a:lstStyle/>
                    <a:p>
                      <a:r>
                        <a:rPr lang="en-US" dirty="0" err="1"/>
                        <a:t>Pejabat</a:t>
                      </a:r>
                      <a:r>
                        <a:rPr lang="en-US" dirty="0"/>
                        <a:t> TUN</a:t>
                      </a:r>
                      <a:endParaRPr lang="en-ID" dirty="0"/>
                    </a:p>
                  </a:txBody>
                  <a:tcPr/>
                </a:tc>
                <a:extLst>
                  <a:ext uri="{0D108BD9-81ED-4DB2-BD59-A6C34878D82A}">
                    <a16:rowId xmlns:a16="http://schemas.microsoft.com/office/drawing/2014/main" val="215596426"/>
                  </a:ext>
                </a:extLst>
              </a:tr>
              <a:tr h="1499317">
                <a:tc>
                  <a:txBody>
                    <a:bodyPr/>
                    <a:lstStyle/>
                    <a:p>
                      <a:r>
                        <a:rPr lang="en-US" dirty="0" err="1"/>
                        <a:t>hierarki</a:t>
                      </a:r>
                      <a:endParaRPr lang="en-ID" dirty="0"/>
                    </a:p>
                  </a:txBody>
                  <a:tcPr/>
                </a:tc>
                <a:tc>
                  <a:txBody>
                    <a:bodyPr/>
                    <a:lstStyle/>
                    <a:p>
                      <a:r>
                        <a:rPr lang="en-US" dirty="0" err="1"/>
                        <a:t>Diatur</a:t>
                      </a:r>
                      <a:r>
                        <a:rPr lang="en-US" dirty="0"/>
                        <a:t> </a:t>
                      </a:r>
                      <a:r>
                        <a:rPr lang="en-US" dirty="0" err="1"/>
                        <a:t>dalam</a:t>
                      </a:r>
                      <a:r>
                        <a:rPr lang="en-US" dirty="0"/>
                        <a:t> UUP3</a:t>
                      </a:r>
                      <a:endParaRPr lang="en-ID" dirty="0"/>
                    </a:p>
                  </a:txBody>
                  <a:tcPr/>
                </a:tc>
                <a:tc>
                  <a:txBody>
                    <a:bodyPr/>
                    <a:lstStyle/>
                    <a:p>
                      <a:r>
                        <a:rPr lang="en-US" dirty="0"/>
                        <a:t>Tidak </a:t>
                      </a:r>
                      <a:r>
                        <a:rPr lang="en-US" dirty="0" err="1"/>
                        <a:t>termasuk</a:t>
                      </a:r>
                      <a:r>
                        <a:rPr lang="en-US" dirty="0"/>
                        <a:t> </a:t>
                      </a:r>
                      <a:r>
                        <a:rPr lang="en-US" dirty="0" err="1"/>
                        <a:t>dalam</a:t>
                      </a:r>
                      <a:r>
                        <a:rPr lang="en-US" dirty="0"/>
                        <a:t> </a:t>
                      </a:r>
                      <a:r>
                        <a:rPr lang="en-US" dirty="0" err="1"/>
                        <a:t>hierarki</a:t>
                      </a:r>
                      <a:r>
                        <a:rPr lang="en-US" dirty="0"/>
                        <a:t> </a:t>
                      </a:r>
                      <a:r>
                        <a:rPr lang="en-US" dirty="0" err="1"/>
                        <a:t>peraturan</a:t>
                      </a:r>
                      <a:endParaRPr lang="en-ID" dirty="0"/>
                    </a:p>
                  </a:txBody>
                  <a:tcPr/>
                </a:tc>
                <a:extLst>
                  <a:ext uri="{0D108BD9-81ED-4DB2-BD59-A6C34878D82A}">
                    <a16:rowId xmlns:a16="http://schemas.microsoft.com/office/drawing/2014/main" val="3152918875"/>
                  </a:ext>
                </a:extLst>
              </a:tr>
              <a:tr h="868650">
                <a:tc>
                  <a:txBody>
                    <a:bodyPr/>
                    <a:lstStyle/>
                    <a:p>
                      <a:r>
                        <a:rPr lang="en-US" dirty="0">
                          <a:solidFill>
                            <a:srgbClr val="FF0000"/>
                          </a:solidFill>
                          <a:highlight>
                            <a:srgbClr val="FFFF00"/>
                          </a:highlight>
                        </a:rPr>
                        <a:t>Daya ikat***</a:t>
                      </a:r>
                      <a:endParaRPr lang="en-ID" dirty="0">
                        <a:solidFill>
                          <a:srgbClr val="FF0000"/>
                        </a:solidFill>
                        <a:highlight>
                          <a:srgbClr val="FFFF00"/>
                        </a:highlight>
                      </a:endParaRPr>
                    </a:p>
                  </a:txBody>
                  <a:tcPr/>
                </a:tc>
                <a:tc>
                  <a:txBody>
                    <a:bodyPr/>
                    <a:lstStyle/>
                    <a:p>
                      <a:r>
                        <a:rPr lang="en-US" dirty="0" err="1"/>
                        <a:t>umum</a:t>
                      </a:r>
                      <a:endParaRPr lang="en-ID" dirty="0"/>
                    </a:p>
                  </a:txBody>
                  <a:tcPr/>
                </a:tc>
                <a:tc>
                  <a:txBody>
                    <a:bodyPr/>
                    <a:lstStyle/>
                    <a:p>
                      <a:r>
                        <a:rPr lang="en-US" dirty="0">
                          <a:solidFill>
                            <a:srgbClr val="FF0000"/>
                          </a:solidFill>
                          <a:highlight>
                            <a:srgbClr val="FFFF00"/>
                          </a:highlight>
                        </a:rPr>
                        <a:t>INTERNAL***</a:t>
                      </a:r>
                      <a:endParaRPr lang="en-ID" dirty="0">
                        <a:solidFill>
                          <a:srgbClr val="FF0000"/>
                        </a:solidFill>
                        <a:highlight>
                          <a:srgbClr val="FFFF00"/>
                        </a:highlight>
                      </a:endParaRPr>
                    </a:p>
                  </a:txBody>
                  <a:tcPr/>
                </a:tc>
                <a:extLst>
                  <a:ext uri="{0D108BD9-81ED-4DB2-BD59-A6C34878D82A}">
                    <a16:rowId xmlns:a16="http://schemas.microsoft.com/office/drawing/2014/main" val="1976177776"/>
                  </a:ext>
                </a:extLst>
              </a:tr>
              <a:tr h="868650">
                <a:tc>
                  <a:txBody>
                    <a:bodyPr/>
                    <a:lstStyle/>
                    <a:p>
                      <a:r>
                        <a:rPr lang="en-US" dirty="0" err="1"/>
                        <a:t>pengujian</a:t>
                      </a:r>
                      <a:endParaRPr lang="en-ID" dirty="0"/>
                    </a:p>
                  </a:txBody>
                  <a:tcPr/>
                </a:tc>
                <a:tc>
                  <a:txBody>
                    <a:bodyPr/>
                    <a:lstStyle/>
                    <a:p>
                      <a:r>
                        <a:rPr lang="en-US" dirty="0"/>
                        <a:t>MK/MA</a:t>
                      </a:r>
                      <a:endParaRPr lang="en-ID" dirty="0"/>
                    </a:p>
                  </a:txBody>
                  <a:tcPr/>
                </a:tc>
                <a:tc>
                  <a:txBody>
                    <a:bodyPr/>
                    <a:lstStyle/>
                    <a:p>
                      <a:r>
                        <a:rPr lang="en-US" dirty="0"/>
                        <a:t>PENGADILAN TUN</a:t>
                      </a:r>
                      <a:endParaRPr lang="en-ID" dirty="0"/>
                    </a:p>
                  </a:txBody>
                  <a:tcPr/>
                </a:tc>
                <a:extLst>
                  <a:ext uri="{0D108BD9-81ED-4DB2-BD59-A6C34878D82A}">
                    <a16:rowId xmlns:a16="http://schemas.microsoft.com/office/drawing/2014/main" val="3895295609"/>
                  </a:ext>
                </a:extLst>
              </a:tr>
            </a:tbl>
          </a:graphicData>
        </a:graphic>
      </p:graphicFrame>
    </p:spTree>
    <p:extLst>
      <p:ext uri="{BB962C8B-B14F-4D97-AF65-F5344CB8AC3E}">
        <p14:creationId xmlns:p14="http://schemas.microsoft.com/office/powerpoint/2010/main" val="2556910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4D04E-D9A2-2ECD-5A3B-E2D8C22B1BE6}"/>
              </a:ext>
            </a:extLst>
          </p:cNvPr>
          <p:cNvSpPr>
            <a:spLocks noGrp="1"/>
          </p:cNvSpPr>
          <p:nvPr>
            <p:ph type="title"/>
          </p:nvPr>
        </p:nvSpPr>
        <p:spPr>
          <a:xfrm>
            <a:off x="965011" y="619874"/>
            <a:ext cx="8596668" cy="1320800"/>
          </a:xfrm>
        </p:spPr>
        <p:txBody>
          <a:bodyPr/>
          <a:lstStyle/>
          <a:p>
            <a:r>
              <a:rPr lang="en-ID" dirty="0"/>
              <a:t>PROBLEMATIKA LEGISLASI SEMU</a:t>
            </a:r>
            <a:br>
              <a:rPr lang="en-ID" dirty="0"/>
            </a:br>
            <a:endParaRPr lang="en-ID" dirty="0"/>
          </a:p>
        </p:txBody>
      </p:sp>
      <p:sp>
        <p:nvSpPr>
          <p:cNvPr id="3" name="Content Placeholder 2">
            <a:extLst>
              <a:ext uri="{FF2B5EF4-FFF2-40B4-BE49-F238E27FC236}">
                <a16:creationId xmlns:a16="http://schemas.microsoft.com/office/drawing/2014/main" id="{C92CD304-FADF-5DA7-B798-CAFFBD0A6FE9}"/>
              </a:ext>
            </a:extLst>
          </p:cNvPr>
          <p:cNvSpPr>
            <a:spLocks noGrp="1"/>
          </p:cNvSpPr>
          <p:nvPr>
            <p:ph idx="1"/>
          </p:nvPr>
        </p:nvSpPr>
        <p:spPr>
          <a:xfrm>
            <a:off x="677334" y="1643865"/>
            <a:ext cx="9514630" cy="4767209"/>
          </a:xfrm>
        </p:spPr>
        <p:style>
          <a:lnRef idx="2">
            <a:schemeClr val="accent1"/>
          </a:lnRef>
          <a:fillRef idx="1">
            <a:schemeClr val="lt1"/>
          </a:fillRef>
          <a:effectRef idx="0">
            <a:schemeClr val="accent1"/>
          </a:effectRef>
          <a:fontRef idx="minor">
            <a:schemeClr val="dk1"/>
          </a:fontRef>
        </p:style>
        <p:txBody>
          <a:bodyPr>
            <a:normAutofit/>
          </a:bodyPr>
          <a:lstStyle/>
          <a:p>
            <a:r>
              <a:rPr lang="en-ID" sz="2000" dirty="0" err="1"/>
              <a:t>Penyalahgunaan</a:t>
            </a:r>
            <a:r>
              <a:rPr lang="en-ID" sz="2000" dirty="0"/>
              <a:t> </a:t>
            </a:r>
            <a:r>
              <a:rPr lang="en-ID" sz="2000" dirty="0" err="1"/>
              <a:t>wewenang</a:t>
            </a:r>
            <a:r>
              <a:rPr lang="en-ID" sz="2000" dirty="0"/>
              <a:t>: </a:t>
            </a:r>
            <a:r>
              <a:rPr lang="en-ID" sz="2000" dirty="0" err="1"/>
              <a:t>dibuat</a:t>
            </a:r>
            <a:r>
              <a:rPr lang="en-ID" sz="2000" dirty="0"/>
              <a:t> </a:t>
            </a:r>
            <a:r>
              <a:rPr lang="en-ID" sz="2000" dirty="0" err="1"/>
              <a:t>seolah-olah</a:t>
            </a:r>
            <a:r>
              <a:rPr lang="en-ID" sz="2000" dirty="0"/>
              <a:t> </a:t>
            </a:r>
            <a:r>
              <a:rPr lang="en-ID" sz="2000" dirty="0" err="1"/>
              <a:t>mengikat</a:t>
            </a:r>
            <a:r>
              <a:rPr lang="en-ID" sz="2000" dirty="0"/>
              <a:t> </a:t>
            </a:r>
            <a:r>
              <a:rPr lang="en-ID" sz="2000" dirty="0" err="1"/>
              <a:t>umum</a:t>
            </a:r>
            <a:endParaRPr lang="en-ID" sz="2000" dirty="0"/>
          </a:p>
          <a:p>
            <a:r>
              <a:rPr lang="en-ID" sz="2000" dirty="0" err="1"/>
              <a:t>Bertentangan</a:t>
            </a:r>
            <a:r>
              <a:rPr lang="en-ID" sz="2000" dirty="0"/>
              <a:t> </a:t>
            </a:r>
            <a:r>
              <a:rPr lang="en-ID" sz="2000" dirty="0" err="1"/>
              <a:t>dengan</a:t>
            </a:r>
            <a:r>
              <a:rPr lang="en-ID" sz="2000" dirty="0"/>
              <a:t> </a:t>
            </a:r>
            <a:r>
              <a:rPr lang="en-ID" sz="2000" dirty="0" err="1"/>
              <a:t>peraturan</a:t>
            </a:r>
            <a:r>
              <a:rPr lang="en-ID" sz="2000" dirty="0"/>
              <a:t> </a:t>
            </a:r>
            <a:r>
              <a:rPr lang="en-ID" sz="2000" dirty="0" err="1"/>
              <a:t>lebih</a:t>
            </a:r>
            <a:r>
              <a:rPr lang="en-ID" sz="2000" dirty="0"/>
              <a:t> </a:t>
            </a:r>
            <a:r>
              <a:rPr lang="en-ID" sz="2000" dirty="0" err="1"/>
              <a:t>tinggi</a:t>
            </a:r>
            <a:r>
              <a:rPr lang="en-ID" sz="2000" dirty="0"/>
              <a:t> </a:t>
            </a:r>
            <a:r>
              <a:rPr lang="en-ID" sz="2000" dirty="0" err="1"/>
              <a:t>tapi</a:t>
            </a:r>
            <a:r>
              <a:rPr lang="en-ID" sz="2000" dirty="0"/>
              <a:t> </a:t>
            </a:r>
            <a:r>
              <a:rPr lang="en-ID" sz="2000" dirty="0" err="1"/>
              <a:t>tetap</a:t>
            </a:r>
            <a:r>
              <a:rPr lang="en-ID" sz="2000" dirty="0"/>
              <a:t> </a:t>
            </a:r>
            <a:r>
              <a:rPr lang="en-ID" sz="2000" dirty="0" err="1"/>
              <a:t>dijalankan</a:t>
            </a:r>
            <a:endParaRPr lang="en-ID" sz="2000" dirty="0"/>
          </a:p>
          <a:p>
            <a:r>
              <a:rPr lang="en-ID" sz="2000" dirty="0" err="1"/>
              <a:t>Menimbulkan</a:t>
            </a:r>
            <a:r>
              <a:rPr lang="en-ID" sz="2000" dirty="0"/>
              <a:t> </a:t>
            </a:r>
            <a:r>
              <a:rPr lang="en-ID" sz="2000" dirty="0" err="1"/>
              <a:t>ketidakpastian</a:t>
            </a:r>
            <a:r>
              <a:rPr lang="en-ID" sz="2000" dirty="0"/>
              <a:t> </a:t>
            </a:r>
            <a:r>
              <a:rPr lang="en-ID" sz="2000" dirty="0" err="1"/>
              <a:t>hukum</a:t>
            </a:r>
            <a:r>
              <a:rPr lang="en-ID" sz="2000" dirty="0"/>
              <a:t> </a:t>
            </a:r>
            <a:r>
              <a:rPr lang="en-ID" sz="2000" dirty="0" err="1"/>
              <a:t>bagi</a:t>
            </a:r>
            <a:r>
              <a:rPr lang="en-ID" sz="2000" dirty="0"/>
              <a:t> Masyarakat</a:t>
            </a:r>
          </a:p>
          <a:p>
            <a:r>
              <a:rPr lang="en-ID" sz="2000" dirty="0" err="1"/>
              <a:t>Dijadikan</a:t>
            </a:r>
            <a:r>
              <a:rPr lang="en-ID" sz="2000" dirty="0"/>
              <a:t> </a:t>
            </a:r>
            <a:r>
              <a:rPr lang="en-ID" sz="2000" dirty="0" err="1"/>
              <a:t>dasar</a:t>
            </a:r>
            <a:r>
              <a:rPr lang="en-ID" sz="2000" dirty="0"/>
              <a:t> </a:t>
            </a:r>
            <a:r>
              <a:rPr lang="en-ID" sz="2000" dirty="0" err="1"/>
              <a:t>pemidanaan</a:t>
            </a:r>
            <a:r>
              <a:rPr lang="en-ID" sz="2000" dirty="0"/>
              <a:t>/</a:t>
            </a:r>
            <a:r>
              <a:rPr lang="en-ID" sz="2000" dirty="0" err="1"/>
              <a:t>pemberian</a:t>
            </a:r>
            <a:r>
              <a:rPr lang="en-ID" sz="2000" dirty="0"/>
              <a:t> </a:t>
            </a:r>
            <a:r>
              <a:rPr lang="en-ID" sz="2000" dirty="0" err="1"/>
              <a:t>sanksi</a:t>
            </a:r>
            <a:r>
              <a:rPr lang="en-ID" sz="2000" dirty="0"/>
              <a:t>, </a:t>
            </a:r>
            <a:r>
              <a:rPr lang="en-ID" sz="2000" dirty="0" err="1"/>
              <a:t>padahal</a:t>
            </a:r>
            <a:r>
              <a:rPr lang="en-ID" sz="2000" dirty="0"/>
              <a:t> </a:t>
            </a:r>
            <a:r>
              <a:rPr lang="en-ID" sz="2000" dirty="0" err="1"/>
              <a:t>tidak</a:t>
            </a:r>
            <a:r>
              <a:rPr lang="en-ID" sz="2000" dirty="0"/>
              <a:t> </a:t>
            </a:r>
            <a:r>
              <a:rPr lang="en-ID" sz="2000" dirty="0" err="1"/>
              <a:t>bolehJumlah</a:t>
            </a:r>
            <a:r>
              <a:rPr lang="en-ID" sz="2000" dirty="0"/>
              <a:t> sangat </a:t>
            </a:r>
            <a:r>
              <a:rPr lang="en-ID" sz="2000" dirty="0" err="1"/>
              <a:t>banyak</a:t>
            </a:r>
            <a:r>
              <a:rPr lang="en-ID" sz="2000" dirty="0"/>
              <a:t> dan </a:t>
            </a:r>
            <a:r>
              <a:rPr lang="en-ID" sz="2000" dirty="0" err="1"/>
              <a:t>sulit</a:t>
            </a:r>
            <a:r>
              <a:rPr lang="en-ID" sz="2000" dirty="0"/>
              <a:t> </a:t>
            </a:r>
            <a:r>
              <a:rPr lang="en-ID" sz="2000" dirty="0" err="1"/>
              <a:t>diawasi</a:t>
            </a:r>
            <a:endParaRPr lang="en-ID" sz="2000" dirty="0"/>
          </a:p>
          <a:p>
            <a:endParaRPr lang="en-ID" sz="2000" dirty="0"/>
          </a:p>
          <a:p>
            <a:r>
              <a:rPr lang="en-ID" sz="2000" dirty="0" err="1"/>
              <a:t>contoh</a:t>
            </a:r>
            <a:r>
              <a:rPr lang="en-ID" sz="2000" dirty="0"/>
              <a:t> </a:t>
            </a:r>
            <a:r>
              <a:rPr lang="en-ID" sz="2000" dirty="0" err="1"/>
              <a:t>kasus</a:t>
            </a:r>
            <a:r>
              <a:rPr lang="en-ID" sz="2000" dirty="0"/>
              <a:t> </a:t>
            </a:r>
            <a:r>
              <a:rPr lang="en-ID" sz="2000" dirty="0" err="1"/>
              <a:t>nyata</a:t>
            </a:r>
            <a:r>
              <a:rPr lang="en-ID" sz="2000" dirty="0"/>
              <a:t>: </a:t>
            </a:r>
          </a:p>
          <a:p>
            <a:pPr marL="0" indent="0">
              <a:buNone/>
            </a:pPr>
            <a:r>
              <a:rPr lang="en-ID" sz="2000" dirty="0"/>
              <a:t>SE </a:t>
            </a:r>
            <a:r>
              <a:rPr lang="en-ID" sz="2000" dirty="0" err="1"/>
              <a:t>larangan</a:t>
            </a:r>
            <a:r>
              <a:rPr lang="en-ID" sz="2000" dirty="0"/>
              <a:t> mudik </a:t>
            </a:r>
            <a:r>
              <a:rPr lang="en-ID" sz="2000" dirty="0" err="1"/>
              <a:t>dengan</a:t>
            </a:r>
            <a:r>
              <a:rPr lang="en-ID" sz="2000" dirty="0"/>
              <a:t> </a:t>
            </a:r>
            <a:r>
              <a:rPr lang="en-ID" sz="2000" dirty="0" err="1"/>
              <a:t>sanksi</a:t>
            </a:r>
            <a:r>
              <a:rPr lang="en-ID" sz="2000" dirty="0"/>
              <a:t> </a:t>
            </a:r>
            <a:r>
              <a:rPr lang="en-ID" sz="2000" dirty="0" err="1"/>
              <a:t>denda</a:t>
            </a:r>
            <a:r>
              <a:rPr lang="en-ID" sz="2000" dirty="0"/>
              <a:t>. </a:t>
            </a:r>
            <a:r>
              <a:rPr lang="en-ID" sz="2000" dirty="0" err="1"/>
              <a:t>Padahal</a:t>
            </a:r>
            <a:r>
              <a:rPr lang="en-ID" sz="2000" dirty="0"/>
              <a:t> SE </a:t>
            </a:r>
            <a:r>
              <a:rPr lang="en-ID" sz="2000" dirty="0" err="1"/>
              <a:t>tidak</a:t>
            </a:r>
            <a:r>
              <a:rPr lang="en-ID" sz="2000" dirty="0"/>
              <a:t> </a:t>
            </a:r>
            <a:r>
              <a:rPr lang="en-ID" sz="2000" dirty="0" err="1"/>
              <a:t>boleh</a:t>
            </a:r>
            <a:r>
              <a:rPr lang="en-ID" sz="2000" dirty="0"/>
              <a:t> </a:t>
            </a:r>
            <a:r>
              <a:rPr lang="en-ID" sz="2000" dirty="0" err="1"/>
              <a:t>memuat</a:t>
            </a:r>
            <a:r>
              <a:rPr lang="en-ID" sz="2000" dirty="0"/>
              <a:t> </a:t>
            </a:r>
            <a:r>
              <a:rPr lang="en-ID" sz="2000" dirty="0" err="1"/>
              <a:t>sanksi</a:t>
            </a:r>
            <a:r>
              <a:rPr lang="en-ID" sz="2000" dirty="0"/>
              <a:t>. </a:t>
            </a:r>
          </a:p>
        </p:txBody>
      </p:sp>
    </p:spTree>
    <p:extLst>
      <p:ext uri="{BB962C8B-B14F-4D97-AF65-F5344CB8AC3E}">
        <p14:creationId xmlns:p14="http://schemas.microsoft.com/office/powerpoint/2010/main" val="1364112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DF4F0-CC28-9885-118C-0CE124399C0C}"/>
              </a:ext>
            </a:extLst>
          </p:cNvPr>
          <p:cNvSpPr>
            <a:spLocks noGrp="1"/>
          </p:cNvSpPr>
          <p:nvPr>
            <p:ph type="title"/>
          </p:nvPr>
        </p:nvSpPr>
        <p:spPr/>
        <p:txBody>
          <a:bodyPr/>
          <a:lstStyle/>
          <a:p>
            <a:pPr algn="ctr"/>
            <a:r>
              <a:rPr lang="en-ID" dirty="0"/>
              <a:t>YURISPRUDENSI PENTING</a:t>
            </a:r>
            <a:br>
              <a:rPr lang="en-ID" dirty="0"/>
            </a:br>
            <a:endParaRPr lang="en-ID" dirty="0"/>
          </a:p>
        </p:txBody>
      </p:sp>
      <p:sp>
        <p:nvSpPr>
          <p:cNvPr id="3" name="Content Placeholder 2">
            <a:extLst>
              <a:ext uri="{FF2B5EF4-FFF2-40B4-BE49-F238E27FC236}">
                <a16:creationId xmlns:a16="http://schemas.microsoft.com/office/drawing/2014/main" id="{5201C2D2-8640-E5C6-4E70-7741E1A2D69F}"/>
              </a:ext>
            </a:extLst>
          </p:cNvPr>
          <p:cNvSpPr>
            <a:spLocks noGrp="1"/>
          </p:cNvSpPr>
          <p:nvPr>
            <p:ph idx="1"/>
          </p:nvPr>
        </p:nvSpPr>
        <p:spPr>
          <a:xfrm>
            <a:off x="677334" y="2160589"/>
            <a:ext cx="8596668" cy="4219663"/>
          </a:xfrm>
        </p:spPr>
        <p:style>
          <a:lnRef idx="2">
            <a:schemeClr val="accent1"/>
          </a:lnRef>
          <a:fillRef idx="1">
            <a:schemeClr val="lt1"/>
          </a:fillRef>
          <a:effectRef idx="0">
            <a:schemeClr val="accent1"/>
          </a:effectRef>
          <a:fontRef idx="minor">
            <a:schemeClr val="dk1"/>
          </a:fontRef>
        </p:style>
        <p:txBody>
          <a:bodyPr>
            <a:noAutofit/>
          </a:bodyPr>
          <a:lstStyle/>
          <a:p>
            <a:r>
              <a:rPr lang="en-ID" sz="2000" dirty="0" err="1"/>
              <a:t>Putusan</a:t>
            </a:r>
            <a:r>
              <a:rPr lang="en-ID" sz="2000" dirty="0"/>
              <a:t> MA No. 23 K/TUN/1999: SE </a:t>
            </a:r>
            <a:r>
              <a:rPr lang="en-ID" sz="2000" dirty="0" err="1"/>
              <a:t>tidak</a:t>
            </a:r>
            <a:r>
              <a:rPr lang="en-ID" sz="2000" dirty="0"/>
              <a:t> </a:t>
            </a:r>
            <a:r>
              <a:rPr lang="en-ID" sz="2000" dirty="0" err="1"/>
              <a:t>bisa</a:t>
            </a:r>
            <a:r>
              <a:rPr lang="en-ID" sz="2000" dirty="0"/>
              <a:t> </a:t>
            </a:r>
            <a:r>
              <a:rPr lang="en-ID" sz="2000" dirty="0" err="1"/>
              <a:t>menjadi</a:t>
            </a:r>
            <a:r>
              <a:rPr lang="en-ID" sz="2000" dirty="0"/>
              <a:t> </a:t>
            </a:r>
            <a:r>
              <a:rPr lang="en-ID" sz="2000" dirty="0" err="1"/>
              <a:t>dasar</a:t>
            </a:r>
            <a:r>
              <a:rPr lang="en-ID" sz="2000" dirty="0"/>
              <a:t> </a:t>
            </a:r>
            <a:r>
              <a:rPr lang="en-ID" sz="2000" dirty="0" err="1"/>
              <a:t>hukum</a:t>
            </a:r>
            <a:r>
              <a:rPr lang="en-ID" sz="2000" dirty="0"/>
              <a:t> </a:t>
            </a:r>
            <a:r>
              <a:rPr lang="en-ID" sz="2000" dirty="0" err="1"/>
              <a:t>pemberian</a:t>
            </a:r>
            <a:r>
              <a:rPr lang="en-ID" sz="2000" dirty="0"/>
              <a:t> </a:t>
            </a:r>
            <a:r>
              <a:rPr lang="en-ID" sz="2000" dirty="0" err="1"/>
              <a:t>sanksi</a:t>
            </a:r>
            <a:endParaRPr lang="en-ID" sz="2000" dirty="0"/>
          </a:p>
          <a:p>
            <a:r>
              <a:rPr lang="en-ID" sz="2000" dirty="0" err="1"/>
              <a:t>Putusan</a:t>
            </a:r>
            <a:r>
              <a:rPr lang="en-ID" sz="2000" dirty="0"/>
              <a:t> MA No. 44 K/TUN/2001: </a:t>
            </a:r>
            <a:r>
              <a:rPr lang="en-ID" sz="2000" dirty="0" err="1"/>
              <a:t>Kebijakan</a:t>
            </a:r>
            <a:r>
              <a:rPr lang="en-ID" sz="2000" dirty="0"/>
              <a:t> yang </a:t>
            </a:r>
            <a:r>
              <a:rPr lang="en-ID" sz="2000" dirty="0" err="1"/>
              <a:t>merugikan</a:t>
            </a:r>
            <a:r>
              <a:rPr lang="en-ID" sz="2000" dirty="0"/>
              <a:t> </a:t>
            </a:r>
            <a:r>
              <a:rPr lang="en-ID" sz="2000" dirty="0" err="1"/>
              <a:t>warga</a:t>
            </a:r>
            <a:r>
              <a:rPr lang="en-ID" sz="2000" dirty="0"/>
              <a:t> </a:t>
            </a:r>
            <a:r>
              <a:rPr lang="en-ID" sz="2000" dirty="0" err="1"/>
              <a:t>dapat</a:t>
            </a:r>
            <a:r>
              <a:rPr lang="en-ID" sz="2000" dirty="0"/>
              <a:t> </a:t>
            </a:r>
            <a:r>
              <a:rPr lang="en-ID" sz="2000" dirty="0" err="1"/>
              <a:t>digugat</a:t>
            </a:r>
            <a:r>
              <a:rPr lang="en-ID" sz="2000" dirty="0"/>
              <a:t> di PTUN</a:t>
            </a:r>
          </a:p>
          <a:p>
            <a:r>
              <a:rPr lang="en-ID" sz="2000" dirty="0"/>
              <a:t>Asas: </a:t>
            </a:r>
            <a:r>
              <a:rPr lang="en-ID" sz="2000" dirty="0" err="1"/>
              <a:t>Wetmatigheid</a:t>
            </a:r>
            <a:r>
              <a:rPr lang="en-ID" sz="2000" dirty="0"/>
              <a:t> van </a:t>
            </a:r>
            <a:r>
              <a:rPr lang="en-ID" sz="2000" dirty="0" err="1"/>
              <a:t>bestuur</a:t>
            </a:r>
            <a:r>
              <a:rPr lang="en-ID" sz="2000" dirty="0"/>
              <a:t> - </a:t>
            </a:r>
            <a:r>
              <a:rPr lang="en-ID" sz="2000" dirty="0" err="1"/>
              <a:t>pemerintahan</a:t>
            </a:r>
            <a:r>
              <a:rPr lang="en-ID" sz="2000" dirty="0"/>
              <a:t> </a:t>
            </a:r>
            <a:r>
              <a:rPr lang="en-ID" sz="2000" dirty="0" err="1"/>
              <a:t>harus</a:t>
            </a:r>
            <a:r>
              <a:rPr lang="en-ID" sz="2000" dirty="0"/>
              <a:t> </a:t>
            </a:r>
            <a:r>
              <a:rPr lang="en-ID" sz="2000" dirty="0" err="1"/>
              <a:t>berdasarkan</a:t>
            </a:r>
            <a:r>
              <a:rPr lang="en-ID" sz="2000" dirty="0"/>
              <a:t> UU</a:t>
            </a:r>
          </a:p>
          <a:p>
            <a:endParaRPr lang="en-ID" sz="2000" dirty="0"/>
          </a:p>
          <a:p>
            <a:endParaRPr lang="en-ID" sz="2000" dirty="0"/>
          </a:p>
          <a:p>
            <a:r>
              <a:rPr lang="en-ID" sz="2000" dirty="0" err="1"/>
              <a:t>Catatan</a:t>
            </a:r>
            <a:r>
              <a:rPr lang="en-ID" sz="2000" dirty="0"/>
              <a:t> :</a:t>
            </a:r>
          </a:p>
          <a:p>
            <a:r>
              <a:rPr lang="en-ID" sz="2000" dirty="0" err="1"/>
              <a:t>Mahkamah</a:t>
            </a:r>
            <a:r>
              <a:rPr lang="en-ID" sz="2000" dirty="0"/>
              <a:t> Agung </a:t>
            </a:r>
            <a:r>
              <a:rPr lang="en-ID" sz="2000" dirty="0" err="1"/>
              <a:t>sudah</a:t>
            </a:r>
            <a:r>
              <a:rPr lang="en-ID" sz="2000" dirty="0"/>
              <a:t> </a:t>
            </a:r>
            <a:r>
              <a:rPr lang="en-ID" sz="2000" dirty="0" err="1"/>
              <a:t>mengeluarkan</a:t>
            </a:r>
            <a:r>
              <a:rPr lang="en-ID" sz="2000" dirty="0"/>
              <a:t> </a:t>
            </a:r>
            <a:r>
              <a:rPr lang="en-ID" sz="2000" dirty="0" err="1"/>
              <a:t>Putusan</a:t>
            </a:r>
            <a:r>
              <a:rPr lang="en-ID" sz="2000" dirty="0"/>
              <a:t> yang </a:t>
            </a:r>
            <a:r>
              <a:rPr lang="en-ID" sz="2000" dirty="0" err="1"/>
              <a:t>jelas</a:t>
            </a:r>
            <a:r>
              <a:rPr lang="en-ID" sz="2000" dirty="0"/>
              <a:t> </a:t>
            </a:r>
            <a:r>
              <a:rPr lang="en-ID" sz="2000" dirty="0" err="1"/>
              <a:t>bahwa</a:t>
            </a:r>
            <a:r>
              <a:rPr lang="en-ID" sz="2000" dirty="0"/>
              <a:t>  SE </a:t>
            </a:r>
            <a:r>
              <a:rPr lang="en-ID" sz="2000" dirty="0" err="1"/>
              <a:t>bukan</a:t>
            </a:r>
            <a:r>
              <a:rPr lang="en-ID" sz="2000" dirty="0"/>
              <a:t> </a:t>
            </a:r>
            <a:r>
              <a:rPr lang="en-ID" sz="2000" dirty="0" err="1"/>
              <a:t>dasar</a:t>
            </a:r>
            <a:r>
              <a:rPr lang="en-ID" sz="2000" dirty="0"/>
              <a:t> </a:t>
            </a:r>
            <a:r>
              <a:rPr lang="en-ID" sz="2000" dirty="0" err="1"/>
              <a:t>hukum</a:t>
            </a:r>
            <a:r>
              <a:rPr lang="en-ID" sz="2000" dirty="0"/>
              <a:t> </a:t>
            </a:r>
            <a:r>
              <a:rPr lang="en-ID" sz="2000" dirty="0" err="1"/>
              <a:t>untuk</a:t>
            </a:r>
            <a:r>
              <a:rPr lang="en-ID" sz="2000" dirty="0"/>
              <a:t> </a:t>
            </a:r>
            <a:r>
              <a:rPr lang="en-ID" sz="2000" dirty="0" err="1"/>
              <a:t>memberikan</a:t>
            </a:r>
            <a:r>
              <a:rPr lang="en-ID" sz="2000" dirty="0"/>
              <a:t> </a:t>
            </a:r>
            <a:r>
              <a:rPr lang="en-ID" sz="2000" dirty="0" err="1"/>
              <a:t>sanksi</a:t>
            </a:r>
            <a:r>
              <a:rPr lang="en-ID" sz="2000" dirty="0"/>
              <a:t>. </a:t>
            </a:r>
          </a:p>
        </p:txBody>
      </p:sp>
    </p:spTree>
    <p:extLst>
      <p:ext uri="{BB962C8B-B14F-4D97-AF65-F5344CB8AC3E}">
        <p14:creationId xmlns:p14="http://schemas.microsoft.com/office/powerpoint/2010/main" val="35062885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831BC-B001-671E-B060-DD213C7C1BE9}"/>
              </a:ext>
            </a:extLst>
          </p:cNvPr>
          <p:cNvSpPr>
            <a:spLocks noGrp="1"/>
          </p:cNvSpPr>
          <p:nvPr>
            <p:ph type="title"/>
          </p:nvPr>
        </p:nvSpPr>
        <p:spPr/>
        <p:txBody>
          <a:bodyPr/>
          <a:lstStyle/>
          <a:p>
            <a:r>
              <a:rPr lang="en-US" dirty="0"/>
              <a:t>CATATAN</a:t>
            </a:r>
            <a:endParaRPr lang="en-ID" dirty="0"/>
          </a:p>
        </p:txBody>
      </p:sp>
      <p:sp>
        <p:nvSpPr>
          <p:cNvPr id="3" name="Content Placeholder 2">
            <a:extLst>
              <a:ext uri="{FF2B5EF4-FFF2-40B4-BE49-F238E27FC236}">
                <a16:creationId xmlns:a16="http://schemas.microsoft.com/office/drawing/2014/main" id="{0AA865DF-C5BE-B088-A0F1-33EFFEFF3C8D}"/>
              </a:ext>
            </a:extLst>
          </p:cNvPr>
          <p:cNvSpPr>
            <a:spLocks noGrp="1"/>
          </p:cNvSpPr>
          <p:nvPr>
            <p:ph idx="1"/>
          </p:nvPr>
        </p:nvSpPr>
        <p:spPr>
          <a:xfrm>
            <a:off x="164387" y="2015732"/>
            <a:ext cx="11825555" cy="3902183"/>
          </a:xfrm>
        </p:spPr>
        <p:style>
          <a:lnRef idx="2">
            <a:schemeClr val="accent1"/>
          </a:lnRef>
          <a:fillRef idx="1">
            <a:schemeClr val="lt1"/>
          </a:fillRef>
          <a:effectRef idx="0">
            <a:schemeClr val="accent1"/>
          </a:effectRef>
          <a:fontRef idx="minor">
            <a:schemeClr val="dk1"/>
          </a:fontRef>
        </p:style>
        <p:txBody>
          <a:bodyPr>
            <a:normAutofit/>
          </a:bodyPr>
          <a:lstStyle/>
          <a:p>
            <a:pPr>
              <a:buFont typeface="Wingdings" panose="05000000000000000000" pitchFamily="2" charset="2"/>
              <a:buChar char="Ø"/>
            </a:pPr>
            <a:r>
              <a:rPr lang="en-US" dirty="0"/>
              <a:t>TIDAK ADANYA DASAR KEWENANGAN YANG BERSIFAT DELEGASIAN DALAM PENETAPAN PERATURAN KEBIJAKAN TIDAK BERARTI PEMERINTAH MEMILIKI KEBEBASAN MUTLAK</a:t>
            </a:r>
          </a:p>
          <a:p>
            <a:pPr>
              <a:buFont typeface="Wingdings" panose="05000000000000000000" pitchFamily="2" charset="2"/>
              <a:buChar char="Ø"/>
            </a:pPr>
            <a:r>
              <a:rPr lang="en-US" dirty="0"/>
              <a:t>TERIKAT  PENERAPAN ASAS-ASAS UMUM PEMERINTAHAN YANG BAIK, TERUTAMA ASAS KEADILAN DAN ASAS KEPERCAYAAN PUBLIK (</a:t>
            </a:r>
            <a:r>
              <a:rPr lang="en-US" i="1" dirty="0"/>
              <a:t>VERTROUWENSBEGINSEL)</a:t>
            </a:r>
            <a:r>
              <a:rPr lang="en-US" dirty="0"/>
              <a:t>. </a:t>
            </a:r>
          </a:p>
          <a:p>
            <a:pPr>
              <a:buFont typeface="Wingdings" panose="05000000000000000000" pitchFamily="2" charset="2"/>
              <a:buChar char="Ø"/>
            </a:pPr>
            <a:r>
              <a:rPr lang="en-US" dirty="0"/>
              <a:t>SUBSTANSI PERATURAN KEBIJAKAN TIDAK BOLEH BERTENTANGAN DENGAN KETENTUAN PERATURAN PERUNDANG-UNDANGAN</a:t>
            </a:r>
          </a:p>
          <a:p>
            <a:pPr>
              <a:buFont typeface="Wingdings" panose="05000000000000000000" pitchFamily="2" charset="2"/>
              <a:buChar char="Ø"/>
            </a:pPr>
            <a:r>
              <a:rPr lang="en-US" dirty="0"/>
              <a:t>TIDAK DIMOTIVASI UNTUK MENJALANKAN KEWENANGAN SECARA SEWENANG-WENANG.</a:t>
            </a:r>
            <a:endParaRPr lang="en-ID" dirty="0"/>
          </a:p>
          <a:p>
            <a:endParaRPr lang="en-ID" dirty="0"/>
          </a:p>
        </p:txBody>
      </p:sp>
    </p:spTree>
    <p:extLst>
      <p:ext uri="{BB962C8B-B14F-4D97-AF65-F5344CB8AC3E}">
        <p14:creationId xmlns:p14="http://schemas.microsoft.com/office/powerpoint/2010/main" val="19808031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5F99E-8C71-6BDB-F980-00D7AC9DF1A6}"/>
              </a:ext>
            </a:extLst>
          </p:cNvPr>
          <p:cNvSpPr>
            <a:spLocks noGrp="1"/>
          </p:cNvSpPr>
          <p:nvPr>
            <p:ph type="title"/>
          </p:nvPr>
        </p:nvSpPr>
        <p:spPr/>
        <p:txBody>
          <a:bodyPr/>
          <a:lstStyle/>
          <a:p>
            <a:pPr algn="ctr"/>
            <a:r>
              <a:rPr lang="en-ID" dirty="0"/>
              <a:t>KESIMPULAN</a:t>
            </a:r>
          </a:p>
        </p:txBody>
      </p:sp>
      <p:sp>
        <p:nvSpPr>
          <p:cNvPr id="3" name="Content Placeholder 2">
            <a:extLst>
              <a:ext uri="{FF2B5EF4-FFF2-40B4-BE49-F238E27FC236}">
                <a16:creationId xmlns:a16="http://schemas.microsoft.com/office/drawing/2014/main" id="{364838A6-D2F5-AF41-A060-D332D118015F}"/>
              </a:ext>
            </a:extLst>
          </p:cNvPr>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endParaRPr lang="en-ID" dirty="0"/>
          </a:p>
          <a:p>
            <a:pPr>
              <a:buFont typeface="+mj-lt"/>
              <a:buAutoNum type="arabicPeriod"/>
            </a:pPr>
            <a:r>
              <a:rPr lang="en-ID" dirty="0" err="1"/>
              <a:t>Legislasi</a:t>
            </a:r>
            <a:r>
              <a:rPr lang="en-ID" dirty="0"/>
              <a:t> </a:t>
            </a:r>
            <a:r>
              <a:rPr lang="en-ID" dirty="0" err="1"/>
              <a:t>semu</a:t>
            </a:r>
            <a:r>
              <a:rPr lang="en-ID" dirty="0"/>
              <a:t> </a:t>
            </a:r>
            <a:r>
              <a:rPr lang="en-ID" dirty="0" err="1"/>
              <a:t>diperlukan</a:t>
            </a:r>
            <a:r>
              <a:rPr lang="en-ID" dirty="0"/>
              <a:t> </a:t>
            </a:r>
            <a:r>
              <a:rPr lang="en-ID" dirty="0" err="1"/>
              <a:t>untuk</a:t>
            </a:r>
            <a:r>
              <a:rPr lang="en-ID" dirty="0"/>
              <a:t> </a:t>
            </a:r>
            <a:r>
              <a:rPr lang="en-ID" dirty="0" err="1"/>
              <a:t>mengisi</a:t>
            </a:r>
            <a:r>
              <a:rPr lang="en-ID" dirty="0"/>
              <a:t> </a:t>
            </a:r>
            <a:r>
              <a:rPr lang="en-ID" dirty="0" err="1"/>
              <a:t>kekosongan</a:t>
            </a:r>
            <a:r>
              <a:rPr lang="en-ID" dirty="0"/>
              <a:t> </a:t>
            </a:r>
            <a:r>
              <a:rPr lang="en-ID" dirty="0" err="1"/>
              <a:t>hukum</a:t>
            </a:r>
            <a:r>
              <a:rPr lang="en-ID" dirty="0"/>
              <a:t>, </a:t>
            </a:r>
            <a:r>
              <a:rPr lang="en-ID" dirty="0" err="1"/>
              <a:t>tetapi</a:t>
            </a:r>
            <a:r>
              <a:rPr lang="en-ID" dirty="0"/>
              <a:t> </a:t>
            </a:r>
            <a:r>
              <a:rPr lang="en-ID" dirty="0" err="1"/>
              <a:t>bukan</a:t>
            </a:r>
            <a:r>
              <a:rPr lang="en-ID" dirty="0"/>
              <a:t> </a:t>
            </a:r>
            <a:r>
              <a:rPr lang="en-ID" dirty="0" err="1"/>
              <a:t>sumber</a:t>
            </a:r>
            <a:r>
              <a:rPr lang="en-ID" dirty="0"/>
              <a:t> </a:t>
            </a:r>
            <a:r>
              <a:rPr lang="en-ID" dirty="0" err="1"/>
              <a:t>hukum</a:t>
            </a:r>
            <a:r>
              <a:rPr lang="en-ID" dirty="0"/>
              <a:t> formal</a:t>
            </a:r>
          </a:p>
          <a:p>
            <a:pPr>
              <a:buFont typeface="+mj-lt"/>
              <a:buAutoNum type="arabicPeriod"/>
            </a:pPr>
            <a:r>
              <a:rPr lang="en-ID" dirty="0" err="1"/>
              <a:t>Legislasi</a:t>
            </a:r>
            <a:r>
              <a:rPr lang="en-ID" dirty="0"/>
              <a:t> </a:t>
            </a:r>
            <a:r>
              <a:rPr lang="en-ID" dirty="0" err="1"/>
              <a:t>semu</a:t>
            </a:r>
            <a:r>
              <a:rPr lang="en-ID" dirty="0"/>
              <a:t> Tidak </a:t>
            </a:r>
            <a:r>
              <a:rPr lang="en-ID" dirty="0" err="1"/>
              <a:t>boleh</a:t>
            </a:r>
            <a:r>
              <a:rPr lang="en-ID" dirty="0"/>
              <a:t> </a:t>
            </a:r>
            <a:r>
              <a:rPr lang="en-ID" dirty="0" err="1"/>
              <a:t>bertentangan</a:t>
            </a:r>
            <a:r>
              <a:rPr lang="en-ID" dirty="0"/>
              <a:t> </a:t>
            </a:r>
            <a:r>
              <a:rPr lang="en-ID" dirty="0" err="1"/>
              <a:t>dengan</a:t>
            </a:r>
            <a:r>
              <a:rPr lang="en-ID" dirty="0"/>
              <a:t> </a:t>
            </a:r>
            <a:r>
              <a:rPr lang="en-ID" dirty="0" err="1"/>
              <a:t>peraturan</a:t>
            </a:r>
            <a:r>
              <a:rPr lang="en-ID" dirty="0"/>
              <a:t> </a:t>
            </a:r>
            <a:r>
              <a:rPr lang="en-ID" dirty="0" err="1"/>
              <a:t>perundang-undangan</a:t>
            </a:r>
            <a:endParaRPr lang="en-ID" dirty="0"/>
          </a:p>
          <a:p>
            <a:pPr>
              <a:buFont typeface="+mj-lt"/>
              <a:buAutoNum type="arabicPeriod"/>
            </a:pPr>
            <a:r>
              <a:rPr lang="en-ID" dirty="0" err="1"/>
              <a:t>Legislasi</a:t>
            </a:r>
            <a:r>
              <a:rPr lang="en-ID" dirty="0"/>
              <a:t> </a:t>
            </a:r>
            <a:r>
              <a:rPr lang="en-ID" dirty="0" err="1"/>
              <a:t>semu</a:t>
            </a:r>
            <a:r>
              <a:rPr lang="en-ID" dirty="0"/>
              <a:t> Tidak </a:t>
            </a:r>
            <a:r>
              <a:rPr lang="en-ID" dirty="0" err="1"/>
              <a:t>boleh</a:t>
            </a:r>
            <a:r>
              <a:rPr lang="en-ID" dirty="0"/>
              <a:t> </a:t>
            </a:r>
            <a:r>
              <a:rPr lang="en-ID" dirty="0" err="1"/>
              <a:t>menciptakan</a:t>
            </a:r>
            <a:r>
              <a:rPr lang="en-ID" dirty="0"/>
              <a:t> norma </a:t>
            </a:r>
            <a:r>
              <a:rPr lang="en-ID" dirty="0" err="1"/>
              <a:t>baru</a:t>
            </a:r>
            <a:r>
              <a:rPr lang="en-ID" dirty="0"/>
              <a:t> yang </a:t>
            </a:r>
            <a:r>
              <a:rPr lang="en-ID" dirty="0" err="1"/>
              <a:t>mengikat</a:t>
            </a:r>
            <a:r>
              <a:rPr lang="en-ID" dirty="0"/>
              <a:t> </a:t>
            </a:r>
            <a:r>
              <a:rPr lang="en-ID" dirty="0" err="1"/>
              <a:t>umum</a:t>
            </a:r>
            <a:endParaRPr lang="en-ID" dirty="0"/>
          </a:p>
          <a:p>
            <a:pPr>
              <a:buFont typeface="+mj-lt"/>
              <a:buAutoNum type="arabicPeriod"/>
            </a:pPr>
            <a:r>
              <a:rPr lang="en-ID" dirty="0" err="1"/>
              <a:t>Perlu</a:t>
            </a:r>
            <a:r>
              <a:rPr lang="en-ID" dirty="0"/>
              <a:t> </a:t>
            </a:r>
            <a:r>
              <a:rPr lang="en-ID" dirty="0" err="1"/>
              <a:t>pengawasan</a:t>
            </a:r>
            <a:r>
              <a:rPr lang="en-ID" dirty="0"/>
              <a:t> agar </a:t>
            </a:r>
            <a:r>
              <a:rPr lang="en-ID" dirty="0" err="1"/>
              <a:t>tidak</a:t>
            </a:r>
            <a:r>
              <a:rPr lang="en-ID" dirty="0"/>
              <a:t> </a:t>
            </a:r>
            <a:r>
              <a:rPr lang="en-ID" dirty="0" err="1"/>
              <a:t>disalahgunakan</a:t>
            </a:r>
            <a:r>
              <a:rPr lang="en-ID" dirty="0"/>
              <a:t> </a:t>
            </a:r>
            <a:r>
              <a:rPr lang="en-ID" dirty="0" err="1"/>
              <a:t>sebagai</a:t>
            </a:r>
            <a:r>
              <a:rPr lang="en-ID" dirty="0"/>
              <a:t> </a:t>
            </a:r>
            <a:r>
              <a:rPr lang="en-ID" dirty="0" err="1"/>
              <a:t>alat</a:t>
            </a:r>
            <a:r>
              <a:rPr lang="en-ID" dirty="0"/>
              <a:t> </a:t>
            </a:r>
            <a:r>
              <a:rPr lang="en-ID" dirty="0" err="1"/>
              <a:t>pemaksa</a:t>
            </a:r>
            <a:endParaRPr lang="en-ID" dirty="0"/>
          </a:p>
          <a:p>
            <a:endParaRPr lang="en-ID" dirty="0"/>
          </a:p>
        </p:txBody>
      </p:sp>
    </p:spTree>
    <p:extLst>
      <p:ext uri="{BB962C8B-B14F-4D97-AF65-F5344CB8AC3E}">
        <p14:creationId xmlns:p14="http://schemas.microsoft.com/office/powerpoint/2010/main" val="1009068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F5608-857A-6A25-5B76-D1CE17D4BD65}"/>
              </a:ext>
            </a:extLst>
          </p:cNvPr>
          <p:cNvSpPr>
            <a:spLocks noGrp="1"/>
          </p:cNvSpPr>
          <p:nvPr>
            <p:ph type="title"/>
          </p:nvPr>
        </p:nvSpPr>
        <p:spPr/>
        <p:txBody>
          <a:bodyPr/>
          <a:lstStyle/>
          <a:p>
            <a:r>
              <a:rPr lang="en-US" dirty="0"/>
              <a:t>KESIMPULAN</a:t>
            </a:r>
            <a:endParaRPr lang="en-ID" dirty="0"/>
          </a:p>
        </p:txBody>
      </p:sp>
      <p:sp>
        <p:nvSpPr>
          <p:cNvPr id="3" name="Content Placeholder 2">
            <a:extLst>
              <a:ext uri="{FF2B5EF4-FFF2-40B4-BE49-F238E27FC236}">
                <a16:creationId xmlns:a16="http://schemas.microsoft.com/office/drawing/2014/main" id="{6557A74A-70A2-180F-3689-5D3ED7924FCC}"/>
              </a:ext>
            </a:extLst>
          </p:cNvPr>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pPr marL="514350" indent="-514350">
              <a:buFont typeface="+mj-lt"/>
              <a:buAutoNum type="arabicPeriod"/>
            </a:pPr>
            <a:r>
              <a:rPr lang="en-US" dirty="0"/>
              <a:t>PERATURAN KEBIJAKAN BUKAN MERUPAKAN JENIS PERATURAN PERUNDANG-UNDANGAN KARENA TIDAK TERMASUK DALAM JENIS DAN HIERARKI PERATURAN PERUNDANG-UNDANGAN SEBAGAIMANA DIATUR DALAM PASAL7 DAN PASAL 8 UU P3</a:t>
            </a:r>
          </a:p>
          <a:p>
            <a:pPr marL="514350" indent="-514350">
              <a:buFont typeface="+mj-lt"/>
              <a:buAutoNum type="arabicPeriod"/>
            </a:pPr>
            <a:r>
              <a:rPr lang="en-US" dirty="0"/>
              <a:t>DENGAN DEMIKIAN:</a:t>
            </a:r>
          </a:p>
          <a:p>
            <a:pPr marL="514350" indent="-514350">
              <a:buAutoNum type="alphaLcPeriod"/>
            </a:pPr>
            <a:r>
              <a:rPr lang="en-US" dirty="0"/>
              <a:t>PROSES PEMBENTUKANNYA TIDAK MENGHARUSKAN MELALUI LIMA TAHAPAN, YAITU: PERENCANAAN, PENYUSUNAN, PEMBAHASAN, PENGESAHAN/PENETAPAN, DAN PENGUNDANGAN;</a:t>
            </a:r>
          </a:p>
          <a:p>
            <a:pPr marL="514350" indent="-514350">
              <a:buAutoNum type="alphaLcPeriod"/>
            </a:pPr>
            <a:r>
              <a:rPr lang="en-US" dirty="0"/>
              <a:t>TIDAK MENGHARUSKAN MENGGUNAKAN TEKNIK PENYUSUNAN PERATURAN PERUNDANG-UNDANGAN SEBAGAIMANA TERDAPAT DALAM LAMPIRAN II UU P3</a:t>
            </a:r>
          </a:p>
          <a:p>
            <a:pPr marL="514350" indent="-514350">
              <a:buFont typeface="+mj-lt"/>
              <a:buAutoNum type="arabicPeriod" startAt="3"/>
            </a:pPr>
            <a:r>
              <a:rPr lang="en-US" dirty="0"/>
              <a:t>PADA UMUMNYA DALAM PRAKTEKNYA, TATA CARA PEMBENTUKANNYA SERTA TEKNIK PENYUSUNANNYA DIATUR DALAM TATA NASKAH DINAS MASING2 INSTANSI</a:t>
            </a:r>
          </a:p>
          <a:p>
            <a:pPr marL="0" indent="0">
              <a:buNone/>
            </a:pPr>
            <a:endParaRPr lang="en-US" dirty="0"/>
          </a:p>
        </p:txBody>
      </p:sp>
    </p:spTree>
    <p:extLst>
      <p:ext uri="{BB962C8B-B14F-4D97-AF65-F5344CB8AC3E}">
        <p14:creationId xmlns:p14="http://schemas.microsoft.com/office/powerpoint/2010/main" val="4962842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9A551-9E95-E476-FB7D-D531B3363114}"/>
              </a:ext>
            </a:extLst>
          </p:cNvPr>
          <p:cNvSpPr>
            <a:spLocks noGrp="1"/>
          </p:cNvSpPr>
          <p:nvPr>
            <p:ph type="title"/>
          </p:nvPr>
        </p:nvSpPr>
        <p:spPr/>
        <p:txBody>
          <a:bodyPr>
            <a:normAutofit/>
          </a:bodyPr>
          <a:lstStyle/>
          <a:p>
            <a:r>
              <a:rPr lang="en-ID" dirty="0" err="1"/>
              <a:t>Rekomendasi</a:t>
            </a:r>
            <a:endParaRPr lang="en-ID" dirty="0"/>
          </a:p>
        </p:txBody>
      </p:sp>
      <p:sp>
        <p:nvSpPr>
          <p:cNvPr id="3" name="Content Placeholder 2">
            <a:extLst>
              <a:ext uri="{FF2B5EF4-FFF2-40B4-BE49-F238E27FC236}">
                <a16:creationId xmlns:a16="http://schemas.microsoft.com/office/drawing/2014/main" id="{229AFFC1-487D-587E-DFB5-7806B4F35B06}"/>
              </a:ext>
            </a:extLst>
          </p:cNvPr>
          <p:cNvSpPr>
            <a:spLocks noGrp="1"/>
          </p:cNvSpPr>
          <p:nvPr>
            <p:ph idx="1"/>
          </p:nvPr>
        </p:nvSpPr>
        <p:spPr>
          <a:xfrm>
            <a:off x="677334" y="1616059"/>
            <a:ext cx="8596668" cy="4301856"/>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endParaRPr lang="en-ID" dirty="0"/>
          </a:p>
          <a:p>
            <a:r>
              <a:rPr lang="en-ID" dirty="0"/>
              <a:t>SEBAGAI Negara </a:t>
            </a:r>
            <a:r>
              <a:rPr lang="en-ID" dirty="0" err="1"/>
              <a:t>hukum</a:t>
            </a:r>
            <a:r>
              <a:rPr lang="en-ID" dirty="0"/>
              <a:t> </a:t>
            </a:r>
            <a:r>
              <a:rPr lang="en-ID" dirty="0" err="1"/>
              <a:t>semua</a:t>
            </a:r>
            <a:r>
              <a:rPr lang="en-ID" dirty="0"/>
              <a:t> </a:t>
            </a:r>
            <a:r>
              <a:rPr lang="en-ID" dirty="0" err="1"/>
              <a:t>tindakan</a:t>
            </a:r>
            <a:r>
              <a:rPr lang="en-ID" dirty="0"/>
              <a:t> </a:t>
            </a:r>
            <a:r>
              <a:rPr lang="en-ID" dirty="0" err="1"/>
              <a:t>pemerintah</a:t>
            </a:r>
            <a:r>
              <a:rPr lang="en-ID" dirty="0"/>
              <a:t> </a:t>
            </a:r>
            <a:r>
              <a:rPr lang="en-ID" dirty="0" err="1"/>
              <a:t>harus</a:t>
            </a:r>
            <a:r>
              <a:rPr lang="en-ID" dirty="0"/>
              <a:t> </a:t>
            </a:r>
            <a:r>
              <a:rPr lang="en-ID" dirty="0" err="1"/>
              <a:t>berdasarkan</a:t>
            </a:r>
            <a:r>
              <a:rPr lang="en-ID" dirty="0"/>
              <a:t> UU. </a:t>
            </a:r>
          </a:p>
          <a:p>
            <a:r>
              <a:rPr lang="en-ID" dirty="0" err="1"/>
              <a:t>Legislasi</a:t>
            </a:r>
            <a:r>
              <a:rPr lang="en-ID" dirty="0"/>
              <a:t> </a:t>
            </a:r>
            <a:r>
              <a:rPr lang="en-ID" dirty="0" err="1"/>
              <a:t>semu</a:t>
            </a:r>
            <a:r>
              <a:rPr lang="en-ID" dirty="0"/>
              <a:t> </a:t>
            </a:r>
            <a:r>
              <a:rPr lang="en-ID" dirty="0" err="1"/>
              <a:t>adalah</a:t>
            </a:r>
            <a:r>
              <a:rPr lang="en-ID" dirty="0"/>
              <a:t> "</a:t>
            </a:r>
            <a:r>
              <a:rPr lang="en-ID" dirty="0" err="1"/>
              <a:t>jalan</a:t>
            </a:r>
            <a:r>
              <a:rPr lang="en-ID" dirty="0"/>
              <a:t> </a:t>
            </a:r>
            <a:r>
              <a:rPr lang="en-ID" dirty="0" err="1"/>
              <a:t>pintas</a:t>
            </a:r>
            <a:r>
              <a:rPr lang="en-ID" dirty="0"/>
              <a:t>" yang </a:t>
            </a:r>
            <a:r>
              <a:rPr lang="en-ID" dirty="0" err="1"/>
              <a:t>rawan</a:t>
            </a:r>
            <a:r>
              <a:rPr lang="en-ID" dirty="0"/>
              <a:t>. </a:t>
            </a:r>
          </a:p>
          <a:p>
            <a:r>
              <a:rPr lang="en-ID" dirty="0" err="1"/>
              <a:t>Apabila</a:t>
            </a:r>
            <a:r>
              <a:rPr lang="en-ID" dirty="0"/>
              <a:t> </a:t>
            </a:r>
            <a:r>
              <a:rPr lang="en-ID" dirty="0" err="1"/>
              <a:t>ditermui</a:t>
            </a:r>
            <a:r>
              <a:rPr lang="en-ID" dirty="0"/>
              <a:t> </a:t>
            </a:r>
            <a:r>
              <a:rPr lang="en-ID" dirty="0" err="1"/>
              <a:t>permasalahan</a:t>
            </a:r>
            <a:r>
              <a:rPr lang="en-ID" dirty="0"/>
              <a:t>, </a:t>
            </a:r>
            <a:r>
              <a:rPr lang="en-ID" dirty="0" err="1"/>
              <a:t>Solusinya</a:t>
            </a:r>
            <a:r>
              <a:rPr lang="en-ID" dirty="0"/>
              <a:t> </a:t>
            </a:r>
            <a:r>
              <a:rPr lang="en-ID" dirty="0" err="1"/>
              <a:t>bukan</a:t>
            </a:r>
            <a:r>
              <a:rPr lang="en-ID" dirty="0"/>
              <a:t> hapus SE </a:t>
            </a:r>
            <a:r>
              <a:rPr lang="en-ID" dirty="0" err="1"/>
              <a:t>akan</a:t>
            </a:r>
            <a:r>
              <a:rPr lang="en-ID" dirty="0"/>
              <a:t> </a:t>
            </a:r>
            <a:r>
              <a:rPr lang="en-ID" dirty="0" err="1"/>
              <a:t>tetapi</a:t>
            </a:r>
            <a:r>
              <a:rPr lang="en-ID" dirty="0"/>
              <a:t> </a:t>
            </a:r>
            <a:r>
              <a:rPr lang="en-ID" dirty="0" err="1"/>
              <a:t>dilakukan</a:t>
            </a:r>
            <a:r>
              <a:rPr lang="en-ID" dirty="0"/>
              <a:t> </a:t>
            </a:r>
            <a:r>
              <a:rPr lang="en-ID" dirty="0" err="1"/>
              <a:t>penertiban</a:t>
            </a:r>
            <a:r>
              <a:rPr lang="en-ID" dirty="0"/>
              <a:t>. </a:t>
            </a:r>
          </a:p>
          <a:p>
            <a:r>
              <a:rPr lang="en-ID" dirty="0" err="1"/>
              <a:t>Perlu</a:t>
            </a:r>
            <a:r>
              <a:rPr lang="en-ID" dirty="0"/>
              <a:t> </a:t>
            </a:r>
            <a:r>
              <a:rPr lang="en-ID" dirty="0" err="1"/>
              <a:t>dilakukan</a:t>
            </a:r>
            <a:r>
              <a:rPr lang="en-ID" dirty="0"/>
              <a:t> </a:t>
            </a:r>
            <a:r>
              <a:rPr lang="en-ID" dirty="0" err="1"/>
              <a:t>transformasikan</a:t>
            </a:r>
            <a:r>
              <a:rPr lang="en-ID" dirty="0"/>
              <a:t> SE </a:t>
            </a:r>
            <a:r>
              <a:rPr lang="en-ID" dirty="0" err="1"/>
              <a:t>kedalam</a:t>
            </a:r>
            <a:r>
              <a:rPr lang="en-ID" dirty="0"/>
              <a:t> </a:t>
            </a:r>
            <a:r>
              <a:rPr lang="en-ID" dirty="0" err="1"/>
              <a:t>bentuk</a:t>
            </a:r>
            <a:r>
              <a:rPr lang="en-ID" dirty="0"/>
              <a:t>  </a:t>
            </a:r>
            <a:r>
              <a:rPr lang="en-ID" dirty="0" err="1"/>
              <a:t>peraturan</a:t>
            </a:r>
            <a:r>
              <a:rPr lang="en-ID" dirty="0"/>
              <a:t> per-UU-an </a:t>
            </a:r>
            <a:r>
              <a:rPr lang="en-ID" dirty="0" err="1"/>
              <a:t>jika</a:t>
            </a:r>
            <a:r>
              <a:rPr lang="en-ID" dirty="0"/>
              <a:t> </a:t>
            </a:r>
            <a:r>
              <a:rPr lang="en-ID" dirty="0" err="1"/>
              <a:t>substansinya</a:t>
            </a:r>
            <a:r>
              <a:rPr lang="en-ID" dirty="0"/>
              <a:t> </a:t>
            </a:r>
            <a:r>
              <a:rPr lang="en-ID" dirty="0" err="1"/>
              <a:t>penting</a:t>
            </a:r>
            <a:r>
              <a:rPr lang="en-ID" dirty="0"/>
              <a:t> </a:t>
            </a:r>
            <a:r>
              <a:rPr lang="en-ID" dirty="0" err="1"/>
              <a:t>untuk</a:t>
            </a:r>
            <a:r>
              <a:rPr lang="en-ID" dirty="0"/>
              <a:t> </a:t>
            </a:r>
            <a:r>
              <a:rPr lang="en-ID" dirty="0" err="1"/>
              <a:t>diatur</a:t>
            </a:r>
            <a:endParaRPr lang="en-ID" dirty="0"/>
          </a:p>
          <a:p>
            <a:endParaRPr lang="en-ID" dirty="0"/>
          </a:p>
          <a:p>
            <a:endParaRPr lang="en-ID" dirty="0"/>
          </a:p>
          <a:p>
            <a:r>
              <a:rPr lang="en-ID" sz="3600" dirty="0" err="1">
                <a:solidFill>
                  <a:srgbClr val="FF0000"/>
                </a:solidFill>
                <a:highlight>
                  <a:srgbClr val="FFFF00"/>
                </a:highlight>
              </a:rPr>
              <a:t>Apakah</a:t>
            </a:r>
            <a:r>
              <a:rPr lang="en-ID" sz="3600" dirty="0">
                <a:solidFill>
                  <a:srgbClr val="FF0000"/>
                </a:solidFill>
                <a:highlight>
                  <a:srgbClr val="FFFF00"/>
                </a:highlight>
              </a:rPr>
              <a:t> Di </a:t>
            </a:r>
            <a:r>
              <a:rPr lang="en-ID" sz="3600" dirty="0" err="1">
                <a:solidFill>
                  <a:srgbClr val="FF0000"/>
                </a:solidFill>
                <a:highlight>
                  <a:srgbClr val="FFFF00"/>
                </a:highlight>
              </a:rPr>
              <a:t>instansi</a:t>
            </a:r>
            <a:r>
              <a:rPr lang="en-ID" sz="3600" dirty="0">
                <a:solidFill>
                  <a:srgbClr val="FF0000"/>
                </a:solidFill>
                <a:highlight>
                  <a:srgbClr val="FFFF00"/>
                </a:highlight>
              </a:rPr>
              <a:t> Anda </a:t>
            </a:r>
            <a:r>
              <a:rPr lang="en-ID" sz="3600" dirty="0" err="1">
                <a:solidFill>
                  <a:srgbClr val="FF0000"/>
                </a:solidFill>
                <a:highlight>
                  <a:srgbClr val="FFFF00"/>
                </a:highlight>
              </a:rPr>
              <a:t>ada</a:t>
            </a:r>
            <a:r>
              <a:rPr lang="en-ID" sz="3600" dirty="0">
                <a:solidFill>
                  <a:srgbClr val="FF0000"/>
                </a:solidFill>
                <a:highlight>
                  <a:srgbClr val="FFFF00"/>
                </a:highlight>
              </a:rPr>
              <a:t> SE yang </a:t>
            </a:r>
            <a:r>
              <a:rPr lang="en-ID" sz="3600" dirty="0" err="1">
                <a:solidFill>
                  <a:srgbClr val="FF0000"/>
                </a:solidFill>
                <a:highlight>
                  <a:srgbClr val="FFFF00"/>
                </a:highlight>
              </a:rPr>
              <a:t>isinya</a:t>
            </a:r>
            <a:r>
              <a:rPr lang="en-ID" sz="3600" dirty="0">
                <a:solidFill>
                  <a:srgbClr val="FF0000"/>
                </a:solidFill>
                <a:highlight>
                  <a:srgbClr val="FFFF00"/>
                </a:highlight>
              </a:rPr>
              <a:t> </a:t>
            </a:r>
            <a:r>
              <a:rPr lang="en-ID" sz="3600" dirty="0" err="1">
                <a:solidFill>
                  <a:srgbClr val="FF0000"/>
                </a:solidFill>
                <a:highlight>
                  <a:srgbClr val="FFFF00"/>
                </a:highlight>
              </a:rPr>
              <a:t>melampaui</a:t>
            </a:r>
            <a:r>
              <a:rPr lang="en-ID" sz="3600" dirty="0">
                <a:solidFill>
                  <a:srgbClr val="FF0000"/>
                </a:solidFill>
                <a:highlight>
                  <a:srgbClr val="FFFF00"/>
                </a:highlight>
              </a:rPr>
              <a:t> UU?</a:t>
            </a:r>
            <a:br>
              <a:rPr lang="en-ID" dirty="0"/>
            </a:br>
            <a:br>
              <a:rPr lang="en-ID" dirty="0"/>
            </a:br>
            <a:endParaRPr lang="en-ID" dirty="0"/>
          </a:p>
        </p:txBody>
      </p:sp>
    </p:spTree>
    <p:extLst>
      <p:ext uri="{BB962C8B-B14F-4D97-AF65-F5344CB8AC3E}">
        <p14:creationId xmlns:p14="http://schemas.microsoft.com/office/powerpoint/2010/main" val="8906739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5E3B0-16A8-C8E5-CB8E-8E0EBF261279}"/>
              </a:ext>
            </a:extLst>
          </p:cNvPr>
          <p:cNvSpPr>
            <a:spLocks noGrp="1"/>
          </p:cNvSpPr>
          <p:nvPr>
            <p:ph type="title"/>
          </p:nvPr>
        </p:nvSpPr>
        <p:spPr/>
        <p:txBody>
          <a:bodyPr/>
          <a:lstStyle/>
          <a:p>
            <a:endParaRPr lang="en-ID"/>
          </a:p>
        </p:txBody>
      </p:sp>
      <p:pic>
        <p:nvPicPr>
          <p:cNvPr id="5" name="Content Placeholder 4">
            <a:extLst>
              <a:ext uri="{FF2B5EF4-FFF2-40B4-BE49-F238E27FC236}">
                <a16:creationId xmlns:a16="http://schemas.microsoft.com/office/drawing/2014/main" id="{13E8F7CE-D975-DEB2-87FA-B7D50D619DE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2597648" y="-2443537"/>
            <a:ext cx="7068622" cy="12120083"/>
          </a:xfrm>
          <a:ln w="76200"/>
        </p:spPr>
        <p:style>
          <a:lnRef idx="2">
            <a:schemeClr val="dk1"/>
          </a:lnRef>
          <a:fillRef idx="1">
            <a:schemeClr val="lt1"/>
          </a:fillRef>
          <a:effectRef idx="0">
            <a:schemeClr val="dk1"/>
          </a:effectRef>
          <a:fontRef idx="minor">
            <a:schemeClr val="dk1"/>
          </a:fontRef>
        </p:style>
      </p:pic>
      <p:sp>
        <p:nvSpPr>
          <p:cNvPr id="6" name="Rectangle 5">
            <a:extLst>
              <a:ext uri="{FF2B5EF4-FFF2-40B4-BE49-F238E27FC236}">
                <a16:creationId xmlns:a16="http://schemas.microsoft.com/office/drawing/2014/main" id="{BECC0257-7F29-AFFE-EDB7-7AE3FD1F108B}"/>
              </a:ext>
            </a:extLst>
          </p:cNvPr>
          <p:cNvSpPr/>
          <p:nvPr/>
        </p:nvSpPr>
        <p:spPr>
          <a:xfrm>
            <a:off x="1130157" y="236306"/>
            <a:ext cx="10191964" cy="5078313"/>
          </a:xfrm>
          <a:prstGeom prst="rect">
            <a:avLst/>
          </a:prstGeom>
          <a:noFill/>
        </p:spPr>
        <p:txBody>
          <a:bodyPr wrap="square" lIns="91440" tIns="45720" rIns="91440" bIns="45720">
            <a:spAutoFit/>
          </a:bodyPr>
          <a:lstStyle/>
          <a:p>
            <a:pPr algn="ctr"/>
            <a:r>
              <a:rPr lang="en-US" sz="54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Semoga</a:t>
            </a:r>
            <a:r>
              <a:rPr lang="en-US" sz="54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 </a:t>
            </a:r>
            <a:r>
              <a:rPr lang="en-US" sz="54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bermanfaat</a:t>
            </a:r>
            <a:endParaRPr lang="en-US" sz="54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a:p>
            <a:pPr algn="ctr"/>
            <a:endParaRPr lang="en-US" sz="54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a:p>
            <a:pPr algn="ctr"/>
            <a:endParaRPr lang="en-US" sz="54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a:p>
            <a:pPr algn="ctr"/>
            <a:r>
              <a:rPr lang="en-US" sz="5400" b="1" dirty="0">
                <a:ln w="22225">
                  <a:solidFill>
                    <a:schemeClr val="accent2"/>
                  </a:solidFill>
                  <a:prstDash val="solid"/>
                </a:ln>
                <a:solidFill>
                  <a:schemeClr val="accent2">
                    <a:lumMod val="40000"/>
                    <a:lumOff val="60000"/>
                  </a:schemeClr>
                </a:solidFill>
              </a:rPr>
              <a:t>Selamat</a:t>
            </a:r>
            <a:r>
              <a:rPr lang="en-US" sz="5400" dirty="0">
                <a:ln w="0"/>
                <a:solidFill>
                  <a:schemeClr val="accent1"/>
                </a:solidFill>
                <a:effectLst>
                  <a:outerShdw blurRad="38100" dist="25400" dir="5400000" algn="ctr" rotWithShape="0">
                    <a:srgbClr val="6E747A">
                      <a:alpha val="43000"/>
                    </a:srgbClr>
                  </a:outerShdw>
                </a:effectLst>
              </a:rPr>
              <a:t> </a:t>
            </a:r>
            <a:r>
              <a:rPr lang="en-US" sz="5400" b="1" dirty="0" err="1">
                <a:ln w="22225">
                  <a:solidFill>
                    <a:schemeClr val="accent2"/>
                  </a:solidFill>
                  <a:prstDash val="solid"/>
                </a:ln>
                <a:solidFill>
                  <a:schemeClr val="accent2">
                    <a:lumMod val="40000"/>
                    <a:lumOff val="60000"/>
                  </a:schemeClr>
                </a:solidFill>
              </a:rPr>
              <a:t>berdiskusi</a:t>
            </a:r>
            <a:endParaRPr lang="en-US" sz="5400" b="1" dirty="0">
              <a:ln w="22225">
                <a:solidFill>
                  <a:schemeClr val="accent2"/>
                </a:solidFill>
                <a:prstDash val="solid"/>
              </a:ln>
              <a:solidFill>
                <a:schemeClr val="accent2">
                  <a:lumMod val="40000"/>
                  <a:lumOff val="60000"/>
                </a:schemeClr>
              </a:solidFill>
            </a:endParaRPr>
          </a:p>
          <a:p>
            <a:pPr algn="ctr"/>
            <a:endParaRPr lang="en-US" sz="5400" dirty="0">
              <a:ln w="0"/>
              <a:solidFill>
                <a:schemeClr val="accent1"/>
              </a:solidFill>
              <a:effectLst>
                <a:outerShdw blurRad="38100" dist="25400" dir="5400000" algn="ctr" rotWithShape="0">
                  <a:srgbClr val="6E747A">
                    <a:alpha val="43000"/>
                  </a:srgbClr>
                </a:outerShdw>
              </a:effectLst>
            </a:endParaRPr>
          </a:p>
          <a:p>
            <a:pPr algn="ctr"/>
            <a:r>
              <a:rPr lang="en-US" sz="5400" b="1"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Terima</a:t>
            </a:r>
            <a:r>
              <a:rPr lang="en-US" sz="5400" dirty="0">
                <a:ln w="0"/>
                <a:solidFill>
                  <a:schemeClr val="accent1"/>
                </a:solidFill>
                <a:effectLst>
                  <a:outerShdw blurRad="38100" dist="25400" dir="5400000" algn="ctr" rotWithShape="0">
                    <a:srgbClr val="6E747A">
                      <a:alpha val="43000"/>
                    </a:srgbClr>
                  </a:outerShdw>
                </a:effectLst>
              </a:rPr>
              <a:t> </a:t>
            </a:r>
            <a:r>
              <a:rPr lang="en-US" sz="5400" b="1"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kasih</a:t>
            </a:r>
            <a:endParaRPr lang="en-US" sz="5400" dirty="0">
              <a:ln w="0"/>
              <a:solidFill>
                <a:schemeClr val="accent1"/>
              </a:solidFill>
              <a:effectLst>
                <a:outerShdw blurRad="38100" dist="25400" dir="5400000" algn="ctr" rotWithShape="0">
                  <a:srgbClr val="6E747A">
                    <a:alpha val="43000"/>
                  </a:srgbClr>
                </a:outerShdw>
              </a:effectLst>
            </a:endParaRPr>
          </a:p>
        </p:txBody>
      </p:sp>
      <mc:AlternateContent xmlns:mc="http://schemas.openxmlformats.org/markup-compatibility/2006" xmlns:p14="http://schemas.microsoft.com/office/powerpoint/2010/main">
        <mc:Choice Requires="p14">
          <p:contentPart p14:bwMode="auto" r:id="rId3">
            <p14:nvContentPartPr>
              <p14:cNvPr id="10" name="Ink 9">
                <a:extLst>
                  <a:ext uri="{FF2B5EF4-FFF2-40B4-BE49-F238E27FC236}">
                    <a16:creationId xmlns:a16="http://schemas.microsoft.com/office/drawing/2014/main" id="{AE68C823-BC35-F959-60D6-B611DA336946}"/>
                  </a:ext>
                </a:extLst>
              </p14:cNvPr>
              <p14:cNvContentPartPr/>
              <p14:nvPr/>
            </p14:nvContentPartPr>
            <p14:xfrm>
              <a:off x="3318609" y="4314903"/>
              <a:ext cx="5970240" cy="720"/>
            </p14:xfrm>
          </p:contentPart>
        </mc:Choice>
        <mc:Fallback xmlns="">
          <p:pic>
            <p:nvPicPr>
              <p:cNvPr id="10" name="Ink 9">
                <a:extLst>
                  <a:ext uri="{FF2B5EF4-FFF2-40B4-BE49-F238E27FC236}">
                    <a16:creationId xmlns:a16="http://schemas.microsoft.com/office/drawing/2014/main" id="{AE68C823-BC35-F959-60D6-B611DA336946}"/>
                  </a:ext>
                </a:extLst>
              </p:cNvPr>
              <p:cNvPicPr/>
              <p:nvPr/>
            </p:nvPicPr>
            <p:blipFill>
              <a:blip r:embed="rId4"/>
              <a:stretch>
                <a:fillRect/>
              </a:stretch>
            </p:blipFill>
            <p:spPr>
              <a:xfrm>
                <a:off x="3312489" y="4302663"/>
                <a:ext cx="5982480"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1" name="Ink 10">
                <a:extLst>
                  <a:ext uri="{FF2B5EF4-FFF2-40B4-BE49-F238E27FC236}">
                    <a16:creationId xmlns:a16="http://schemas.microsoft.com/office/drawing/2014/main" id="{BB736142-8C72-DFE1-9BEA-F03D39D86C27}"/>
                  </a:ext>
                </a:extLst>
              </p14:cNvPr>
              <p14:cNvContentPartPr/>
              <p14:nvPr/>
            </p14:nvContentPartPr>
            <p14:xfrm>
              <a:off x="5650329" y="4170903"/>
              <a:ext cx="360" cy="360"/>
            </p14:xfrm>
          </p:contentPart>
        </mc:Choice>
        <mc:Fallback xmlns="">
          <p:pic>
            <p:nvPicPr>
              <p:cNvPr id="11" name="Ink 10">
                <a:extLst>
                  <a:ext uri="{FF2B5EF4-FFF2-40B4-BE49-F238E27FC236}">
                    <a16:creationId xmlns:a16="http://schemas.microsoft.com/office/drawing/2014/main" id="{BB736142-8C72-DFE1-9BEA-F03D39D86C27}"/>
                  </a:ext>
                </a:extLst>
              </p:cNvPr>
              <p:cNvPicPr/>
              <p:nvPr/>
            </p:nvPicPr>
            <p:blipFill>
              <a:blip r:embed="rId6"/>
              <a:stretch>
                <a:fillRect/>
              </a:stretch>
            </p:blipFill>
            <p:spPr>
              <a:xfrm>
                <a:off x="5644209" y="4164783"/>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2" name="Ink 11">
                <a:extLst>
                  <a:ext uri="{FF2B5EF4-FFF2-40B4-BE49-F238E27FC236}">
                    <a16:creationId xmlns:a16="http://schemas.microsoft.com/office/drawing/2014/main" id="{78D34AB0-B91D-E40A-17D9-45BECD535D86}"/>
                  </a:ext>
                </a:extLst>
              </p14:cNvPr>
              <p14:cNvContentPartPr/>
              <p14:nvPr/>
            </p14:nvContentPartPr>
            <p14:xfrm>
              <a:off x="-873591" y="862863"/>
              <a:ext cx="360" cy="360"/>
            </p14:xfrm>
          </p:contentPart>
        </mc:Choice>
        <mc:Fallback xmlns="">
          <p:pic>
            <p:nvPicPr>
              <p:cNvPr id="12" name="Ink 11">
                <a:extLst>
                  <a:ext uri="{FF2B5EF4-FFF2-40B4-BE49-F238E27FC236}">
                    <a16:creationId xmlns:a16="http://schemas.microsoft.com/office/drawing/2014/main" id="{78D34AB0-B91D-E40A-17D9-45BECD535D86}"/>
                  </a:ext>
                </a:extLst>
              </p:cNvPr>
              <p:cNvPicPr/>
              <p:nvPr/>
            </p:nvPicPr>
            <p:blipFill>
              <a:blip r:embed="rId6"/>
              <a:stretch>
                <a:fillRect/>
              </a:stretch>
            </p:blipFill>
            <p:spPr>
              <a:xfrm>
                <a:off x="-879711" y="856743"/>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 name="Ink 12">
                <a:extLst>
                  <a:ext uri="{FF2B5EF4-FFF2-40B4-BE49-F238E27FC236}">
                    <a16:creationId xmlns:a16="http://schemas.microsoft.com/office/drawing/2014/main" id="{BDA6DFC4-A0EA-E563-0390-70AAA68CEA39}"/>
                  </a:ext>
                </a:extLst>
              </p14:cNvPr>
              <p14:cNvContentPartPr/>
              <p14:nvPr/>
            </p14:nvContentPartPr>
            <p14:xfrm>
              <a:off x="-873591" y="862863"/>
              <a:ext cx="360" cy="360"/>
            </p14:xfrm>
          </p:contentPart>
        </mc:Choice>
        <mc:Fallback xmlns="">
          <p:pic>
            <p:nvPicPr>
              <p:cNvPr id="13" name="Ink 12">
                <a:extLst>
                  <a:ext uri="{FF2B5EF4-FFF2-40B4-BE49-F238E27FC236}">
                    <a16:creationId xmlns:a16="http://schemas.microsoft.com/office/drawing/2014/main" id="{BDA6DFC4-A0EA-E563-0390-70AAA68CEA39}"/>
                  </a:ext>
                </a:extLst>
              </p:cNvPr>
              <p:cNvPicPr/>
              <p:nvPr/>
            </p:nvPicPr>
            <p:blipFill>
              <a:blip r:embed="rId6"/>
              <a:stretch>
                <a:fillRect/>
              </a:stretch>
            </p:blipFill>
            <p:spPr>
              <a:xfrm>
                <a:off x="-879711" y="856743"/>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4" name="Ink 13">
                <a:extLst>
                  <a:ext uri="{FF2B5EF4-FFF2-40B4-BE49-F238E27FC236}">
                    <a16:creationId xmlns:a16="http://schemas.microsoft.com/office/drawing/2014/main" id="{52017D5D-D180-1E44-B028-84E5183BA73C}"/>
                  </a:ext>
                </a:extLst>
              </p14:cNvPr>
              <p14:cNvContentPartPr/>
              <p14:nvPr/>
            </p14:nvContentPartPr>
            <p14:xfrm>
              <a:off x="-524031" y="646863"/>
              <a:ext cx="360" cy="360"/>
            </p14:xfrm>
          </p:contentPart>
        </mc:Choice>
        <mc:Fallback xmlns="">
          <p:pic>
            <p:nvPicPr>
              <p:cNvPr id="14" name="Ink 13">
                <a:extLst>
                  <a:ext uri="{FF2B5EF4-FFF2-40B4-BE49-F238E27FC236}">
                    <a16:creationId xmlns:a16="http://schemas.microsoft.com/office/drawing/2014/main" id="{52017D5D-D180-1E44-B028-84E5183BA73C}"/>
                  </a:ext>
                </a:extLst>
              </p:cNvPr>
              <p:cNvPicPr/>
              <p:nvPr/>
            </p:nvPicPr>
            <p:blipFill>
              <a:blip r:embed="rId6"/>
              <a:stretch>
                <a:fillRect/>
              </a:stretch>
            </p:blipFill>
            <p:spPr>
              <a:xfrm>
                <a:off x="-530151" y="640743"/>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5" name="Ink 14">
                <a:extLst>
                  <a:ext uri="{FF2B5EF4-FFF2-40B4-BE49-F238E27FC236}">
                    <a16:creationId xmlns:a16="http://schemas.microsoft.com/office/drawing/2014/main" id="{8455DB60-4653-B25B-16BA-AD505925FCF5}"/>
                  </a:ext>
                </a:extLst>
              </p14:cNvPr>
              <p14:cNvContentPartPr/>
              <p14:nvPr/>
            </p14:nvContentPartPr>
            <p14:xfrm>
              <a:off x="-524031" y="646863"/>
              <a:ext cx="360" cy="360"/>
            </p14:xfrm>
          </p:contentPart>
        </mc:Choice>
        <mc:Fallback xmlns="">
          <p:pic>
            <p:nvPicPr>
              <p:cNvPr id="15" name="Ink 14">
                <a:extLst>
                  <a:ext uri="{FF2B5EF4-FFF2-40B4-BE49-F238E27FC236}">
                    <a16:creationId xmlns:a16="http://schemas.microsoft.com/office/drawing/2014/main" id="{8455DB60-4653-B25B-16BA-AD505925FCF5}"/>
                  </a:ext>
                </a:extLst>
              </p:cNvPr>
              <p:cNvPicPr/>
              <p:nvPr/>
            </p:nvPicPr>
            <p:blipFill>
              <a:blip r:embed="rId6"/>
              <a:stretch>
                <a:fillRect/>
              </a:stretch>
            </p:blipFill>
            <p:spPr>
              <a:xfrm>
                <a:off x="-530151" y="640743"/>
                <a:ext cx="12600" cy="12600"/>
              </a:xfrm>
              <a:prstGeom prst="rect">
                <a:avLst/>
              </a:prstGeom>
            </p:spPr>
          </p:pic>
        </mc:Fallback>
      </mc:AlternateContent>
      <p:sp>
        <p:nvSpPr>
          <p:cNvPr id="3" name="Rectangle 2">
            <a:extLst>
              <a:ext uri="{FF2B5EF4-FFF2-40B4-BE49-F238E27FC236}">
                <a16:creationId xmlns:a16="http://schemas.microsoft.com/office/drawing/2014/main" id="{89CD7C30-4B43-F6E7-C6C5-23B72DA162D6}"/>
              </a:ext>
            </a:extLst>
          </p:cNvPr>
          <p:cNvSpPr/>
          <p:nvPr/>
        </p:nvSpPr>
        <p:spPr>
          <a:xfrm>
            <a:off x="6003635" y="2967335"/>
            <a:ext cx="184730" cy="923330"/>
          </a:xfrm>
          <a:prstGeom prst="rect">
            <a:avLst/>
          </a:prstGeom>
          <a:noFill/>
        </p:spPr>
        <p:txBody>
          <a:bodyPr wrap="none" lIns="91440" tIns="45720" rIns="91440" bIns="45720">
            <a:spAutoFit/>
          </a:bodyPr>
          <a:lstStyle/>
          <a:p>
            <a:pPr algn="ctr"/>
            <a:endParaRPr lang="en-ID"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1313935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F98BF-5DB1-225B-8FE7-F431CBF3C655}"/>
              </a:ext>
            </a:extLst>
          </p:cNvPr>
          <p:cNvSpPr>
            <a:spLocks noGrp="1"/>
          </p:cNvSpPr>
          <p:nvPr>
            <p:ph type="title"/>
          </p:nvPr>
        </p:nvSpPr>
        <p:spPr/>
        <p:txBody>
          <a:bodyPr/>
          <a:lstStyle/>
          <a:p>
            <a:r>
              <a:rPr lang="en-US" dirty="0" err="1"/>
              <a:t>Pembukaan</a:t>
            </a:r>
            <a:r>
              <a:rPr lang="en-US" dirty="0"/>
              <a:t> (1)</a:t>
            </a:r>
            <a:endParaRPr lang="en-ID" dirty="0"/>
          </a:p>
        </p:txBody>
      </p:sp>
      <p:sp>
        <p:nvSpPr>
          <p:cNvPr id="3" name="Content Placeholder 2">
            <a:extLst>
              <a:ext uri="{FF2B5EF4-FFF2-40B4-BE49-F238E27FC236}">
                <a16:creationId xmlns:a16="http://schemas.microsoft.com/office/drawing/2014/main" id="{022BF85F-9F78-EE28-57FA-76B4CAE2A8BA}"/>
              </a:ext>
            </a:extLst>
          </p:cNvPr>
          <p:cNvSpPr>
            <a:spLocks noGrp="1"/>
          </p:cNvSpPr>
          <p:nvPr>
            <p:ph idx="1"/>
          </p:nvPr>
        </p:nvSpPr>
        <p:spPr/>
        <p:txBody>
          <a:bodyPr>
            <a:normAutofit lnSpcReduction="10000"/>
          </a:bodyPr>
          <a:lstStyle/>
          <a:p>
            <a:r>
              <a:rPr lang="en-ID" sz="2400" dirty="0" err="1"/>
              <a:t>Apakah</a:t>
            </a:r>
            <a:r>
              <a:rPr lang="en-ID" sz="2400" dirty="0"/>
              <a:t>  Bapak Ibu </a:t>
            </a:r>
            <a:r>
              <a:rPr lang="en-ID" sz="2400" dirty="0" err="1"/>
              <a:t>menaati</a:t>
            </a:r>
            <a:r>
              <a:rPr lang="en-ID" sz="2400" dirty="0"/>
              <a:t> </a:t>
            </a:r>
            <a:r>
              <a:rPr lang="en-ID" sz="2400" dirty="0" err="1"/>
              <a:t>atau</a:t>
            </a:r>
            <a:r>
              <a:rPr lang="en-ID" sz="2400" dirty="0"/>
              <a:t> </a:t>
            </a:r>
            <a:r>
              <a:rPr lang="en-ID" sz="2400" dirty="0" err="1"/>
              <a:t>mengabaikan</a:t>
            </a:r>
            <a:r>
              <a:rPr lang="en-ID" sz="2400" dirty="0"/>
              <a:t> Surat </a:t>
            </a:r>
            <a:r>
              <a:rPr lang="en-ID" sz="2400" dirty="0" err="1"/>
              <a:t>Edaran</a:t>
            </a:r>
            <a:r>
              <a:rPr lang="en-ID" sz="2400" dirty="0"/>
              <a:t>, </a:t>
            </a:r>
            <a:r>
              <a:rPr lang="en-ID" sz="2400" dirty="0" err="1"/>
              <a:t>Juknis</a:t>
            </a:r>
            <a:r>
              <a:rPr lang="en-ID" sz="2400" dirty="0"/>
              <a:t>, </a:t>
            </a:r>
            <a:r>
              <a:rPr lang="en-ID" sz="2400" dirty="0" err="1"/>
              <a:t>atau</a:t>
            </a:r>
            <a:r>
              <a:rPr lang="en-ID" sz="2400" dirty="0"/>
              <a:t> </a:t>
            </a:r>
            <a:r>
              <a:rPr lang="en-ID" sz="2400" dirty="0" err="1"/>
              <a:t>Pedoman</a:t>
            </a:r>
            <a:r>
              <a:rPr lang="en-ID" sz="2400" dirty="0"/>
              <a:t> </a:t>
            </a:r>
            <a:r>
              <a:rPr lang="en-ID" sz="2400" dirty="0" err="1"/>
              <a:t>baik</a:t>
            </a:r>
            <a:r>
              <a:rPr lang="en-ID" sz="2400" dirty="0"/>
              <a:t> yang </a:t>
            </a:r>
            <a:r>
              <a:rPr lang="en-ID" sz="2400" dirty="0" err="1"/>
              <a:t>bersifat</a:t>
            </a:r>
            <a:r>
              <a:rPr lang="en-ID" sz="2400" dirty="0"/>
              <a:t> internal </a:t>
            </a:r>
            <a:r>
              <a:rPr lang="en-ID" sz="2400" dirty="0" err="1"/>
              <a:t>maupun</a:t>
            </a:r>
            <a:r>
              <a:rPr lang="en-ID" sz="2400" dirty="0"/>
              <a:t> </a:t>
            </a:r>
            <a:r>
              <a:rPr lang="en-ID" sz="2400" dirty="0" err="1"/>
              <a:t>eksternal</a:t>
            </a:r>
            <a:r>
              <a:rPr lang="en-ID" sz="2400" dirty="0"/>
              <a:t>? </a:t>
            </a:r>
          </a:p>
          <a:p>
            <a:endParaRPr lang="en-ID" sz="2400" dirty="0"/>
          </a:p>
          <a:p>
            <a:r>
              <a:rPr lang="en-ID" sz="2400" dirty="0" err="1"/>
              <a:t>Apakah</a:t>
            </a:r>
            <a:r>
              <a:rPr lang="en-ID" sz="2400" dirty="0"/>
              <a:t> </a:t>
            </a:r>
            <a:r>
              <a:rPr lang="en-ID" sz="2400" dirty="0" err="1"/>
              <a:t>kebijakan</a:t>
            </a:r>
            <a:r>
              <a:rPr lang="en-ID" sz="2400" dirty="0"/>
              <a:t> </a:t>
            </a:r>
            <a:r>
              <a:rPr lang="en-ID" sz="2400" dirty="0" err="1"/>
              <a:t>tersebut</a:t>
            </a:r>
            <a:r>
              <a:rPr lang="en-ID" sz="2400" dirty="0"/>
              <a:t> </a:t>
            </a:r>
            <a:r>
              <a:rPr lang="en-ID" sz="2400" dirty="0" err="1"/>
              <a:t>sebenarnya</a:t>
            </a:r>
            <a:r>
              <a:rPr lang="en-ID" sz="2400" dirty="0"/>
              <a:t> </a:t>
            </a:r>
            <a:r>
              <a:rPr lang="en-ID" sz="2400" dirty="0" err="1"/>
              <a:t>merupakan</a:t>
            </a:r>
            <a:r>
              <a:rPr lang="en-ID" sz="2400" dirty="0"/>
              <a:t> </a:t>
            </a:r>
            <a:r>
              <a:rPr lang="en-ID" sz="2400" dirty="0" err="1"/>
              <a:t>hukum</a:t>
            </a:r>
            <a:r>
              <a:rPr lang="en-ID" sz="2400" dirty="0"/>
              <a:t> yang </a:t>
            </a:r>
            <a:r>
              <a:rPr lang="en-ID" sz="2400" dirty="0" err="1"/>
              <a:t>harus</a:t>
            </a:r>
            <a:r>
              <a:rPr lang="en-ID" sz="2400" dirty="0"/>
              <a:t> </a:t>
            </a:r>
            <a:r>
              <a:rPr lang="en-ID" sz="2400" dirty="0" err="1"/>
              <a:t>ditaati</a:t>
            </a:r>
            <a:r>
              <a:rPr lang="en-ID" sz="2400" dirty="0"/>
              <a:t> </a:t>
            </a:r>
            <a:r>
              <a:rPr lang="en-ID" sz="2400" dirty="0" err="1"/>
              <a:t>atau</a:t>
            </a:r>
            <a:r>
              <a:rPr lang="en-ID" sz="2400" dirty="0"/>
              <a:t> </a:t>
            </a:r>
            <a:r>
              <a:rPr lang="en-ID" sz="2400" dirty="0" err="1"/>
              <a:t>bukan</a:t>
            </a:r>
            <a:r>
              <a:rPr lang="en-ID" sz="2400" dirty="0"/>
              <a:t>?</a:t>
            </a:r>
          </a:p>
          <a:p>
            <a:endParaRPr lang="en-ID" sz="2400" dirty="0"/>
          </a:p>
          <a:p>
            <a:r>
              <a:rPr lang="en-ID" sz="2400" dirty="0" err="1"/>
              <a:t>Mengapa</a:t>
            </a:r>
            <a:r>
              <a:rPr lang="en-ID" sz="2400" dirty="0"/>
              <a:t> </a:t>
            </a:r>
            <a:r>
              <a:rPr lang="en-ID" sz="2400" dirty="0" err="1"/>
              <a:t>Perancang</a:t>
            </a:r>
            <a:r>
              <a:rPr lang="en-ID" sz="2400" dirty="0"/>
              <a:t> </a:t>
            </a:r>
            <a:r>
              <a:rPr lang="en-ID" sz="2400" dirty="0" err="1"/>
              <a:t>perlu</a:t>
            </a:r>
            <a:r>
              <a:rPr lang="en-ID" sz="2400" dirty="0"/>
              <a:t> </a:t>
            </a:r>
            <a:r>
              <a:rPr lang="en-ID" sz="2400" dirty="0" err="1"/>
              <a:t>memahami</a:t>
            </a:r>
            <a:r>
              <a:rPr lang="en-ID" sz="2400" dirty="0"/>
              <a:t> </a:t>
            </a:r>
            <a:r>
              <a:rPr lang="en-ID" sz="2400" dirty="0" err="1"/>
              <a:t>mengenai</a:t>
            </a:r>
            <a:r>
              <a:rPr lang="en-ID" sz="2400" dirty="0"/>
              <a:t> </a:t>
            </a:r>
            <a:r>
              <a:rPr lang="en-ID" sz="2400" dirty="0" err="1"/>
              <a:t>Legislasi</a:t>
            </a:r>
            <a:r>
              <a:rPr lang="en-ID" sz="2400" dirty="0"/>
              <a:t> Semu </a:t>
            </a:r>
            <a:r>
              <a:rPr lang="en-ID" sz="2400" dirty="0" err="1"/>
              <a:t>ini</a:t>
            </a:r>
            <a:r>
              <a:rPr lang="en-ID" sz="2400" dirty="0"/>
              <a:t>?</a:t>
            </a:r>
          </a:p>
        </p:txBody>
      </p:sp>
    </p:spTree>
    <p:extLst>
      <p:ext uri="{BB962C8B-B14F-4D97-AF65-F5344CB8AC3E}">
        <p14:creationId xmlns:p14="http://schemas.microsoft.com/office/powerpoint/2010/main" val="568724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2142AFD-CE5D-8768-0159-7F929BD151DD}"/>
              </a:ext>
            </a:extLst>
          </p:cNvPr>
          <p:cNvSpPr>
            <a:spLocks noGrp="1"/>
          </p:cNvSpPr>
          <p:nvPr>
            <p:ph type="title"/>
          </p:nvPr>
        </p:nvSpPr>
        <p:spPr/>
        <p:txBody>
          <a:bodyPr/>
          <a:lstStyle/>
          <a:p>
            <a:r>
              <a:rPr lang="en-US" dirty="0" err="1"/>
              <a:t>Pembukaan</a:t>
            </a:r>
            <a:r>
              <a:rPr lang="en-US" dirty="0"/>
              <a:t> (2)</a:t>
            </a:r>
            <a:endParaRPr lang="en-ID" dirty="0"/>
          </a:p>
        </p:txBody>
      </p:sp>
      <p:sp>
        <p:nvSpPr>
          <p:cNvPr id="3" name="Content Placeholder 2">
            <a:extLst>
              <a:ext uri="{FF2B5EF4-FFF2-40B4-BE49-F238E27FC236}">
                <a16:creationId xmlns:a16="http://schemas.microsoft.com/office/drawing/2014/main" id="{F2DDEF58-F62B-0BB0-8367-0B202D483360}"/>
              </a:ext>
            </a:extLst>
          </p:cNvPr>
          <p:cNvSpPr>
            <a:spLocks noGrp="1"/>
          </p:cNvSpPr>
          <p:nvPr>
            <p:ph idx="1"/>
          </p:nvPr>
        </p:nvSpPr>
        <p:spPr>
          <a:xfrm>
            <a:off x="677334" y="1417834"/>
            <a:ext cx="9144760" cy="5044611"/>
          </a:xfrm>
        </p:spPr>
        <p:txBody>
          <a:bodyPr>
            <a:normAutofit/>
          </a:bodyPr>
          <a:lstStyle/>
          <a:p>
            <a:r>
              <a:rPr lang="en-US" dirty="0"/>
              <a:t>C. WAALDIJK: TENTANG 42 MACAM HAL YANG </a:t>
            </a:r>
            <a:r>
              <a:rPr lang="en-US" b="1" dirty="0">
                <a:solidFill>
                  <a:srgbClr val="FF0000"/>
                </a:solidFill>
              </a:rPr>
              <a:t>HARUS DIPERTIMBANGKAN DENGAN CERMAT OLEH PERANCANG </a:t>
            </a:r>
            <a:r>
              <a:rPr lang="en-US" dirty="0"/>
              <a:t>KETIKA HENDAK MENYUSUN PERATURAN PERUNDANG-UNDANGAN, ANTARA LAIN PEMAHAMAN MENGENAI :</a:t>
            </a:r>
          </a:p>
          <a:p>
            <a:pPr marL="514350" indent="-514350">
              <a:buFont typeface="+mj-lt"/>
              <a:buAutoNum type="arabicParenR"/>
            </a:pPr>
            <a:r>
              <a:rPr lang="en-US" dirty="0">
                <a:solidFill>
                  <a:srgbClr val="FF0000"/>
                </a:solidFill>
              </a:rPr>
              <a:t>ATURAN HUKUM (</a:t>
            </a:r>
            <a:r>
              <a:rPr lang="en-US" i="1" dirty="0">
                <a:solidFill>
                  <a:srgbClr val="FF0000"/>
                </a:solidFill>
              </a:rPr>
              <a:t>RECHTSREGEL) ; </a:t>
            </a:r>
            <a:r>
              <a:rPr lang="en-US" dirty="0">
                <a:solidFill>
                  <a:srgbClr val="FF0000"/>
                </a:solidFill>
              </a:rPr>
              <a:t>DAN </a:t>
            </a:r>
          </a:p>
          <a:p>
            <a:pPr marL="514350" indent="-514350">
              <a:buFont typeface="+mj-lt"/>
              <a:buAutoNum type="arabicParenR"/>
            </a:pPr>
            <a:r>
              <a:rPr lang="en-US" dirty="0">
                <a:solidFill>
                  <a:srgbClr val="FF0000"/>
                </a:solidFill>
              </a:rPr>
              <a:t>PERATURAN KEBIJAKAN (</a:t>
            </a:r>
            <a:r>
              <a:rPr lang="en-US" i="1" dirty="0">
                <a:solidFill>
                  <a:srgbClr val="FF0000"/>
                </a:solidFill>
              </a:rPr>
              <a:t>BELEIDSREGEL). </a:t>
            </a:r>
          </a:p>
          <a:p>
            <a:pPr marL="514350" indent="-514350">
              <a:buFont typeface="+mj-lt"/>
              <a:buAutoNum type="arabicParenR"/>
            </a:pPr>
            <a:endParaRPr lang="en-US" i="1" dirty="0"/>
          </a:p>
          <a:p>
            <a:r>
              <a:rPr lang="en-US" b="1" dirty="0">
                <a:solidFill>
                  <a:srgbClr val="FF0000"/>
                </a:solidFill>
              </a:rPr>
              <a:t>PERATURAN (</a:t>
            </a:r>
            <a:r>
              <a:rPr lang="en-US" b="1" i="1" dirty="0">
                <a:solidFill>
                  <a:srgbClr val="FF0000"/>
                </a:solidFill>
              </a:rPr>
              <a:t>REGELINGEN</a:t>
            </a:r>
            <a:r>
              <a:rPr lang="en-US" b="1" dirty="0">
                <a:solidFill>
                  <a:srgbClr val="FF0000"/>
                </a:solidFill>
              </a:rPr>
              <a:t>) TIDAK SEMATA-MATA BERUPA ATURAN HUKUM MELAINKAN JUGA ADA ATURAN LAIN YANG DINAMAKAN PERATURAN KEBIJAKAN</a:t>
            </a:r>
            <a:r>
              <a:rPr lang="en-US" dirty="0"/>
              <a:t>. </a:t>
            </a:r>
          </a:p>
          <a:p>
            <a:r>
              <a:rPr lang="en-US" dirty="0"/>
              <a:t>PERATURAN YANG KITA KETAHUI ADALAH </a:t>
            </a:r>
            <a:r>
              <a:rPr lang="en-US" b="1" dirty="0">
                <a:solidFill>
                  <a:srgbClr val="FF0000"/>
                </a:solidFill>
              </a:rPr>
              <a:t>PERATURAN PERUNDANG-UNDANGAN </a:t>
            </a:r>
            <a:r>
              <a:rPr lang="en-US" dirty="0"/>
              <a:t>SEPERTI YANG KITA  KENAL:</a:t>
            </a:r>
          </a:p>
          <a:p>
            <a:pPr lvl="1">
              <a:buFont typeface="Wingdings" panose="05000000000000000000" pitchFamily="2" charset="2"/>
              <a:buChar char="v"/>
            </a:pPr>
            <a:r>
              <a:rPr lang="en-US" dirty="0"/>
              <a:t>MENGANDUNG UNSUR SUBYEK NORMA, KARAKTER NORMA, DAN OBYEK, SERTA SYARAT NORMA (JIKA DIPERLUKAN)</a:t>
            </a:r>
          </a:p>
          <a:p>
            <a:pPr lvl="1">
              <a:buFont typeface="Wingdings" panose="05000000000000000000" pitchFamily="2" charset="2"/>
              <a:buChar char="v"/>
            </a:pPr>
            <a:r>
              <a:rPr lang="en-US" dirty="0"/>
              <a:t>HARUS DISUSUN DALAM RUMUSAN YANG JELAS, KONSISTEN, DAN MEMBENTUK KESATUAN YANG TERPADU (</a:t>
            </a:r>
            <a:r>
              <a:rPr lang="en-US" i="1" dirty="0"/>
              <a:t>EENHEID</a:t>
            </a:r>
            <a:r>
              <a:rPr lang="en-US" dirty="0"/>
              <a:t>), DALAM STRUKTUR YANG JELAS. (PERHATIKAN TEKNIK PENYUSUNAN PERATURAN PERUNDANG-UNDANGAN)</a:t>
            </a:r>
          </a:p>
          <a:p>
            <a:endParaRPr lang="en-ID" dirty="0"/>
          </a:p>
        </p:txBody>
      </p:sp>
    </p:spTree>
    <p:extLst>
      <p:ext uri="{BB962C8B-B14F-4D97-AF65-F5344CB8AC3E}">
        <p14:creationId xmlns:p14="http://schemas.microsoft.com/office/powerpoint/2010/main" val="369189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07F9D1-D893-10F5-C6BA-7813D3660FF3}"/>
              </a:ext>
            </a:extLst>
          </p:cNvPr>
          <p:cNvSpPr>
            <a:spLocks noGrp="1"/>
          </p:cNvSpPr>
          <p:nvPr>
            <p:ph idx="1"/>
          </p:nvPr>
        </p:nvSpPr>
        <p:spPr>
          <a:xfrm>
            <a:off x="880223" y="1705510"/>
            <a:ext cx="8596668" cy="4258063"/>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just"/>
            <a:r>
              <a:rPr lang="en-US" b="1" dirty="0">
                <a:solidFill>
                  <a:srgbClr val="FF0000"/>
                </a:solidFill>
              </a:rPr>
              <a:t>SEDANGKAN PERATURAN KEBIJAKAN DISUSUN TIDAK DIDASARKAN PADA  DASAR HUKUM BERUPA UNDANG-UNDANG YANG MEMERINTAHKAN PENYUSUNANNYA</a:t>
            </a:r>
          </a:p>
          <a:p>
            <a:pPr algn="just"/>
            <a:r>
              <a:rPr lang="en-US" dirty="0"/>
              <a:t>OLEH KARENA ITU </a:t>
            </a:r>
            <a:r>
              <a:rPr lang="en-US" b="1" dirty="0">
                <a:solidFill>
                  <a:srgbClr val="FF0000"/>
                </a:solidFill>
              </a:rPr>
              <a:t>PERATURAN KEBIJAKAN TIDAK MEMPUNYAI KEKUATAN HUKUM MENGIKAT SECARA LANGSUNG</a:t>
            </a:r>
            <a:r>
              <a:rPr lang="en-US" dirty="0"/>
              <a:t>. </a:t>
            </a:r>
          </a:p>
          <a:p>
            <a:pPr algn="just"/>
            <a:endParaRPr lang="en-US" dirty="0"/>
          </a:p>
          <a:p>
            <a:r>
              <a:rPr lang="en-US" dirty="0"/>
              <a:t>DALAM PRAKTIKNYA, MENTERI SERING MENERBITKAN PERATURAN  YANG TIDAK BERDASARKAN KEWENANGAN DELEGASI DARI UNDANG-UNDANG, SEHINGGA TIDAK DIKATEGORIKAN SEBAGAI PERATURAN PERUNDANG-UNDANGAN.</a:t>
            </a:r>
          </a:p>
          <a:p>
            <a:endParaRPr lang="en-ID" dirty="0"/>
          </a:p>
          <a:p>
            <a:r>
              <a:rPr lang="en-US" dirty="0">
                <a:solidFill>
                  <a:srgbClr val="FF0000"/>
                </a:solidFill>
              </a:rPr>
              <a:t>APAKAH ADA PERBEDAAN KEDUDUKAN PERATURAN KEBIJAKAN DIBANDING DENGAN PERATURAN MENTERI YANG DITETAPKAN BERDASARKAN LIMPAHAN KEWENANGAN DARI PERATURAN PERUNDANG-UNDANGAN YANG LEBIH TINGGI (</a:t>
            </a:r>
            <a:r>
              <a:rPr lang="en-US" i="1" dirty="0">
                <a:solidFill>
                  <a:srgbClr val="FF0000"/>
                </a:solidFill>
              </a:rPr>
              <a:t>DELEGATED LEGISLATION)</a:t>
            </a:r>
            <a:endParaRPr lang="en-US" dirty="0">
              <a:solidFill>
                <a:srgbClr val="FF0000"/>
              </a:solidFill>
            </a:endParaRPr>
          </a:p>
          <a:p>
            <a:pPr algn="just"/>
            <a:endParaRPr lang="en-US" dirty="0"/>
          </a:p>
          <a:p>
            <a:endParaRPr lang="en-ID" dirty="0"/>
          </a:p>
        </p:txBody>
      </p:sp>
      <p:sp>
        <p:nvSpPr>
          <p:cNvPr id="4" name="Title 1">
            <a:extLst>
              <a:ext uri="{FF2B5EF4-FFF2-40B4-BE49-F238E27FC236}">
                <a16:creationId xmlns:a16="http://schemas.microsoft.com/office/drawing/2014/main" id="{9793512E-7BF6-7B59-CDAA-E5A4D8C37B51}"/>
              </a:ext>
            </a:extLst>
          </p:cNvPr>
          <p:cNvSpPr txBox="1">
            <a:spLocks/>
          </p:cNvSpPr>
          <p:nvPr/>
        </p:nvSpPr>
        <p:spPr>
          <a:xfrm>
            <a:off x="829734" y="7620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err="1"/>
              <a:t>Pembukaan</a:t>
            </a:r>
            <a:r>
              <a:rPr lang="en-US" dirty="0"/>
              <a:t> (3)</a:t>
            </a:r>
            <a:endParaRPr lang="en-ID" dirty="0"/>
          </a:p>
        </p:txBody>
      </p:sp>
    </p:spTree>
    <p:extLst>
      <p:ext uri="{BB962C8B-B14F-4D97-AF65-F5344CB8AC3E}">
        <p14:creationId xmlns:p14="http://schemas.microsoft.com/office/powerpoint/2010/main" val="1488508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12470-1C71-DEEC-5B8D-835D2F614C51}"/>
              </a:ext>
            </a:extLst>
          </p:cNvPr>
          <p:cNvSpPr>
            <a:spLocks noGrp="1"/>
          </p:cNvSpPr>
          <p:nvPr>
            <p:ph type="title"/>
          </p:nvPr>
        </p:nvSpPr>
        <p:spPr/>
        <p:txBody>
          <a:bodyPr/>
          <a:lstStyle/>
          <a:p>
            <a:r>
              <a:rPr lang="en-US" b="1" dirty="0"/>
              <a:t>ISTILAH DAN PENGERTIAN</a:t>
            </a:r>
            <a:endParaRPr lang="en-ID" b="1" dirty="0"/>
          </a:p>
        </p:txBody>
      </p:sp>
      <p:sp>
        <p:nvSpPr>
          <p:cNvPr id="3" name="Content Placeholder 2">
            <a:extLst>
              <a:ext uri="{FF2B5EF4-FFF2-40B4-BE49-F238E27FC236}">
                <a16:creationId xmlns:a16="http://schemas.microsoft.com/office/drawing/2014/main" id="{4D6C15A6-317E-C76F-ADA4-23654A4A2E50}"/>
              </a:ext>
            </a:extLst>
          </p:cNvPr>
          <p:cNvSpPr>
            <a:spLocks noGrp="1"/>
          </p:cNvSpPr>
          <p:nvPr>
            <p:ph idx="1"/>
          </p:nvPr>
        </p:nvSpPr>
        <p:spPr>
          <a:xfrm>
            <a:off x="677333" y="1711842"/>
            <a:ext cx="9285373" cy="4667693"/>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r>
              <a:rPr lang="en-US" sz="2400" dirty="0"/>
              <a:t>Ada dua </a:t>
            </a:r>
            <a:r>
              <a:rPr lang="en-US" sz="2400" dirty="0" err="1"/>
              <a:t>istilah</a:t>
            </a:r>
            <a:r>
              <a:rPr lang="en-US" sz="2400" dirty="0"/>
              <a:t> yang </a:t>
            </a:r>
            <a:r>
              <a:rPr lang="en-US" sz="2400" dirty="0" err="1"/>
              <a:t>biasa</a:t>
            </a:r>
            <a:r>
              <a:rPr lang="en-US" sz="2400" dirty="0"/>
              <a:t> </a:t>
            </a:r>
            <a:r>
              <a:rPr lang="en-US" sz="2400" dirty="0" err="1"/>
              <a:t>digunakan</a:t>
            </a:r>
            <a:r>
              <a:rPr lang="en-US" sz="2400" dirty="0"/>
              <a:t> </a:t>
            </a:r>
            <a:r>
              <a:rPr lang="en-US" sz="2400" dirty="0" err="1"/>
              <a:t>dengan</a:t>
            </a:r>
            <a:r>
              <a:rPr lang="en-US" sz="2400" dirty="0"/>
              <a:t> </a:t>
            </a:r>
            <a:r>
              <a:rPr lang="en-US" sz="2400" dirty="0" err="1"/>
              <a:t>pengertian</a:t>
            </a:r>
            <a:r>
              <a:rPr lang="en-US" sz="2400" dirty="0"/>
              <a:t> yang </a:t>
            </a:r>
            <a:r>
              <a:rPr lang="en-US" sz="2400" dirty="0" err="1"/>
              <a:t>sama</a:t>
            </a:r>
            <a:r>
              <a:rPr lang="en-US" sz="2400" dirty="0"/>
              <a:t>:</a:t>
            </a:r>
          </a:p>
          <a:p>
            <a:pPr marL="457200" indent="-457200">
              <a:buAutoNum type="arabicPeriod"/>
            </a:pPr>
            <a:r>
              <a:rPr lang="en-US" sz="2400" dirty="0" err="1"/>
              <a:t>peraturan</a:t>
            </a:r>
            <a:r>
              <a:rPr lang="en-US" sz="2400" dirty="0"/>
              <a:t> </a:t>
            </a:r>
            <a:r>
              <a:rPr lang="en-US" sz="2400" dirty="0" err="1"/>
              <a:t>semu</a:t>
            </a:r>
            <a:r>
              <a:rPr lang="en-US" sz="2400" dirty="0"/>
              <a:t> (</a:t>
            </a:r>
            <a:r>
              <a:rPr lang="en-US" sz="2400" i="1" dirty="0"/>
              <a:t>pseudo-</a:t>
            </a:r>
            <a:r>
              <a:rPr lang="en-US" sz="2400" i="1" dirty="0" err="1"/>
              <a:t>wetgeving</a:t>
            </a:r>
            <a:r>
              <a:rPr lang="en-US" sz="2400" i="1" dirty="0"/>
              <a:t>) </a:t>
            </a:r>
          </a:p>
          <a:p>
            <a:r>
              <a:rPr lang="en-ID" sz="2400" dirty="0"/>
              <a:t>Pseudo = </a:t>
            </a:r>
            <a:r>
              <a:rPr lang="en-ID" sz="2400" dirty="0" err="1"/>
              <a:t>semu</a:t>
            </a:r>
            <a:r>
              <a:rPr lang="en-ID" sz="2400" dirty="0"/>
              <a:t>/</a:t>
            </a:r>
            <a:r>
              <a:rPr lang="en-ID" sz="2400" dirty="0" err="1"/>
              <a:t>palsu</a:t>
            </a:r>
            <a:r>
              <a:rPr lang="en-ID" sz="2400" dirty="0"/>
              <a:t>. </a:t>
            </a:r>
            <a:r>
              <a:rPr lang="en-ID" sz="2400" dirty="0" err="1"/>
              <a:t>Sedangkan</a:t>
            </a:r>
            <a:r>
              <a:rPr lang="en-ID" sz="2400" dirty="0"/>
              <a:t> “</a:t>
            </a:r>
            <a:r>
              <a:rPr lang="en-ID" sz="2400" dirty="0" err="1"/>
              <a:t>wetgeving</a:t>
            </a:r>
            <a:r>
              <a:rPr lang="en-ID" sz="2400" dirty="0"/>
              <a:t> = </a:t>
            </a:r>
            <a:r>
              <a:rPr lang="en-ID" sz="2400" dirty="0" err="1"/>
              <a:t>uu</a:t>
            </a:r>
            <a:r>
              <a:rPr lang="en-ID" sz="2400" dirty="0"/>
              <a:t> </a:t>
            </a:r>
            <a:r>
              <a:rPr lang="en-ID" sz="2400" dirty="0" err="1"/>
              <a:t>atau</a:t>
            </a:r>
            <a:r>
              <a:rPr lang="en-ID" sz="2400" dirty="0"/>
              <a:t> </a:t>
            </a:r>
            <a:r>
              <a:rPr lang="en-ID" sz="2400" dirty="0" err="1"/>
              <a:t>peraturan</a:t>
            </a:r>
            <a:r>
              <a:rPr lang="en-ID" sz="2400" dirty="0"/>
              <a:t>".</a:t>
            </a:r>
          </a:p>
          <a:p>
            <a:r>
              <a:rPr lang="en-ID" sz="2400" dirty="0"/>
              <a:t>Jadi pseudo  </a:t>
            </a:r>
            <a:r>
              <a:rPr lang="en-ID" sz="2400" dirty="0" err="1"/>
              <a:t>wetgeving</a:t>
            </a:r>
            <a:r>
              <a:rPr lang="en-ID" sz="2400" dirty="0"/>
              <a:t> </a:t>
            </a:r>
            <a:r>
              <a:rPr lang="en-ID" sz="2400" dirty="0" err="1"/>
              <a:t>mempunyai</a:t>
            </a:r>
            <a:r>
              <a:rPr lang="en-ID" sz="2400" dirty="0"/>
              <a:t> </a:t>
            </a:r>
            <a:r>
              <a:rPr lang="en-ID" sz="2400" dirty="0" err="1"/>
              <a:t>makna</a:t>
            </a:r>
            <a:r>
              <a:rPr lang="en-ID" sz="2400" dirty="0"/>
              <a:t> </a:t>
            </a:r>
            <a:r>
              <a:rPr lang="en-ID" sz="2400" dirty="0" err="1"/>
              <a:t>bukan</a:t>
            </a:r>
            <a:r>
              <a:rPr lang="en-ID" sz="2400" dirty="0"/>
              <a:t> UU </a:t>
            </a:r>
            <a:r>
              <a:rPr lang="en-ID" sz="2400" dirty="0" err="1"/>
              <a:t>tapi</a:t>
            </a:r>
            <a:r>
              <a:rPr lang="en-ID" sz="2400" dirty="0"/>
              <a:t> </a:t>
            </a:r>
            <a:r>
              <a:rPr lang="en-ID" sz="2400" dirty="0" err="1"/>
              <a:t>dipatuhi</a:t>
            </a:r>
            <a:r>
              <a:rPr lang="en-ID" sz="2400" dirty="0"/>
              <a:t> </a:t>
            </a:r>
            <a:r>
              <a:rPr lang="en-ID" sz="2400" dirty="0" err="1"/>
              <a:t>seolah-olah</a:t>
            </a:r>
            <a:r>
              <a:rPr lang="en-ID" sz="2400" dirty="0"/>
              <a:t> UU. </a:t>
            </a:r>
          </a:p>
          <a:p>
            <a:pPr marL="457200" indent="-457200">
              <a:buFont typeface="+mj-lt"/>
              <a:buAutoNum type="arabicPeriod" startAt="2"/>
            </a:pPr>
            <a:r>
              <a:rPr lang="en-US" sz="2400" dirty="0" err="1"/>
              <a:t>peraturan</a:t>
            </a:r>
            <a:r>
              <a:rPr lang="en-US" sz="2400" dirty="0"/>
              <a:t> </a:t>
            </a:r>
            <a:r>
              <a:rPr lang="en-US" sz="2400" dirty="0" err="1"/>
              <a:t>kebijakan</a:t>
            </a:r>
            <a:r>
              <a:rPr lang="en-US" sz="2400" dirty="0"/>
              <a:t> (</a:t>
            </a:r>
            <a:r>
              <a:rPr lang="en-US" sz="2400" i="1" dirty="0" err="1"/>
              <a:t>beleidsregels</a:t>
            </a:r>
            <a:r>
              <a:rPr lang="en-US" sz="2400" i="1" dirty="0"/>
              <a:t>, policy rules, quasi legislation)</a:t>
            </a:r>
            <a:r>
              <a:rPr lang="en-US" sz="2400" dirty="0"/>
              <a:t>.</a:t>
            </a:r>
          </a:p>
          <a:p>
            <a:r>
              <a:rPr lang="en-US" sz="2400" dirty="0"/>
              <a:t> </a:t>
            </a:r>
            <a:r>
              <a:rPr lang="en-US" sz="2400" dirty="0" err="1"/>
              <a:t>Kedua</a:t>
            </a:r>
            <a:r>
              <a:rPr lang="en-US" sz="2400" dirty="0"/>
              <a:t> </a:t>
            </a:r>
            <a:r>
              <a:rPr lang="en-US" sz="2400" dirty="0" err="1"/>
              <a:t>istilah</a:t>
            </a:r>
            <a:r>
              <a:rPr lang="en-US" sz="2400" dirty="0"/>
              <a:t> </a:t>
            </a:r>
            <a:r>
              <a:rPr lang="en-US" sz="2400" dirty="0" err="1"/>
              <a:t>itu</a:t>
            </a:r>
            <a:r>
              <a:rPr lang="en-US" sz="2400" dirty="0"/>
              <a:t> </a:t>
            </a:r>
            <a:r>
              <a:rPr lang="en-US" sz="2400" dirty="0" err="1"/>
              <a:t>digunakan</a:t>
            </a:r>
            <a:r>
              <a:rPr lang="en-US" sz="2400" dirty="0"/>
              <a:t> </a:t>
            </a:r>
            <a:r>
              <a:rPr lang="en-US" sz="2400" dirty="0" err="1"/>
              <a:t>dalam</a:t>
            </a:r>
            <a:r>
              <a:rPr lang="en-US" sz="2400" dirty="0"/>
              <a:t> </a:t>
            </a:r>
            <a:r>
              <a:rPr lang="en-US" sz="2400" dirty="0" err="1"/>
              <a:t>hukum</a:t>
            </a:r>
            <a:r>
              <a:rPr lang="en-US" sz="2400" dirty="0"/>
              <a:t> tata </a:t>
            </a:r>
            <a:r>
              <a:rPr lang="en-US" sz="2400" dirty="0" err="1"/>
              <a:t>pemerintahan</a:t>
            </a:r>
            <a:r>
              <a:rPr lang="en-US" sz="2400" dirty="0"/>
              <a:t> (</a:t>
            </a:r>
            <a:r>
              <a:rPr lang="en-US" sz="2400" i="1" dirty="0" err="1"/>
              <a:t>bestuursrecht</a:t>
            </a:r>
            <a:r>
              <a:rPr lang="en-US" sz="2400" i="1" dirty="0"/>
              <a:t>)</a:t>
            </a:r>
          </a:p>
          <a:p>
            <a:r>
              <a:rPr lang="en-US" sz="2400" dirty="0" err="1"/>
              <a:t>Penggunaan</a:t>
            </a:r>
            <a:r>
              <a:rPr lang="en-US" sz="2400" dirty="0"/>
              <a:t> </a:t>
            </a:r>
            <a:r>
              <a:rPr lang="en-US" sz="2400" dirty="0" err="1"/>
              <a:t>istilah</a:t>
            </a:r>
            <a:r>
              <a:rPr lang="en-US" sz="2400" dirty="0"/>
              <a:t> yang </a:t>
            </a:r>
            <a:r>
              <a:rPr lang="en-US" sz="2400" dirty="0" err="1"/>
              <a:t>lebih</a:t>
            </a:r>
            <a:r>
              <a:rPr lang="en-US" sz="2400" dirty="0"/>
              <a:t> </a:t>
            </a:r>
            <a:r>
              <a:rPr lang="en-US" sz="2400" dirty="0" err="1"/>
              <a:t>umum</a:t>
            </a:r>
            <a:r>
              <a:rPr lang="en-US" sz="2400" dirty="0"/>
              <a:t> Adalah  </a:t>
            </a:r>
            <a:r>
              <a:rPr lang="en-US" sz="2400" b="1" dirty="0" err="1"/>
              <a:t>Peraturan</a:t>
            </a:r>
            <a:r>
              <a:rPr lang="en-US" sz="2400" b="1" dirty="0"/>
              <a:t> </a:t>
            </a:r>
            <a:r>
              <a:rPr lang="en-US" sz="2400" b="1" dirty="0" err="1"/>
              <a:t>Kebijakan</a:t>
            </a:r>
            <a:r>
              <a:rPr lang="en-US" sz="2400" dirty="0"/>
              <a:t>. </a:t>
            </a:r>
          </a:p>
          <a:p>
            <a:r>
              <a:rPr lang="en-US" sz="2400" dirty="0" err="1"/>
              <a:t>Menurut</a:t>
            </a:r>
            <a:r>
              <a:rPr lang="en-US" sz="2400" dirty="0"/>
              <a:t> Prof. </a:t>
            </a:r>
            <a:r>
              <a:rPr lang="en-US" sz="2400" dirty="0" err="1"/>
              <a:t>Jimly</a:t>
            </a:r>
            <a:r>
              <a:rPr lang="en-US" sz="2400" dirty="0"/>
              <a:t> </a:t>
            </a:r>
            <a:r>
              <a:rPr lang="en-US" sz="2400" dirty="0" err="1"/>
              <a:t>Asshiddiqie</a:t>
            </a:r>
            <a:r>
              <a:rPr lang="en-US" sz="2400" dirty="0"/>
              <a:t> </a:t>
            </a:r>
            <a:r>
              <a:rPr lang="en-US" sz="2400" dirty="0" err="1"/>
              <a:t>lebih</a:t>
            </a:r>
            <a:r>
              <a:rPr lang="en-US" sz="2400" dirty="0"/>
              <a:t> </a:t>
            </a:r>
            <a:r>
              <a:rPr lang="en-US" sz="2400" dirty="0" err="1"/>
              <a:t>tepat</a:t>
            </a:r>
            <a:r>
              <a:rPr lang="en-US" sz="2400" dirty="0"/>
              <a:t> </a:t>
            </a:r>
            <a:r>
              <a:rPr lang="en-US" sz="2400" dirty="0" err="1"/>
              <a:t>menamakannya</a:t>
            </a:r>
            <a:r>
              <a:rPr lang="en-US" sz="2400" dirty="0"/>
              <a:t> </a:t>
            </a:r>
            <a:r>
              <a:rPr lang="en-US" sz="2400" dirty="0" err="1"/>
              <a:t>dengan</a:t>
            </a:r>
            <a:r>
              <a:rPr lang="en-US" sz="2400" dirty="0"/>
              <a:t> “</a:t>
            </a:r>
            <a:r>
              <a:rPr lang="en-US" sz="2400" dirty="0" err="1"/>
              <a:t>aturan</a:t>
            </a:r>
            <a:r>
              <a:rPr lang="en-US" sz="2400" dirty="0"/>
              <a:t> </a:t>
            </a:r>
            <a:r>
              <a:rPr lang="en-US" sz="2400" dirty="0" err="1"/>
              <a:t>kebijakan</a:t>
            </a:r>
            <a:r>
              <a:rPr lang="en-US" sz="2400" dirty="0"/>
              <a:t>”.</a:t>
            </a:r>
          </a:p>
          <a:p>
            <a:pPr marL="0" indent="0">
              <a:buNone/>
            </a:pPr>
            <a:endParaRPr lang="en-US" sz="2400" dirty="0"/>
          </a:p>
          <a:p>
            <a:r>
              <a:rPr lang="en-US" sz="1100" dirty="0"/>
              <a:t>CATATAN: DIKUTIP DARI MAKALAH </a:t>
            </a:r>
            <a:r>
              <a:rPr lang="en-US" sz="1100" b="1" dirty="0"/>
              <a:t>KEDUDUKAN DAN PENGERTIAN</a:t>
            </a:r>
            <a:r>
              <a:rPr lang="en-ID" sz="1100" dirty="0"/>
              <a:t> </a:t>
            </a:r>
            <a:r>
              <a:rPr lang="en-US" sz="1100" b="1" dirty="0"/>
              <a:t>PERATURAN SEMU (</a:t>
            </a:r>
            <a:r>
              <a:rPr lang="en-US" sz="1100" b="1" i="1" dirty="0"/>
              <a:t>PSEUDO-WETGEVING</a:t>
            </a:r>
            <a:r>
              <a:rPr lang="en-US" sz="1100" b="1" dirty="0"/>
              <a:t>): STRATEGI PENYEDERHANAAN DAN PENGURANGAN</a:t>
            </a:r>
            <a:r>
              <a:rPr lang="en-ID" sz="1100" dirty="0"/>
              <a:t> </a:t>
            </a:r>
            <a:r>
              <a:rPr lang="en-US" sz="1100" b="1" dirty="0"/>
              <a:t>PERATURAN MENTERI/LEMBAGA DALAM RANGKA REVISI UU NO. 12 TAHUN 2011 DAN PERPRES NO. 87 TAHUN 2011, Drs. </a:t>
            </a:r>
            <a:r>
              <a:rPr lang="en-US" sz="1100" b="1" dirty="0" err="1"/>
              <a:t>Zafrullah</a:t>
            </a:r>
            <a:r>
              <a:rPr lang="en-US" sz="1100" b="1" dirty="0"/>
              <a:t> Salim, MH, </a:t>
            </a:r>
            <a:r>
              <a:rPr lang="en-US" sz="1100" dirty="0" err="1"/>
              <a:t>Presentasi</a:t>
            </a:r>
            <a:r>
              <a:rPr lang="en-US" sz="1100" dirty="0"/>
              <a:t> dan </a:t>
            </a:r>
            <a:r>
              <a:rPr lang="en-US" sz="1100" dirty="0" err="1"/>
              <a:t>diskusi</a:t>
            </a:r>
            <a:r>
              <a:rPr lang="en-US" sz="1100" dirty="0"/>
              <a:t> pada </a:t>
            </a:r>
            <a:r>
              <a:rPr lang="en-US" sz="1100" dirty="0" err="1"/>
              <a:t>Rakor</a:t>
            </a:r>
            <a:r>
              <a:rPr lang="en-US" sz="1100" dirty="0"/>
              <a:t> </a:t>
            </a:r>
            <a:r>
              <a:rPr lang="en-US" sz="1100" dirty="0" err="1"/>
              <a:t>Deputi</a:t>
            </a:r>
            <a:r>
              <a:rPr lang="en-US" sz="1100" dirty="0"/>
              <a:t> </a:t>
            </a:r>
            <a:r>
              <a:rPr lang="en-US" sz="1100" dirty="0" err="1"/>
              <a:t>Bidang</a:t>
            </a:r>
            <a:r>
              <a:rPr lang="en-US" sz="1100" dirty="0"/>
              <a:t> </a:t>
            </a:r>
            <a:r>
              <a:rPr lang="en-US" sz="1100" dirty="0" err="1"/>
              <a:t>Koordinasi</a:t>
            </a:r>
            <a:r>
              <a:rPr lang="en-US" sz="1100" dirty="0"/>
              <a:t> Hukum Menko </a:t>
            </a:r>
            <a:r>
              <a:rPr lang="en-US" sz="1100" dirty="0" err="1"/>
              <a:t>Bidang</a:t>
            </a:r>
            <a:r>
              <a:rPr lang="en-US" sz="1100" dirty="0"/>
              <a:t> Hukum, HAM dan IMIPAS RI, 20 Oktober 2025 di Jakarta.</a:t>
            </a:r>
            <a:endParaRPr lang="en-ID" sz="1100" dirty="0"/>
          </a:p>
          <a:p>
            <a:pPr marL="0" indent="0">
              <a:buNone/>
            </a:pPr>
            <a:endParaRPr lang="en-US" dirty="0"/>
          </a:p>
          <a:p>
            <a:endParaRPr lang="en-ID" dirty="0"/>
          </a:p>
        </p:txBody>
      </p:sp>
    </p:spTree>
    <p:extLst>
      <p:ext uri="{BB962C8B-B14F-4D97-AF65-F5344CB8AC3E}">
        <p14:creationId xmlns:p14="http://schemas.microsoft.com/office/powerpoint/2010/main" val="824043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3A301-4676-8B8E-6D55-9AEF473A249B}"/>
              </a:ext>
            </a:extLst>
          </p:cNvPr>
          <p:cNvSpPr>
            <a:spLocks noGrp="1"/>
          </p:cNvSpPr>
          <p:nvPr>
            <p:ph type="title"/>
          </p:nvPr>
        </p:nvSpPr>
        <p:spPr>
          <a:xfrm>
            <a:off x="0" y="383279"/>
            <a:ext cx="9603275" cy="1049235"/>
          </a:xfrm>
        </p:spPr>
        <p:txBody>
          <a:bodyPr>
            <a:normAutofit fontScale="90000"/>
          </a:bodyPr>
          <a:lstStyle/>
          <a:p>
            <a:pPr algn="ctr"/>
            <a:r>
              <a:rPr lang="en-US" b="1" dirty="0"/>
              <a:t>DASAR PEMIKIRAN PENYUSUNAN PERATURAN KEBIJAKAN </a:t>
            </a:r>
            <a:r>
              <a:rPr lang="en-US" sz="1800" b="1" dirty="0"/>
              <a:t>(</a:t>
            </a:r>
            <a:r>
              <a:rPr lang="en-US" sz="1800" dirty="0"/>
              <a:t>VAN WIJK DAN WILLEM KONIJNEN BELT)  </a:t>
            </a:r>
            <a:br>
              <a:rPr lang="en-US" dirty="0"/>
            </a:br>
            <a:endParaRPr lang="en-ID" b="1" dirty="0"/>
          </a:p>
        </p:txBody>
      </p:sp>
      <p:sp>
        <p:nvSpPr>
          <p:cNvPr id="3" name="Content Placeholder 2">
            <a:extLst>
              <a:ext uri="{FF2B5EF4-FFF2-40B4-BE49-F238E27FC236}">
                <a16:creationId xmlns:a16="http://schemas.microsoft.com/office/drawing/2014/main" id="{4D562B95-0195-86BB-9552-BBB51DE26C12}"/>
              </a:ext>
            </a:extLst>
          </p:cNvPr>
          <p:cNvSpPr>
            <a:spLocks noGrp="1"/>
          </p:cNvSpPr>
          <p:nvPr>
            <p:ph idx="1"/>
          </p:nvPr>
        </p:nvSpPr>
        <p:spPr>
          <a:xfrm>
            <a:off x="198634" y="1753015"/>
            <a:ext cx="10137168" cy="4721706"/>
          </a:xfrm>
        </p:spPr>
        <p:style>
          <a:lnRef idx="2">
            <a:schemeClr val="accent1"/>
          </a:lnRef>
          <a:fillRef idx="1">
            <a:schemeClr val="lt1"/>
          </a:fillRef>
          <a:effectRef idx="0">
            <a:schemeClr val="accent1"/>
          </a:effectRef>
          <a:fontRef idx="minor">
            <a:schemeClr val="dk1"/>
          </a:fontRef>
        </p:style>
        <p:txBody>
          <a:bodyPr>
            <a:noAutofit/>
          </a:bodyPr>
          <a:lstStyle/>
          <a:p>
            <a:pPr>
              <a:buFont typeface="Wingdings" panose="05000000000000000000" pitchFamily="2" charset="2"/>
              <a:buChar char="v"/>
            </a:pPr>
            <a:r>
              <a:rPr lang="en-US" sz="2600" dirty="0"/>
              <a:t>SETIAP ORGAN PEMERINTAHAN MEMILIKI KEWENANGAN UNTUK MENERBITKAN KEPUTUSAN MELAKSANAKAN KETENTUAN PERATURAN PERUNDANG-UNDANGAN TERKAIT. </a:t>
            </a:r>
          </a:p>
          <a:p>
            <a:pPr>
              <a:buFont typeface="Wingdings" panose="05000000000000000000" pitchFamily="2" charset="2"/>
              <a:buChar char="v"/>
            </a:pPr>
            <a:r>
              <a:rPr lang="en-US" sz="2600" dirty="0"/>
              <a:t>NAMUN PENERBITAN SEBUAH KEBIJAKAN  DIMAKSUDKAN HANYA UNTUK KEPENTINGAN INTERNAL INSTANSI/LEMBAGA YANG DIPIMPINNYA (</a:t>
            </a:r>
            <a:r>
              <a:rPr lang="en-US" sz="2600" i="1" dirty="0"/>
              <a:t>INTERNE MAATREGELEN).</a:t>
            </a:r>
            <a:r>
              <a:rPr lang="en-US" sz="2600" dirty="0"/>
              <a:t> </a:t>
            </a:r>
          </a:p>
          <a:p>
            <a:pPr>
              <a:buFont typeface="Wingdings" panose="05000000000000000000" pitchFamily="2" charset="2"/>
              <a:buChar char="v"/>
            </a:pPr>
            <a:r>
              <a:rPr lang="en-US" sz="2600" dirty="0"/>
              <a:t>DENGAN </a:t>
            </a:r>
            <a:r>
              <a:rPr lang="en-US" sz="2600" i="1" dirty="0"/>
              <a:t> </a:t>
            </a:r>
            <a:r>
              <a:rPr lang="en-US" sz="2600" dirty="0"/>
              <a:t>DEMIKIAN, PERATURAN KEBIJAKAN  BERLAKU INTERNAL UNTUK MEMASTIKAN BAGAIMANA CARA MELAKSANAKAN KETENTUAN PERATURAN PERUNDANG-UNDANGAN BERDASARKAN KEWENANGAN YANG DIMILIKI OLEH PEJABAT YANG BERSANGKUTAN. </a:t>
            </a:r>
            <a:endParaRPr lang="en-ID" sz="2600" dirty="0"/>
          </a:p>
        </p:txBody>
      </p:sp>
    </p:spTree>
    <p:extLst>
      <p:ext uri="{BB962C8B-B14F-4D97-AF65-F5344CB8AC3E}">
        <p14:creationId xmlns:p14="http://schemas.microsoft.com/office/powerpoint/2010/main" val="159230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A4FB6-8501-8174-958F-3E017234DD07}"/>
              </a:ext>
            </a:extLst>
          </p:cNvPr>
          <p:cNvSpPr>
            <a:spLocks noGrp="1"/>
          </p:cNvSpPr>
          <p:nvPr>
            <p:ph type="title"/>
          </p:nvPr>
        </p:nvSpPr>
        <p:spPr>
          <a:xfrm>
            <a:off x="926136" y="351820"/>
            <a:ext cx="9306926" cy="1049235"/>
          </a:xfrm>
        </p:spPr>
        <p:txBody>
          <a:bodyPr>
            <a:noAutofit/>
          </a:bodyPr>
          <a:lstStyle/>
          <a:p>
            <a:pPr algn="ctr"/>
            <a:r>
              <a:rPr lang="en-US" sz="2800" b="1" dirty="0"/>
              <a:t>KEDUDUKAN PERATURAN KEBIJAKAN SECARA KONSEPTUAL MENURUT PROF WILLEM KONIJNENBELT</a:t>
            </a:r>
            <a:endParaRPr lang="en-ID" sz="2800" b="1" dirty="0"/>
          </a:p>
        </p:txBody>
      </p:sp>
      <p:sp>
        <p:nvSpPr>
          <p:cNvPr id="3" name="Content Placeholder 2">
            <a:extLst>
              <a:ext uri="{FF2B5EF4-FFF2-40B4-BE49-F238E27FC236}">
                <a16:creationId xmlns:a16="http://schemas.microsoft.com/office/drawing/2014/main" id="{3292E750-AD62-D80D-DC1E-2165CBA10F61}"/>
              </a:ext>
            </a:extLst>
          </p:cNvPr>
          <p:cNvSpPr>
            <a:spLocks noGrp="1"/>
          </p:cNvSpPr>
          <p:nvPr>
            <p:ph idx="1"/>
          </p:nvPr>
        </p:nvSpPr>
        <p:spPr>
          <a:xfrm>
            <a:off x="411697" y="1729755"/>
            <a:ext cx="10335803" cy="5101192"/>
          </a:xfrm>
        </p:spPr>
        <p:style>
          <a:lnRef idx="2">
            <a:schemeClr val="accent1"/>
          </a:lnRef>
          <a:fillRef idx="1">
            <a:schemeClr val="lt1"/>
          </a:fillRef>
          <a:effectRef idx="0">
            <a:schemeClr val="accent1"/>
          </a:effectRef>
          <a:fontRef idx="minor">
            <a:schemeClr val="dk1"/>
          </a:fontRef>
        </p:style>
        <p:txBody>
          <a:bodyPr>
            <a:noAutofit/>
          </a:bodyPr>
          <a:lstStyle/>
          <a:p>
            <a:pPr>
              <a:buFont typeface="Wingdings" panose="05000000000000000000" pitchFamily="2" charset="2"/>
              <a:buChar char="q"/>
            </a:pPr>
            <a:r>
              <a:rPr lang="en-US" sz="2200" dirty="0"/>
              <a:t>KEDUDUKAN PERATURAN KEBIJAKAN (</a:t>
            </a:r>
            <a:r>
              <a:rPr lang="en-US" sz="2200" i="1" dirty="0"/>
              <a:t>PSEUDO-WETGEVING ATAU BELEIDSREGELS</a:t>
            </a:r>
            <a:r>
              <a:rPr lang="en-US" sz="2200" dirty="0"/>
              <a:t>) ADALAH DALAM RANGKA MENJALANKAN PERBUATAN PEMERINTAHAN (</a:t>
            </a:r>
            <a:r>
              <a:rPr lang="en-US" sz="2200" i="1" dirty="0"/>
              <a:t>BESTUURSH</a:t>
            </a:r>
            <a:r>
              <a:rPr lang="en-US" sz="2200" dirty="0"/>
              <a:t>AN</a:t>
            </a:r>
            <a:r>
              <a:rPr lang="en-US" sz="2200" i="1" dirty="0"/>
              <a:t>DELINGEN</a:t>
            </a:r>
            <a:r>
              <a:rPr lang="en-US" sz="2200" dirty="0"/>
              <a:t>), YANG DIBERI KEWENANGAN MEMBENTUK NORMA HUKUM YANG BERLAKU</a:t>
            </a:r>
          </a:p>
          <a:p>
            <a:pPr>
              <a:buFont typeface="Wingdings" panose="05000000000000000000" pitchFamily="2" charset="2"/>
              <a:buChar char="q"/>
            </a:pPr>
            <a:r>
              <a:rPr lang="en-US" sz="2200" dirty="0"/>
              <a:t>TIGA JENIS/KELOMPOK NORMA HUKUM, YAITU:</a:t>
            </a:r>
            <a:endParaRPr lang="en-ID" sz="2200" dirty="0"/>
          </a:p>
          <a:p>
            <a:pPr marL="914400" lvl="0" indent="-914400">
              <a:buFont typeface="+mj-lt"/>
              <a:buAutoNum type="arabicPeriod"/>
            </a:pPr>
            <a:r>
              <a:rPr lang="en-US" sz="2200" dirty="0"/>
              <a:t>PERATURAN YANG MENGIKAT UMUM (</a:t>
            </a:r>
            <a:r>
              <a:rPr lang="en-US" sz="2200" i="1" dirty="0"/>
              <a:t>ALGEMEEN VERBINDENDE VOORSCHRIFTEN)</a:t>
            </a:r>
            <a:r>
              <a:rPr lang="en-US" sz="2200" dirty="0"/>
              <a:t>, YANG TERDIRI DARI:</a:t>
            </a:r>
            <a:endParaRPr lang="en-ID" sz="2200" dirty="0"/>
          </a:p>
          <a:p>
            <a:pPr marL="914400" lvl="0" indent="-914400">
              <a:buFont typeface="+mj-lt"/>
              <a:buAutoNum type="arabicParenR"/>
            </a:pPr>
            <a:r>
              <a:rPr lang="en-US" sz="2200" dirty="0"/>
              <a:t>UNDANG-UNDANG (YANG DIBENTUK BERSAMA PARLEMEN);</a:t>
            </a:r>
            <a:endParaRPr lang="en-ID" sz="2200" dirty="0"/>
          </a:p>
          <a:p>
            <a:pPr marL="914400" lvl="0" indent="-914400">
              <a:buFont typeface="+mj-lt"/>
              <a:buAutoNum type="arabicParenR"/>
            </a:pPr>
            <a:r>
              <a:rPr lang="en-US" sz="2200" dirty="0"/>
              <a:t>PERATURAN YANG DITETAPKAN PEMERINTAH (</a:t>
            </a:r>
            <a:r>
              <a:rPr lang="en-US" sz="2200" i="1" dirty="0"/>
              <a:t>ALGEMENE MAATREGEL VAN BESTUUR</a:t>
            </a:r>
            <a:r>
              <a:rPr lang="en-US" sz="2200" dirty="0"/>
              <a:t>).</a:t>
            </a:r>
            <a:endParaRPr lang="en-ID" sz="2200" dirty="0"/>
          </a:p>
          <a:p>
            <a:pPr marL="914400" lvl="0" indent="-914400">
              <a:buFont typeface="+mj-lt"/>
              <a:buAutoNum type="arabicParenR"/>
            </a:pPr>
            <a:r>
              <a:rPr lang="en-US" sz="2200" dirty="0"/>
              <a:t>PERATURAN MENTERI BERDASARKAN PERINTAH (LIMPAHAN DELEGASI) DARI PERATURAN PERUNDANG-UNDANGAN.</a:t>
            </a:r>
            <a:endParaRPr lang="en-ID" sz="2200" dirty="0"/>
          </a:p>
        </p:txBody>
      </p:sp>
    </p:spTree>
    <p:extLst>
      <p:ext uri="{BB962C8B-B14F-4D97-AF65-F5344CB8AC3E}">
        <p14:creationId xmlns:p14="http://schemas.microsoft.com/office/powerpoint/2010/main" val="2609720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A7885-E165-ADFE-9225-B7D7CD200DE7}"/>
              </a:ext>
            </a:extLst>
          </p:cNvPr>
          <p:cNvSpPr>
            <a:spLocks noGrp="1"/>
          </p:cNvSpPr>
          <p:nvPr>
            <p:ph type="title"/>
          </p:nvPr>
        </p:nvSpPr>
        <p:spPr/>
        <p:txBody>
          <a:bodyPr/>
          <a:lstStyle/>
          <a:p>
            <a:r>
              <a:rPr lang="en-US" dirty="0"/>
              <a:t>KEDUDUKAN…</a:t>
            </a:r>
            <a:endParaRPr lang="en-ID" dirty="0"/>
          </a:p>
        </p:txBody>
      </p:sp>
      <p:sp>
        <p:nvSpPr>
          <p:cNvPr id="3" name="Content Placeholder 2">
            <a:extLst>
              <a:ext uri="{FF2B5EF4-FFF2-40B4-BE49-F238E27FC236}">
                <a16:creationId xmlns:a16="http://schemas.microsoft.com/office/drawing/2014/main" id="{35A5862C-F3AE-4161-7CDC-BE9BF969F215}"/>
              </a:ext>
            </a:extLst>
          </p:cNvPr>
          <p:cNvSpPr>
            <a:spLocks noGrp="1"/>
          </p:cNvSpPr>
          <p:nvPr>
            <p:ph idx="1"/>
          </p:nvPr>
        </p:nvSpPr>
        <p:spPr>
          <a:xfrm>
            <a:off x="277401" y="1450653"/>
            <a:ext cx="10870060" cy="5258372"/>
          </a:xfrm>
        </p:spPr>
        <p:style>
          <a:lnRef idx="2">
            <a:schemeClr val="accent1"/>
          </a:lnRef>
          <a:fillRef idx="1">
            <a:schemeClr val="lt1"/>
          </a:fillRef>
          <a:effectRef idx="0">
            <a:schemeClr val="accent1"/>
          </a:effectRef>
          <a:fontRef idx="minor">
            <a:schemeClr val="dk1"/>
          </a:fontRef>
        </p:style>
        <p:txBody>
          <a:bodyPr>
            <a:noAutofit/>
          </a:bodyPr>
          <a:lstStyle/>
          <a:p>
            <a:pPr marL="514350" lvl="0" indent="-514350">
              <a:buFont typeface="+mj-lt"/>
              <a:buAutoNum type="arabicPeriod" startAt="2"/>
            </a:pPr>
            <a:r>
              <a:rPr lang="en-US" sz="2400" dirty="0"/>
              <a:t>KEPUTUSAN-KEPUTUSAN/SURAT KEPUTUSAN (</a:t>
            </a:r>
            <a:r>
              <a:rPr lang="en-US" sz="2400" i="1" dirty="0"/>
              <a:t>BESCHIKKINGEN)</a:t>
            </a:r>
            <a:r>
              <a:rPr lang="en-US" sz="2400" dirty="0"/>
              <a:t>, YANG TERDIRI DARI:</a:t>
            </a:r>
            <a:endParaRPr lang="en-ID" sz="2400" dirty="0"/>
          </a:p>
          <a:p>
            <a:pPr lvl="0">
              <a:buFont typeface="Wingdings" panose="05000000000000000000" pitchFamily="2" charset="2"/>
              <a:buChar char="q"/>
            </a:pPr>
            <a:r>
              <a:rPr lang="en-US" sz="2400" dirty="0"/>
              <a:t>KEPUTUSAN ATAS PERINTAH PERATURAN PERUNDANG-UNDANGAN ATAU DALAM RANGKA MENJALANKAN ASAS-ASAS UMUM PEMERINTAHAN YANG BAIK;</a:t>
            </a:r>
            <a:endParaRPr lang="en-ID" sz="2400" dirty="0"/>
          </a:p>
          <a:p>
            <a:pPr lvl="0">
              <a:buFont typeface="Wingdings" panose="05000000000000000000" pitchFamily="2" charset="2"/>
              <a:buChar char="q"/>
            </a:pPr>
            <a:r>
              <a:rPr lang="en-US" sz="2400" dirty="0"/>
              <a:t>KEPUTUSAN YANG MEMBEBANKAN DAN KEPUTUSAN YANG MENGUNTUNGKAN</a:t>
            </a:r>
            <a:endParaRPr lang="en-ID" sz="2400" dirty="0"/>
          </a:p>
          <a:p>
            <a:pPr lvl="0">
              <a:buFont typeface="Wingdings" panose="05000000000000000000" pitchFamily="2" charset="2"/>
              <a:buChar char="q"/>
            </a:pPr>
            <a:r>
              <a:rPr lang="en-US" sz="2400" dirty="0"/>
              <a:t>KEPUTUSAN BERDASARKAN KEWENANGAN BEBAS DAN KEWENANGAN TERIKAT.</a:t>
            </a:r>
          </a:p>
          <a:p>
            <a:pPr marL="514350" lvl="0" indent="-514350" algn="just">
              <a:buFont typeface="+mj-lt"/>
              <a:buAutoNum type="arabicPeriod" startAt="3"/>
            </a:pPr>
            <a:r>
              <a:rPr lang="en-US" sz="2400" dirty="0">
                <a:solidFill>
                  <a:srgbClr val="FF0000"/>
                </a:solidFill>
              </a:rPr>
              <a:t>PERATURAN KEBIJAKAN (</a:t>
            </a:r>
            <a:r>
              <a:rPr lang="en-US" sz="2400" i="1" dirty="0">
                <a:solidFill>
                  <a:srgbClr val="FF0000"/>
                </a:solidFill>
              </a:rPr>
              <a:t>BELEIDSREGELS) </a:t>
            </a:r>
            <a:r>
              <a:rPr lang="en-US" sz="2400" dirty="0">
                <a:solidFill>
                  <a:srgbClr val="FF0000"/>
                </a:solidFill>
              </a:rPr>
              <a:t>ATAU PERATURAN SEMU (</a:t>
            </a:r>
            <a:r>
              <a:rPr lang="en-US" sz="2400" i="1" dirty="0">
                <a:solidFill>
                  <a:srgbClr val="FF0000"/>
                </a:solidFill>
              </a:rPr>
              <a:t>PSEUDOWETGEVING), </a:t>
            </a:r>
            <a:r>
              <a:rPr lang="en-US" sz="2400" dirty="0">
                <a:solidFill>
                  <a:srgbClr val="FF0000"/>
                </a:solidFill>
              </a:rPr>
              <a:t>BERDASARKAN KEWENENANGAN BEBAS (</a:t>
            </a:r>
            <a:r>
              <a:rPr lang="en-US" sz="2400" i="1" dirty="0">
                <a:solidFill>
                  <a:srgbClr val="FF0000"/>
                </a:solidFill>
              </a:rPr>
              <a:t>BELEIDSVRIJHEID) </a:t>
            </a:r>
            <a:r>
              <a:rPr lang="en-US" sz="2400" dirty="0">
                <a:solidFill>
                  <a:srgbClr val="FF0000"/>
                </a:solidFill>
              </a:rPr>
              <a:t>ORGAN PEMERINTAH MENETAPKAN SUATU KEBIJAKAN.</a:t>
            </a:r>
            <a:endParaRPr lang="en-ID" sz="2400" dirty="0">
              <a:solidFill>
                <a:srgbClr val="FF0000"/>
              </a:solidFill>
            </a:endParaRPr>
          </a:p>
          <a:p>
            <a:endParaRPr lang="en-ID" sz="2400" dirty="0"/>
          </a:p>
        </p:txBody>
      </p:sp>
    </p:spTree>
    <p:extLst>
      <p:ext uri="{BB962C8B-B14F-4D97-AF65-F5344CB8AC3E}">
        <p14:creationId xmlns:p14="http://schemas.microsoft.com/office/powerpoint/2010/main" val="896368346"/>
      </p:ext>
    </p:extLst>
  </p:cSld>
  <p:clrMapOvr>
    <a:masterClrMapping/>
  </p:clrMapOvr>
</p:sld>
</file>

<file path=ppt/theme/theme1.xml><?xml version="1.0" encoding="utf-8"?>
<a:theme xmlns:a="http://schemas.openxmlformats.org/drawingml/2006/main" name="Face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
  <TotalTime>793</TotalTime>
  <Words>1965</Words>
  <Application>Microsoft Office PowerPoint</Application>
  <PresentationFormat>Widescreen</PresentationFormat>
  <Paragraphs>200</Paragraphs>
  <Slides>27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Algerian</vt:lpstr>
      <vt:lpstr>Arial</vt:lpstr>
      <vt:lpstr>Bahnschrift Condensed</vt:lpstr>
      <vt:lpstr>Calibri</vt:lpstr>
      <vt:lpstr>Times New Roman</vt:lpstr>
      <vt:lpstr>Trebuchet MS</vt:lpstr>
      <vt:lpstr>Wingdings</vt:lpstr>
      <vt:lpstr>Wingdings 3</vt:lpstr>
      <vt:lpstr>Facet</vt:lpstr>
      <vt:lpstr>LEGISLASI SEMU  (PSEUDO WETGEVING) KEBIJAKAN PENGATURAN YANG TIDAK MEMILIKI KEKUATAN HUKUM MENGIKAT SECARA LANGSUNG</vt:lpstr>
      <vt:lpstr>CURRICULUM VITAE  POCUT ELIZA,S.SOS,S.H.,M.H PURNA BHAKTI PADA KEMENTERIAN HUKUM DAN HAM TAHUN 1983-2021 </vt:lpstr>
      <vt:lpstr>Pembukaan (1)</vt:lpstr>
      <vt:lpstr>Pembukaan (2)</vt:lpstr>
      <vt:lpstr>PowerPoint Presentation</vt:lpstr>
      <vt:lpstr>ISTILAH DAN PENGERTIAN</vt:lpstr>
      <vt:lpstr>DASAR PEMIKIRAN PENYUSUNAN PERATURAN KEBIJAKAN (VAN WIJK DAN WILLEM KONIJNEN BELT)   </vt:lpstr>
      <vt:lpstr>KEDUDUKAN PERATURAN KEBIJAKAN SECARA KONSEPTUAL MENURUT PROF WILLEM KONIJNENBELT</vt:lpstr>
      <vt:lpstr>KEDUDUKAN…</vt:lpstr>
      <vt:lpstr>KEDUDUKAN…</vt:lpstr>
      <vt:lpstr>KESIMPULAN MENGENAI KEDUDUKAN PERATURAN KEBIJAKAN </vt:lpstr>
      <vt:lpstr>KEDUDUKAN LEGISLASI SEMU DALAM KETATANEGARAAN NKRI</vt:lpstr>
      <vt:lpstr>PowerPoint Presentation</vt:lpstr>
      <vt:lpstr>CIRI-CIRI LEGISLASI SEMU</vt:lpstr>
      <vt:lpstr>FUNGSI LEGISLASI SEMU</vt:lpstr>
      <vt:lpstr>Contoh SE MENTERI PENDIDIKAN DASAR DAN MENENGAH NO. 7 TAHUN 2026</vt:lpstr>
      <vt:lpstr>PowerPoint Presentation</vt:lpstr>
      <vt:lpstr>KEKUATAN MENGIKAT LEGISLASI SEMU</vt:lpstr>
      <vt:lpstr>PERBEDAAN ANTARA PERATURAN PERUNDANG-UNDANGAN DENGAN LEGISLASI SEMU BERDASARKAN SUMBER KEWENANGAN PEMBENTUKAN</vt:lpstr>
      <vt:lpstr>PowerPoint Presentation</vt:lpstr>
      <vt:lpstr>PROBLEMATIKA LEGISLASI SEMU </vt:lpstr>
      <vt:lpstr>YURISPRUDENSI PENTING </vt:lpstr>
      <vt:lpstr>CATATAN</vt:lpstr>
      <vt:lpstr>KESIMPULAN</vt:lpstr>
      <vt:lpstr>KESIMPULAN</vt:lpstr>
      <vt:lpstr>Rekomendasi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eliza pocut</dc:creator>
  <cp:lastModifiedBy>eliza pocut</cp:lastModifiedBy>
  <cp:revision>25</cp:revision>
  <dcterms:created xsi:type="dcterms:W3CDTF">2026-05-06T13:34:44Z</dcterms:created>
  <dcterms:modified xsi:type="dcterms:W3CDTF">2026-05-12T13:43:08Z</dcterms:modified>
</cp:coreProperties>
</file>