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8" roundtripDataSignature="AMtx7mi6aNHamzCMb8PAo+L1VLoUOpAMr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customschemas.google.com/relationships/presentationmetadata" Target="metadata"/><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8" name="Google Shape;218;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4" name="Google Shape;224;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2" name="Google Shape;122;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Arial"/>
              <a:buNone/>
            </a:pPr>
            <a:r>
              <a:rPr lang="en-US"/>
              <a:t>上位法からの委任のない事項についての下位法の規定、②上位法令改正に、下位法令や運用システムが追いついていない状況、③制裁処分などの形式が統一されていないために生じる齟齬、④法令の定めを超えた、あるいは法令用語が不明確なことによる裁量的運用 </a:t>
            </a:r>
            <a:endParaRPr/>
          </a:p>
          <a:p>
            <a:pPr indent="0" lvl="0" marL="0" rtl="0" algn="l">
              <a:spcBef>
                <a:spcPts val="0"/>
              </a:spcBef>
              <a:spcAft>
                <a:spcPts val="0"/>
              </a:spcAft>
              <a:buNone/>
            </a:pPr>
            <a:r>
              <a:t/>
            </a:r>
            <a:endParaRPr/>
          </a:p>
        </p:txBody>
      </p:sp>
      <p:sp>
        <p:nvSpPr>
          <p:cNvPr id="123" name="Google Shape;123;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9" name="Google Shape;129;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Arial"/>
              <a:buNone/>
            </a:pPr>
            <a:r>
              <a:rPr lang="en-US"/>
              <a:t>投資法は外資規制事業種目について大統領規則で定めるとしていて、かつ当該大統領規則では大規模建設業は外資上限の定めがないため、本来であれば100％外資が認められるはずである。しかし、建設業法に基づく政令2021年5号は、外国企業の株式保有率を67％に制限している。</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Arial"/>
              <a:buNone/>
            </a:pPr>
            <a:r>
              <a:rPr lang="en-US"/>
              <a:t>PP2012/05 lampiran </a:t>
            </a:r>
            <a:r>
              <a:rPr lang="en-US" sz="1800">
                <a:latin typeface="Calibri"/>
                <a:ea typeface="Calibri"/>
                <a:cs typeface="Calibri"/>
                <a:sym typeface="Calibri"/>
              </a:rPr>
              <a:t>RBA</a:t>
            </a:r>
            <a:r>
              <a:rPr lang="en-US" sz="1800">
                <a:latin typeface="Arial"/>
                <a:ea typeface="Arial"/>
                <a:cs typeface="Arial"/>
                <a:sym typeface="Arial"/>
              </a:rPr>
              <a:t>政令添付</a:t>
            </a:r>
            <a:r>
              <a:rPr lang="en-US" sz="1800">
                <a:latin typeface="Calibri"/>
                <a:ea typeface="Calibri"/>
                <a:cs typeface="Calibri"/>
                <a:sym typeface="Calibri"/>
              </a:rPr>
              <a:t>II.8A.67</a:t>
            </a:r>
            <a:r>
              <a:rPr lang="en-US" sz="1800">
                <a:latin typeface="Arial"/>
                <a:ea typeface="Arial"/>
                <a:cs typeface="Arial"/>
                <a:sym typeface="Arial"/>
              </a:rPr>
              <a:t>~</a:t>
            </a:r>
            <a:r>
              <a:rPr lang="en-US" sz="1800">
                <a:latin typeface="Calibri"/>
                <a:ea typeface="Calibri"/>
                <a:cs typeface="Calibri"/>
                <a:sym typeface="Calibri"/>
              </a:rPr>
              <a:t>68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https://www.sertifikasi.biz/bujk-pma</a:t>
            </a:r>
            <a:endParaRPr/>
          </a:p>
        </p:txBody>
      </p:sp>
      <p:sp>
        <p:nvSpPr>
          <p:cNvPr id="130" name="Google Shape;130;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6" name="Google Shape;136;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a:t>オムニバス法（2020年雇用創出法）で廃止された根拠法の実施規則（大臣規則）が廃止されないままの事例がある（この場合、企業登録義務に関する1982年法律3号が廃止されても、その実施法令である商業大臣規則2020年25号が明示的に廃止されない状態となった）。</a:t>
            </a:r>
            <a:endParaRPr/>
          </a:p>
          <a:p>
            <a:pPr indent="0" lvl="0" marL="0" rtl="0" algn="l">
              <a:spcBef>
                <a:spcPts val="0"/>
              </a:spcBef>
              <a:spcAft>
                <a:spcPts val="0"/>
              </a:spcAft>
              <a:buNone/>
            </a:pPr>
            <a:r>
              <a:rPr lang="en-US" sz="1200"/>
              <a:t>オムニバス法の施行規則として、リスクベース事業許可に関する政令（2021年政令5号）が制定され、その付表として産業別リストが定められたが、そのリストに多くの漏れがあり、政令公布直後に通達でリストが修正された事例があった。また、事業許可を申請するコンピュータシステム(OSS)にあるリストにも誤りがあると考えられる事例があった。 及川専門家、高岡洋子氏聞き取り</a:t>
            </a:r>
            <a:endParaRPr/>
          </a:p>
          <a:p>
            <a:pPr indent="0" lvl="0" marL="0" rtl="0" algn="l">
              <a:spcBef>
                <a:spcPts val="0"/>
              </a:spcBef>
              <a:spcAft>
                <a:spcPts val="0"/>
              </a:spcAft>
              <a:buNone/>
            </a:pPr>
            <a:r>
              <a:t/>
            </a:r>
            <a:endParaRPr/>
          </a:p>
        </p:txBody>
      </p:sp>
      <p:sp>
        <p:nvSpPr>
          <p:cNvPr id="137" name="Google Shape;137;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type="title">
  <p:cSld name="TITLE">
    <p:spTree>
      <p:nvGrpSpPr>
        <p:cNvPr id="15" name="Shape 15"/>
        <p:cNvGrpSpPr/>
        <p:nvPr/>
      </p:nvGrpSpPr>
      <p:grpSpPr>
        <a:xfrm>
          <a:off x="0" y="0"/>
          <a:ext cx="0" cy="0"/>
          <a:chOff x="0" y="0"/>
          <a:chExt cx="0" cy="0"/>
        </a:xfrm>
      </p:grpSpPr>
      <p:sp>
        <p:nvSpPr>
          <p:cNvPr id="16" name="Google Shape;16;p25"/>
          <p:cNvSpPr txBox="1"/>
          <p:nvPr>
            <p:ph type="ctrTitle"/>
          </p:nvPr>
        </p:nvSpPr>
        <p:spPr>
          <a:xfrm>
            <a:off x="914400" y="2130426"/>
            <a:ext cx="103632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25"/>
          <p:cNvSpPr txBox="1"/>
          <p:nvPr>
            <p:ph idx="1" type="subTitle"/>
          </p:nvPr>
        </p:nvSpPr>
        <p:spPr>
          <a:xfrm>
            <a:off x="1828800" y="3886200"/>
            <a:ext cx="85344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5"/>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5"/>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5"/>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縦書きテキスト" type="vertTx">
  <p:cSld name="VERTICAL_TEXT">
    <p:spTree>
      <p:nvGrpSpPr>
        <p:cNvPr id="72" name="Shape 72"/>
        <p:cNvGrpSpPr/>
        <p:nvPr/>
      </p:nvGrpSpPr>
      <p:grpSpPr>
        <a:xfrm>
          <a:off x="0" y="0"/>
          <a:ext cx="0" cy="0"/>
          <a:chOff x="0" y="0"/>
          <a:chExt cx="0" cy="0"/>
        </a:xfrm>
      </p:grpSpPr>
      <p:sp>
        <p:nvSpPr>
          <p:cNvPr id="73" name="Google Shape;73;p34"/>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34"/>
          <p:cNvSpPr txBox="1"/>
          <p:nvPr>
            <p:ph idx="1" type="body"/>
          </p:nvPr>
        </p:nvSpPr>
        <p:spPr>
          <a:xfrm rot="5400000">
            <a:off x="3833019" y="-1623218"/>
            <a:ext cx="4525963" cy="10972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34"/>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4"/>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4"/>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テキスト" type="vertTitleAndTx">
  <p:cSld name="VERTICAL_TITLE_AND_VERTICAL_TEXT">
    <p:spTree>
      <p:nvGrpSpPr>
        <p:cNvPr id="78" name="Shape 78"/>
        <p:cNvGrpSpPr/>
        <p:nvPr/>
      </p:nvGrpSpPr>
      <p:grpSpPr>
        <a:xfrm>
          <a:off x="0" y="0"/>
          <a:ext cx="0" cy="0"/>
          <a:chOff x="0" y="0"/>
          <a:chExt cx="0" cy="0"/>
        </a:xfrm>
      </p:grpSpPr>
      <p:sp>
        <p:nvSpPr>
          <p:cNvPr id="79" name="Google Shape;79;p35"/>
          <p:cNvSpPr txBox="1"/>
          <p:nvPr>
            <p:ph type="title"/>
          </p:nvPr>
        </p:nvSpPr>
        <p:spPr>
          <a:xfrm rot="5400000">
            <a:off x="7285038" y="1828802"/>
            <a:ext cx="5851525" cy="27432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35"/>
          <p:cNvSpPr txBox="1"/>
          <p:nvPr>
            <p:ph idx="1" type="body"/>
          </p:nvPr>
        </p:nvSpPr>
        <p:spPr>
          <a:xfrm rot="5400000">
            <a:off x="1697038" y="-812799"/>
            <a:ext cx="5851525" cy="8026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35"/>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5"/>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5"/>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ta letak khusus">
  <p:cSld name="AUTOLAYOUT">
    <p:bg>
      <p:bgPr>
        <a:solidFill>
          <a:srgbClr val="FFFFFF"/>
        </a:solidFill>
      </p:bgPr>
    </p:bg>
    <p:spTree>
      <p:nvGrpSpPr>
        <p:cNvPr id="84" name="Shape 84"/>
        <p:cNvGrpSpPr/>
        <p:nvPr/>
      </p:nvGrpSpPr>
      <p:grpSpPr>
        <a:xfrm>
          <a:off x="0" y="0"/>
          <a:ext cx="0" cy="0"/>
          <a:chOff x="0" y="0"/>
          <a:chExt cx="0" cy="0"/>
        </a:xfrm>
      </p:grpSpPr>
      <p:sp>
        <p:nvSpPr>
          <p:cNvPr id="85" name="Google Shape;85;g217913a5553_0_34"/>
          <p:cNvSpPr/>
          <p:nvPr/>
        </p:nvSpPr>
        <p:spPr>
          <a:xfrm>
            <a:off x="0" y="0"/>
            <a:ext cx="12192000" cy="6858000"/>
          </a:xfrm>
          <a:prstGeom prst="rect">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86" name="Google Shape;86;g217913a5553_0_34"/>
          <p:cNvSpPr/>
          <p:nvPr/>
        </p:nvSpPr>
        <p:spPr>
          <a:xfrm>
            <a:off x="0" y="1410267"/>
            <a:ext cx="12192000" cy="955200"/>
          </a:xfrm>
          <a:prstGeom prst="rect">
            <a:avLst/>
          </a:prstGeom>
          <a:solidFill>
            <a:srgbClr val="FFFFFF">
              <a:alpha val="25099"/>
            </a:srgb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87" name="Google Shape;87;g217913a5553_0_34"/>
          <p:cNvSpPr txBox="1"/>
          <p:nvPr>
            <p:ph type="ctrTitle"/>
          </p:nvPr>
        </p:nvSpPr>
        <p:spPr>
          <a:xfrm>
            <a:off x="460867" y="1410267"/>
            <a:ext cx="9562800" cy="955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FFFFFF"/>
              </a:buClr>
              <a:buSzPts val="3200"/>
              <a:buNone/>
              <a:defRPr sz="3200">
                <a:solidFill>
                  <a:srgbClr val="FFFFFF"/>
                </a:solidFill>
              </a:defRPr>
            </a:lvl1pPr>
            <a:lvl2pPr lvl="1" algn="l">
              <a:lnSpc>
                <a:spcPct val="100000"/>
              </a:lnSpc>
              <a:spcBef>
                <a:spcPts val="0"/>
              </a:spcBef>
              <a:spcAft>
                <a:spcPts val="0"/>
              </a:spcAft>
              <a:buClr>
                <a:srgbClr val="FFFFFF"/>
              </a:buClr>
              <a:buSzPts val="3200"/>
              <a:buNone/>
              <a:defRPr sz="3200">
                <a:solidFill>
                  <a:srgbClr val="FFFFFF"/>
                </a:solidFill>
              </a:defRPr>
            </a:lvl2pPr>
            <a:lvl3pPr lvl="2" algn="l">
              <a:lnSpc>
                <a:spcPct val="100000"/>
              </a:lnSpc>
              <a:spcBef>
                <a:spcPts val="0"/>
              </a:spcBef>
              <a:spcAft>
                <a:spcPts val="0"/>
              </a:spcAft>
              <a:buClr>
                <a:srgbClr val="FFFFFF"/>
              </a:buClr>
              <a:buSzPts val="3200"/>
              <a:buNone/>
              <a:defRPr sz="3200">
                <a:solidFill>
                  <a:srgbClr val="FFFFFF"/>
                </a:solidFill>
              </a:defRPr>
            </a:lvl3pPr>
            <a:lvl4pPr lvl="3" algn="l">
              <a:lnSpc>
                <a:spcPct val="100000"/>
              </a:lnSpc>
              <a:spcBef>
                <a:spcPts val="0"/>
              </a:spcBef>
              <a:spcAft>
                <a:spcPts val="0"/>
              </a:spcAft>
              <a:buClr>
                <a:srgbClr val="FFFFFF"/>
              </a:buClr>
              <a:buSzPts val="3200"/>
              <a:buNone/>
              <a:defRPr sz="3200">
                <a:solidFill>
                  <a:srgbClr val="FFFFFF"/>
                </a:solidFill>
              </a:defRPr>
            </a:lvl4pPr>
            <a:lvl5pPr lvl="4" algn="l">
              <a:lnSpc>
                <a:spcPct val="100000"/>
              </a:lnSpc>
              <a:spcBef>
                <a:spcPts val="0"/>
              </a:spcBef>
              <a:spcAft>
                <a:spcPts val="0"/>
              </a:spcAft>
              <a:buClr>
                <a:srgbClr val="FFFFFF"/>
              </a:buClr>
              <a:buSzPts val="3200"/>
              <a:buNone/>
              <a:defRPr sz="3200">
                <a:solidFill>
                  <a:srgbClr val="FFFFFF"/>
                </a:solidFill>
              </a:defRPr>
            </a:lvl5pPr>
            <a:lvl6pPr lvl="5" algn="l">
              <a:lnSpc>
                <a:spcPct val="100000"/>
              </a:lnSpc>
              <a:spcBef>
                <a:spcPts val="0"/>
              </a:spcBef>
              <a:spcAft>
                <a:spcPts val="0"/>
              </a:spcAft>
              <a:buClr>
                <a:srgbClr val="FFFFFF"/>
              </a:buClr>
              <a:buSzPts val="3200"/>
              <a:buNone/>
              <a:defRPr sz="3200">
                <a:solidFill>
                  <a:srgbClr val="FFFFFF"/>
                </a:solidFill>
              </a:defRPr>
            </a:lvl6pPr>
            <a:lvl7pPr lvl="6" algn="l">
              <a:lnSpc>
                <a:spcPct val="100000"/>
              </a:lnSpc>
              <a:spcBef>
                <a:spcPts val="0"/>
              </a:spcBef>
              <a:spcAft>
                <a:spcPts val="0"/>
              </a:spcAft>
              <a:buClr>
                <a:srgbClr val="FFFFFF"/>
              </a:buClr>
              <a:buSzPts val="3200"/>
              <a:buNone/>
              <a:defRPr sz="3200">
                <a:solidFill>
                  <a:srgbClr val="FFFFFF"/>
                </a:solidFill>
              </a:defRPr>
            </a:lvl7pPr>
            <a:lvl8pPr lvl="7" algn="l">
              <a:lnSpc>
                <a:spcPct val="100000"/>
              </a:lnSpc>
              <a:spcBef>
                <a:spcPts val="0"/>
              </a:spcBef>
              <a:spcAft>
                <a:spcPts val="0"/>
              </a:spcAft>
              <a:buClr>
                <a:srgbClr val="FFFFFF"/>
              </a:buClr>
              <a:buSzPts val="3200"/>
              <a:buNone/>
              <a:defRPr sz="3200">
                <a:solidFill>
                  <a:srgbClr val="FFFFFF"/>
                </a:solidFill>
              </a:defRPr>
            </a:lvl8pPr>
            <a:lvl9pPr lvl="8" algn="l">
              <a:lnSpc>
                <a:spcPct val="100000"/>
              </a:lnSpc>
              <a:spcBef>
                <a:spcPts val="0"/>
              </a:spcBef>
              <a:spcAft>
                <a:spcPts val="0"/>
              </a:spcAft>
              <a:buClr>
                <a:srgbClr val="FFFFFF"/>
              </a:buClr>
              <a:buSzPts val="3200"/>
              <a:buNone/>
              <a:defRPr sz="3200">
                <a:solidFill>
                  <a:srgbClr val="FFFFFF"/>
                </a:solidFill>
              </a:defRPr>
            </a:lvl9pPr>
          </a:lstStyle>
          <a:p/>
        </p:txBody>
      </p:sp>
      <p:sp>
        <p:nvSpPr>
          <p:cNvPr id="88" name="Google Shape;88;g217913a5553_0_34"/>
          <p:cNvSpPr txBox="1"/>
          <p:nvPr>
            <p:ph idx="1" type="subTitle"/>
          </p:nvPr>
        </p:nvSpPr>
        <p:spPr>
          <a:xfrm>
            <a:off x="460867" y="2566700"/>
            <a:ext cx="9562800" cy="2653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640"/>
              </a:spcBef>
              <a:spcAft>
                <a:spcPts val="0"/>
              </a:spcAft>
              <a:buClr>
                <a:srgbClr val="FFFFFF"/>
              </a:buClr>
              <a:buSzPts val="2100"/>
              <a:buNone/>
              <a:defRPr sz="2100">
                <a:solidFill>
                  <a:srgbClr val="FFFFFF"/>
                </a:solidFill>
              </a:defRPr>
            </a:lvl1pPr>
            <a:lvl2pPr lvl="1" algn="l">
              <a:lnSpc>
                <a:spcPct val="100000"/>
              </a:lnSpc>
              <a:spcBef>
                <a:spcPts val="560"/>
              </a:spcBef>
              <a:spcAft>
                <a:spcPts val="0"/>
              </a:spcAft>
              <a:buClr>
                <a:srgbClr val="FFFFFF"/>
              </a:buClr>
              <a:buSzPts val="2100"/>
              <a:buNone/>
              <a:defRPr sz="2100">
                <a:solidFill>
                  <a:srgbClr val="FFFFFF"/>
                </a:solidFill>
              </a:defRPr>
            </a:lvl2pPr>
            <a:lvl3pPr lvl="2" algn="l">
              <a:lnSpc>
                <a:spcPct val="100000"/>
              </a:lnSpc>
              <a:spcBef>
                <a:spcPts val="480"/>
              </a:spcBef>
              <a:spcAft>
                <a:spcPts val="0"/>
              </a:spcAft>
              <a:buClr>
                <a:srgbClr val="FFFFFF"/>
              </a:buClr>
              <a:buSzPts val="2100"/>
              <a:buNone/>
              <a:defRPr sz="2100">
                <a:solidFill>
                  <a:srgbClr val="FFFFFF"/>
                </a:solidFill>
              </a:defRPr>
            </a:lvl3pPr>
            <a:lvl4pPr lvl="3" algn="l">
              <a:lnSpc>
                <a:spcPct val="100000"/>
              </a:lnSpc>
              <a:spcBef>
                <a:spcPts val="400"/>
              </a:spcBef>
              <a:spcAft>
                <a:spcPts val="0"/>
              </a:spcAft>
              <a:buClr>
                <a:srgbClr val="FFFFFF"/>
              </a:buClr>
              <a:buSzPts val="2100"/>
              <a:buNone/>
              <a:defRPr sz="2100">
                <a:solidFill>
                  <a:srgbClr val="FFFFFF"/>
                </a:solidFill>
              </a:defRPr>
            </a:lvl4pPr>
            <a:lvl5pPr lvl="4" algn="l">
              <a:lnSpc>
                <a:spcPct val="100000"/>
              </a:lnSpc>
              <a:spcBef>
                <a:spcPts val="400"/>
              </a:spcBef>
              <a:spcAft>
                <a:spcPts val="0"/>
              </a:spcAft>
              <a:buClr>
                <a:srgbClr val="FFFFFF"/>
              </a:buClr>
              <a:buSzPts val="2100"/>
              <a:buNone/>
              <a:defRPr sz="2100">
                <a:solidFill>
                  <a:srgbClr val="FFFFFF"/>
                </a:solidFill>
              </a:defRPr>
            </a:lvl5pPr>
            <a:lvl6pPr lvl="5" algn="l">
              <a:lnSpc>
                <a:spcPct val="100000"/>
              </a:lnSpc>
              <a:spcBef>
                <a:spcPts val="400"/>
              </a:spcBef>
              <a:spcAft>
                <a:spcPts val="0"/>
              </a:spcAft>
              <a:buClr>
                <a:srgbClr val="FFFFFF"/>
              </a:buClr>
              <a:buSzPts val="2100"/>
              <a:buNone/>
              <a:defRPr sz="2100">
                <a:solidFill>
                  <a:srgbClr val="FFFFFF"/>
                </a:solidFill>
              </a:defRPr>
            </a:lvl6pPr>
            <a:lvl7pPr lvl="6" algn="l">
              <a:lnSpc>
                <a:spcPct val="100000"/>
              </a:lnSpc>
              <a:spcBef>
                <a:spcPts val="400"/>
              </a:spcBef>
              <a:spcAft>
                <a:spcPts val="0"/>
              </a:spcAft>
              <a:buClr>
                <a:srgbClr val="FFFFFF"/>
              </a:buClr>
              <a:buSzPts val="2100"/>
              <a:buNone/>
              <a:defRPr sz="2100">
                <a:solidFill>
                  <a:srgbClr val="FFFFFF"/>
                </a:solidFill>
              </a:defRPr>
            </a:lvl7pPr>
            <a:lvl8pPr lvl="7" algn="l">
              <a:lnSpc>
                <a:spcPct val="100000"/>
              </a:lnSpc>
              <a:spcBef>
                <a:spcPts val="400"/>
              </a:spcBef>
              <a:spcAft>
                <a:spcPts val="0"/>
              </a:spcAft>
              <a:buClr>
                <a:srgbClr val="FFFFFF"/>
              </a:buClr>
              <a:buSzPts val="2100"/>
              <a:buNone/>
              <a:defRPr sz="2100">
                <a:solidFill>
                  <a:srgbClr val="FFFFFF"/>
                </a:solidFill>
              </a:defRPr>
            </a:lvl8pPr>
            <a:lvl9pPr lvl="8" algn="l">
              <a:lnSpc>
                <a:spcPct val="100000"/>
              </a:lnSpc>
              <a:spcBef>
                <a:spcPts val="400"/>
              </a:spcBef>
              <a:spcAft>
                <a:spcPts val="0"/>
              </a:spcAft>
              <a:buClr>
                <a:srgbClr val="FFFFFF"/>
              </a:buClr>
              <a:buSzPts val="2100"/>
              <a:buNone/>
              <a:defRPr sz="2100">
                <a:solidFill>
                  <a:srgbClr val="FFFFFF"/>
                </a:solidFill>
              </a:defRPr>
            </a:lvl9pPr>
          </a:lstStyle>
          <a:p/>
        </p:txBody>
      </p:sp>
      <p:sp>
        <p:nvSpPr>
          <p:cNvPr id="89" name="Google Shape;89;g217913a5553_0_34"/>
          <p:cNvSpPr txBox="1"/>
          <p:nvPr>
            <p:ph idx="12" type="sldNum"/>
          </p:nvPr>
        </p:nvSpPr>
        <p:spPr>
          <a:xfrm>
            <a:off x="11296610" y="6217622"/>
            <a:ext cx="731700" cy="524700"/>
          </a:xfrm>
          <a:prstGeom prst="rect">
            <a:avLst/>
          </a:prstGeom>
          <a:noFill/>
        </p:spPr>
        <p:txBody>
          <a:bodyPr anchorCtr="0" anchor="ctr" bIns="45700" lIns="91425" spcFirstLastPara="1" rIns="91425" wrap="square" tIns="45700">
            <a:noAutofit/>
          </a:bodyPr>
          <a:lstStyle>
            <a:lvl1pPr lvl="0" algn="r">
              <a:lnSpc>
                <a:spcPct val="100000"/>
              </a:lnSpc>
              <a:spcAft>
                <a:spcPts val="0"/>
              </a:spcAft>
              <a:buNone/>
              <a:defRPr sz="1300">
                <a:solidFill>
                  <a:srgbClr val="FFFFFF"/>
                </a:solidFill>
              </a:defRPr>
            </a:lvl1pPr>
            <a:lvl2pPr lvl="1" algn="r">
              <a:lnSpc>
                <a:spcPct val="100000"/>
              </a:lnSpc>
              <a:spcAft>
                <a:spcPts val="0"/>
              </a:spcAft>
              <a:buNone/>
              <a:defRPr sz="1300">
                <a:solidFill>
                  <a:srgbClr val="FFFFFF"/>
                </a:solidFill>
              </a:defRPr>
            </a:lvl2pPr>
            <a:lvl3pPr lvl="2" algn="r">
              <a:lnSpc>
                <a:spcPct val="100000"/>
              </a:lnSpc>
              <a:spcAft>
                <a:spcPts val="0"/>
              </a:spcAft>
              <a:buNone/>
              <a:defRPr sz="1300">
                <a:solidFill>
                  <a:srgbClr val="FFFFFF"/>
                </a:solidFill>
              </a:defRPr>
            </a:lvl3pPr>
            <a:lvl4pPr lvl="3" algn="r">
              <a:lnSpc>
                <a:spcPct val="100000"/>
              </a:lnSpc>
              <a:spcAft>
                <a:spcPts val="0"/>
              </a:spcAft>
              <a:buNone/>
              <a:defRPr sz="1300">
                <a:solidFill>
                  <a:srgbClr val="FFFFFF"/>
                </a:solidFill>
              </a:defRPr>
            </a:lvl4pPr>
            <a:lvl5pPr lvl="4" algn="r">
              <a:lnSpc>
                <a:spcPct val="100000"/>
              </a:lnSpc>
              <a:spcAft>
                <a:spcPts val="0"/>
              </a:spcAft>
              <a:buNone/>
              <a:defRPr sz="1300">
                <a:solidFill>
                  <a:srgbClr val="FFFFFF"/>
                </a:solidFill>
              </a:defRPr>
            </a:lvl5pPr>
            <a:lvl6pPr lvl="5" algn="r">
              <a:lnSpc>
                <a:spcPct val="100000"/>
              </a:lnSpc>
              <a:spcAft>
                <a:spcPts val="0"/>
              </a:spcAft>
              <a:buNone/>
              <a:defRPr sz="1300">
                <a:solidFill>
                  <a:srgbClr val="FFFFFF"/>
                </a:solidFill>
              </a:defRPr>
            </a:lvl6pPr>
            <a:lvl7pPr lvl="6" algn="r">
              <a:lnSpc>
                <a:spcPct val="100000"/>
              </a:lnSpc>
              <a:spcAft>
                <a:spcPts val="0"/>
              </a:spcAft>
              <a:buNone/>
              <a:defRPr sz="1300">
                <a:solidFill>
                  <a:srgbClr val="FFFFFF"/>
                </a:solidFill>
              </a:defRPr>
            </a:lvl7pPr>
            <a:lvl8pPr lvl="7" algn="r">
              <a:lnSpc>
                <a:spcPct val="100000"/>
              </a:lnSpc>
              <a:spcAft>
                <a:spcPts val="0"/>
              </a:spcAft>
              <a:buNone/>
              <a:defRPr sz="1300">
                <a:solidFill>
                  <a:srgbClr val="FFFFFF"/>
                </a:solidFill>
              </a:defRPr>
            </a:lvl8pPr>
            <a:lvl9pPr lvl="8" algn="r">
              <a:lnSpc>
                <a:spcPct val="100000"/>
              </a:lnSpc>
              <a:spcAft>
                <a:spcPts val="0"/>
              </a:spcAft>
              <a:buNone/>
              <a:defRPr sz="1300">
                <a:solidFill>
                  <a:srgbClr val="FFFFFF"/>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21" name="Shape 21"/>
        <p:cNvGrpSpPr/>
        <p:nvPr/>
      </p:nvGrpSpPr>
      <p:grpSpPr>
        <a:xfrm>
          <a:off x="0" y="0"/>
          <a:ext cx="0" cy="0"/>
          <a:chOff x="0" y="0"/>
          <a:chExt cx="0" cy="0"/>
        </a:xfrm>
      </p:grpSpPr>
      <p:sp>
        <p:nvSpPr>
          <p:cNvPr id="22" name="Google Shape;22;p2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26"/>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26"/>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6"/>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6"/>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27" name="Shape 27"/>
        <p:cNvGrpSpPr/>
        <p:nvPr/>
      </p:nvGrpSpPr>
      <p:grpSpPr>
        <a:xfrm>
          <a:off x="0" y="0"/>
          <a:ext cx="0" cy="0"/>
          <a:chOff x="0" y="0"/>
          <a:chExt cx="0" cy="0"/>
        </a:xfrm>
      </p:grpSpPr>
      <p:sp>
        <p:nvSpPr>
          <p:cNvPr id="28" name="Google Shape;28;p27"/>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27"/>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0" name="Google Shape;30;p27"/>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1" name="Google Shape;31;p27"/>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2" name="Google Shape;32;p27"/>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3" name="Google Shape;33;p27"/>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7"/>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7"/>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 ヘッダー" type="secHead">
  <p:cSld name="SECTION_HEADER">
    <p:spTree>
      <p:nvGrpSpPr>
        <p:cNvPr id="36" name="Shape 36"/>
        <p:cNvGrpSpPr/>
        <p:nvPr/>
      </p:nvGrpSpPr>
      <p:grpSpPr>
        <a:xfrm>
          <a:off x="0" y="0"/>
          <a:ext cx="0" cy="0"/>
          <a:chOff x="0" y="0"/>
          <a:chExt cx="0" cy="0"/>
        </a:xfrm>
      </p:grpSpPr>
      <p:sp>
        <p:nvSpPr>
          <p:cNvPr id="37" name="Google Shape;37;p28"/>
          <p:cNvSpPr txBox="1"/>
          <p:nvPr>
            <p:ph type="title"/>
          </p:nvPr>
        </p:nvSpPr>
        <p:spPr>
          <a:xfrm>
            <a:off x="963084" y="4406901"/>
            <a:ext cx="103632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8" name="Google Shape;38;p28"/>
          <p:cNvSpPr txBox="1"/>
          <p:nvPr>
            <p:ph idx="1" type="body"/>
          </p:nvPr>
        </p:nvSpPr>
        <p:spPr>
          <a:xfrm>
            <a:off x="963084" y="2906713"/>
            <a:ext cx="103632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9" name="Google Shape;39;p28"/>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8"/>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8"/>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42" name="Shape 42"/>
        <p:cNvGrpSpPr/>
        <p:nvPr/>
      </p:nvGrpSpPr>
      <p:grpSpPr>
        <a:xfrm>
          <a:off x="0" y="0"/>
          <a:ext cx="0" cy="0"/>
          <a:chOff x="0" y="0"/>
          <a:chExt cx="0" cy="0"/>
        </a:xfrm>
      </p:grpSpPr>
      <p:sp>
        <p:nvSpPr>
          <p:cNvPr id="43" name="Google Shape;43;p29"/>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4" name="Google Shape;44;p29"/>
          <p:cNvSpPr txBox="1"/>
          <p:nvPr>
            <p:ph idx="1" type="body"/>
          </p:nvPr>
        </p:nvSpPr>
        <p:spPr>
          <a:xfrm>
            <a:off x="609600" y="1600201"/>
            <a:ext cx="53848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5" name="Google Shape;45;p29"/>
          <p:cNvSpPr txBox="1"/>
          <p:nvPr>
            <p:ph idx="2" type="body"/>
          </p:nvPr>
        </p:nvSpPr>
        <p:spPr>
          <a:xfrm>
            <a:off x="6197600" y="1600201"/>
            <a:ext cx="53848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6" name="Google Shape;46;p29"/>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9"/>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9"/>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49" name="Shape 49"/>
        <p:cNvGrpSpPr/>
        <p:nvPr/>
      </p:nvGrpSpPr>
      <p:grpSpPr>
        <a:xfrm>
          <a:off x="0" y="0"/>
          <a:ext cx="0" cy="0"/>
          <a:chOff x="0" y="0"/>
          <a:chExt cx="0" cy="0"/>
        </a:xfrm>
      </p:grpSpPr>
      <p:sp>
        <p:nvSpPr>
          <p:cNvPr id="50" name="Google Shape;50;p30"/>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1" name="Google Shape;51;p30"/>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0"/>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0"/>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54" name="Shape 54"/>
        <p:cNvGrpSpPr/>
        <p:nvPr/>
      </p:nvGrpSpPr>
      <p:grpSpPr>
        <a:xfrm>
          <a:off x="0" y="0"/>
          <a:ext cx="0" cy="0"/>
          <a:chOff x="0" y="0"/>
          <a:chExt cx="0" cy="0"/>
        </a:xfrm>
      </p:grpSpPr>
      <p:sp>
        <p:nvSpPr>
          <p:cNvPr id="55" name="Google Shape;55;p31"/>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1"/>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1"/>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コンテンツ" type="objTx">
  <p:cSld name="OBJECT_WITH_CAPTION_TEXT">
    <p:spTree>
      <p:nvGrpSpPr>
        <p:cNvPr id="58" name="Shape 58"/>
        <p:cNvGrpSpPr/>
        <p:nvPr/>
      </p:nvGrpSpPr>
      <p:grpSpPr>
        <a:xfrm>
          <a:off x="0" y="0"/>
          <a:ext cx="0" cy="0"/>
          <a:chOff x="0" y="0"/>
          <a:chExt cx="0" cy="0"/>
        </a:xfrm>
      </p:grpSpPr>
      <p:sp>
        <p:nvSpPr>
          <p:cNvPr id="59" name="Google Shape;59;p32"/>
          <p:cNvSpPr txBox="1"/>
          <p:nvPr>
            <p:ph type="title"/>
          </p:nvPr>
        </p:nvSpPr>
        <p:spPr>
          <a:xfrm>
            <a:off x="609601" y="273050"/>
            <a:ext cx="4011084"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32"/>
          <p:cNvSpPr txBox="1"/>
          <p:nvPr>
            <p:ph idx="1" type="body"/>
          </p:nvPr>
        </p:nvSpPr>
        <p:spPr>
          <a:xfrm>
            <a:off x="4766733" y="273051"/>
            <a:ext cx="6815667"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32"/>
          <p:cNvSpPr txBox="1"/>
          <p:nvPr>
            <p:ph idx="2" type="body"/>
          </p:nvPr>
        </p:nvSpPr>
        <p:spPr>
          <a:xfrm>
            <a:off x="609601" y="1435101"/>
            <a:ext cx="4011084"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32"/>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2"/>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2"/>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図" type="picTx">
  <p:cSld name="PICTURE_WITH_CAPTION_TEXT">
    <p:spTree>
      <p:nvGrpSpPr>
        <p:cNvPr id="65" name="Shape 65"/>
        <p:cNvGrpSpPr/>
        <p:nvPr/>
      </p:nvGrpSpPr>
      <p:grpSpPr>
        <a:xfrm>
          <a:off x="0" y="0"/>
          <a:ext cx="0" cy="0"/>
          <a:chOff x="0" y="0"/>
          <a:chExt cx="0" cy="0"/>
        </a:xfrm>
      </p:grpSpPr>
      <p:sp>
        <p:nvSpPr>
          <p:cNvPr id="66" name="Google Shape;66;p33"/>
          <p:cNvSpPr txBox="1"/>
          <p:nvPr>
            <p:ph type="title"/>
          </p:nvPr>
        </p:nvSpPr>
        <p:spPr>
          <a:xfrm>
            <a:off x="2389717" y="4800600"/>
            <a:ext cx="73152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33"/>
          <p:cNvSpPr/>
          <p:nvPr>
            <p:ph idx="2" type="pic"/>
          </p:nvPr>
        </p:nvSpPr>
        <p:spPr>
          <a:xfrm>
            <a:off x="2389717" y="612775"/>
            <a:ext cx="7315200" cy="4114800"/>
          </a:xfrm>
          <a:prstGeom prst="rect">
            <a:avLst/>
          </a:prstGeom>
          <a:noFill/>
          <a:ln>
            <a:noFill/>
          </a:ln>
        </p:spPr>
      </p:sp>
      <p:sp>
        <p:nvSpPr>
          <p:cNvPr id="68" name="Google Shape;68;p33"/>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33"/>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3"/>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3"/>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4"/>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1" name="Google Shape;11;p24"/>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4"/>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9898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24"/>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24"/>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
          <p:cNvSpPr txBox="1"/>
          <p:nvPr>
            <p:ph type="ctrTitle"/>
          </p:nvPr>
        </p:nvSpPr>
        <p:spPr>
          <a:xfrm>
            <a:off x="460867" y="1410267"/>
            <a:ext cx="9562800" cy="9552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Tantangan Pembuatan Peraturan Perundang-undangan di Indonesia</a:t>
            </a:r>
            <a:endParaRPr/>
          </a:p>
        </p:txBody>
      </p:sp>
      <p:sp>
        <p:nvSpPr>
          <p:cNvPr id="95" name="Google Shape;95;p1"/>
          <p:cNvSpPr txBox="1"/>
          <p:nvPr>
            <p:ph idx="1" type="subTitle"/>
          </p:nvPr>
        </p:nvSpPr>
        <p:spPr>
          <a:xfrm>
            <a:off x="460867" y="2566700"/>
            <a:ext cx="9562800" cy="2653200"/>
          </a:xfrm>
          <a:prstGeom prst="rect">
            <a:avLst/>
          </a:prstGeom>
        </p:spPr>
        <p:txBody>
          <a:bodyPr anchorCtr="0" anchor="t" bIns="45700" lIns="91425" spcFirstLastPara="1" rIns="91425" wrap="square" tIns="45700">
            <a:noAutofit/>
          </a:bodyPr>
          <a:lstStyle/>
          <a:p>
            <a:pPr indent="0" lvl="0" marL="0" rtl="0" algn="l">
              <a:spcBef>
                <a:spcPts val="640"/>
              </a:spcBef>
              <a:spcAft>
                <a:spcPts val="0"/>
              </a:spcAft>
              <a:buNone/>
            </a:pPr>
            <a:r>
              <a:rPr lang="en-US"/>
              <a:t>Yuzuru Shimada</a:t>
            </a:r>
            <a:endParaRPr/>
          </a:p>
          <a:p>
            <a:pPr indent="0" lvl="0" marL="0" rtl="0" algn="l">
              <a:spcBef>
                <a:spcPts val="640"/>
              </a:spcBef>
              <a:spcAft>
                <a:spcPts val="0"/>
              </a:spcAft>
              <a:buNone/>
            </a:pPr>
            <a:r>
              <a:rPr lang="en-US"/>
              <a:t>Graduate School of International Development</a:t>
            </a:r>
            <a:endParaRPr/>
          </a:p>
          <a:p>
            <a:pPr indent="0" lvl="0" marL="0" rtl="0" algn="l">
              <a:spcBef>
                <a:spcPts val="640"/>
              </a:spcBef>
              <a:spcAft>
                <a:spcPts val="0"/>
              </a:spcAft>
              <a:buNone/>
            </a:pPr>
            <a:r>
              <a:rPr lang="en-US"/>
              <a:t>Nagoya University, Japan</a:t>
            </a:r>
            <a:endParaRPr/>
          </a:p>
          <a:p>
            <a:pPr indent="0" lvl="0" marL="0" rtl="0" algn="l">
              <a:spcBef>
                <a:spcPts val="640"/>
              </a:spcBef>
              <a:spcAft>
                <a:spcPts val="0"/>
              </a:spcAft>
              <a:buNone/>
            </a:pPr>
            <a:r>
              <a:rPr lang="en-US"/>
              <a:t>shimadayuzuru@gsid.nagoya-u.ac.jp</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0"/>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Cara sanksi dll tidak konsisten hingga menyebabkan ketidakpastian</a:t>
            </a:r>
            <a:endParaRPr/>
          </a:p>
        </p:txBody>
      </p:sp>
      <p:sp>
        <p:nvSpPr>
          <p:cNvPr id="152" name="Google Shape;152;p10"/>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dk1"/>
              </a:buClr>
              <a:buSzPts val="2400"/>
              <a:buNone/>
            </a:pPr>
            <a:r>
              <a:rPr lang="en-US"/>
              <a:t>PP 2021/05</a:t>
            </a:r>
            <a:endParaRPr/>
          </a:p>
        </p:txBody>
      </p:sp>
      <p:sp>
        <p:nvSpPr>
          <p:cNvPr id="153" name="Google Shape;153;p10"/>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a:t>Pasal 415</a:t>
            </a:r>
            <a:endParaRPr/>
          </a:p>
          <a:p>
            <a:pPr indent="-342900" lvl="0" marL="342900" rtl="0" algn="l">
              <a:spcBef>
                <a:spcPts val="480"/>
              </a:spcBef>
              <a:spcAft>
                <a:spcPts val="0"/>
              </a:spcAft>
              <a:buClr>
                <a:schemeClr val="dk1"/>
              </a:buClr>
              <a:buSzPts val="2400"/>
              <a:buChar char="•"/>
            </a:pPr>
            <a:r>
              <a:rPr lang="en-US"/>
              <a:t>(2) Sanksi administratif sebagaimana dimaksud pada ayat (1) berupa:</a:t>
            </a:r>
            <a:endParaRPr/>
          </a:p>
          <a:p>
            <a:pPr indent="-342900" lvl="0" marL="342900" rtl="0" algn="l">
              <a:spcBef>
                <a:spcPts val="480"/>
              </a:spcBef>
              <a:spcAft>
                <a:spcPts val="0"/>
              </a:spcAft>
              <a:buClr>
                <a:schemeClr val="dk1"/>
              </a:buClr>
              <a:buSzPts val="2400"/>
              <a:buChar char="•"/>
            </a:pPr>
            <a:r>
              <a:rPr lang="en-US"/>
              <a:t>a. peringatan tertulis;</a:t>
            </a:r>
            <a:endParaRPr/>
          </a:p>
          <a:p>
            <a:pPr indent="-342900" lvl="0" marL="342900" rtl="0" algn="l">
              <a:spcBef>
                <a:spcPts val="480"/>
              </a:spcBef>
              <a:spcAft>
                <a:spcPts val="0"/>
              </a:spcAft>
              <a:buClr>
                <a:schemeClr val="dk1"/>
              </a:buClr>
              <a:buSzPts val="2400"/>
              <a:buChar char="•"/>
            </a:pPr>
            <a:r>
              <a:rPr lang="en-US"/>
              <a:t>b. pengenaan denda administratif;</a:t>
            </a:r>
            <a:endParaRPr/>
          </a:p>
          <a:p>
            <a:pPr indent="-342900" lvl="0" marL="342900" rtl="0" algn="l">
              <a:spcBef>
                <a:spcPts val="480"/>
              </a:spcBef>
              <a:spcAft>
                <a:spcPts val="0"/>
              </a:spcAft>
              <a:buClr>
                <a:schemeClr val="dk1"/>
              </a:buClr>
              <a:buSzPts val="2400"/>
              <a:buChar char="•"/>
            </a:pPr>
            <a:r>
              <a:rPr lang="en-US"/>
              <a:t>c. penghentian sementara kegiatan berusaha;</a:t>
            </a:r>
            <a:endParaRPr/>
          </a:p>
          <a:p>
            <a:pPr indent="-342900" lvl="0" marL="342900" rtl="0" algn="l">
              <a:spcBef>
                <a:spcPts val="480"/>
              </a:spcBef>
              <a:spcAft>
                <a:spcPts val="0"/>
              </a:spcAft>
              <a:buClr>
                <a:schemeClr val="dk1"/>
              </a:buClr>
              <a:buSzPts val="2400"/>
              <a:buChar char="•"/>
            </a:pPr>
            <a:r>
              <a:rPr lang="en-US"/>
              <a:t>d. daftar hitam; dan/atau</a:t>
            </a:r>
            <a:endParaRPr/>
          </a:p>
          <a:p>
            <a:pPr indent="-342900" lvl="0" marL="342900" rtl="0" algn="l">
              <a:spcBef>
                <a:spcPts val="480"/>
              </a:spcBef>
              <a:spcAft>
                <a:spcPts val="0"/>
              </a:spcAft>
              <a:buClr>
                <a:schemeClr val="dk1"/>
              </a:buClr>
              <a:buSzPts val="2400"/>
              <a:buChar char="•"/>
            </a:pPr>
            <a:r>
              <a:rPr lang="en-US"/>
              <a:t>e. pencabutan Perizinan Berusaha.</a:t>
            </a:r>
            <a:endParaRPr/>
          </a:p>
        </p:txBody>
      </p:sp>
      <p:sp>
        <p:nvSpPr>
          <p:cNvPr id="154" name="Google Shape;154;p10"/>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dk1"/>
              </a:buClr>
              <a:buSzPts val="2400"/>
              <a:buNone/>
            </a:pPr>
            <a:r>
              <a:rPr lang="en-US"/>
              <a:t>PP 2020/22 ttg pelaksanaan UU jasa konstruksi (perubahan pada 2021/14)</a:t>
            </a:r>
            <a:endParaRPr/>
          </a:p>
        </p:txBody>
      </p:sp>
      <p:sp>
        <p:nvSpPr>
          <p:cNvPr id="155" name="Google Shape;155;p10"/>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1600"/>
              <a:buChar char="•"/>
            </a:pPr>
            <a:r>
              <a:rPr lang="en-US" sz="1600"/>
              <a:t>Pasal 151 </a:t>
            </a:r>
            <a:endParaRPr/>
          </a:p>
          <a:p>
            <a:pPr indent="-342900" lvl="0" marL="342900" rtl="0" algn="l">
              <a:spcBef>
                <a:spcPts val="320"/>
              </a:spcBef>
              <a:spcAft>
                <a:spcPts val="0"/>
              </a:spcAft>
              <a:buClr>
                <a:schemeClr val="dk1"/>
              </a:buClr>
              <a:buSzPts val="1600"/>
              <a:buChar char="•"/>
            </a:pPr>
            <a:r>
              <a:rPr lang="en-US" sz="1600"/>
              <a:t>(1) Pengenaan sanksi administratif terdiri atas </a:t>
            </a:r>
            <a:endParaRPr/>
          </a:p>
          <a:p>
            <a:pPr indent="-342900" lvl="0" marL="342900" rtl="0" algn="l">
              <a:spcBef>
                <a:spcPts val="320"/>
              </a:spcBef>
              <a:spcAft>
                <a:spcPts val="0"/>
              </a:spcAft>
              <a:buClr>
                <a:schemeClr val="dk1"/>
              </a:buClr>
              <a:buSzPts val="1600"/>
              <a:buChar char="•"/>
            </a:pPr>
            <a:r>
              <a:rPr lang="en-US" sz="1600"/>
              <a:t>a. peringatan tertulis;</a:t>
            </a:r>
            <a:endParaRPr/>
          </a:p>
          <a:p>
            <a:pPr indent="-342900" lvl="0" marL="342900" rtl="0" algn="l">
              <a:spcBef>
                <a:spcPts val="320"/>
              </a:spcBef>
              <a:spcAft>
                <a:spcPts val="0"/>
              </a:spcAft>
              <a:buClr>
                <a:schemeClr val="dk1"/>
              </a:buClr>
              <a:buSzPts val="1600"/>
              <a:buChar char="•"/>
            </a:pPr>
            <a:r>
              <a:rPr lang="en-US" sz="1600"/>
              <a:t>b. denda administratif;</a:t>
            </a:r>
            <a:endParaRPr/>
          </a:p>
          <a:p>
            <a:pPr indent="-342900" lvl="0" marL="342900" rtl="0" algn="l">
              <a:spcBef>
                <a:spcPts val="320"/>
              </a:spcBef>
              <a:spcAft>
                <a:spcPts val="0"/>
              </a:spcAft>
              <a:buClr>
                <a:schemeClr val="dk1"/>
              </a:buClr>
              <a:buSzPts val="1600"/>
              <a:buChar char="•"/>
            </a:pPr>
            <a:r>
              <a:rPr lang="en-US" sz="1600"/>
              <a:t>c. penghentian sementara kegiatan layanan Jasa Konstruksi;</a:t>
            </a:r>
            <a:endParaRPr/>
          </a:p>
          <a:p>
            <a:pPr indent="-342900" lvl="0" marL="342900" rtl="0" algn="l">
              <a:spcBef>
                <a:spcPts val="320"/>
              </a:spcBef>
              <a:spcAft>
                <a:spcPts val="0"/>
              </a:spcAft>
              <a:buClr>
                <a:schemeClr val="dk1"/>
              </a:buClr>
              <a:buSzPts val="1600"/>
              <a:buChar char="•"/>
            </a:pPr>
            <a:r>
              <a:rPr lang="en-US" sz="1600"/>
              <a:t>d. pencantuman dalam daftar hitam;</a:t>
            </a:r>
            <a:endParaRPr/>
          </a:p>
          <a:p>
            <a:pPr indent="-342900" lvl="0" marL="342900" rtl="0" algn="l">
              <a:spcBef>
                <a:spcPts val="320"/>
              </a:spcBef>
              <a:spcAft>
                <a:spcPts val="0"/>
              </a:spcAft>
              <a:buClr>
                <a:schemeClr val="dk1"/>
              </a:buClr>
              <a:buSzPts val="1600"/>
              <a:buChar char="•"/>
            </a:pPr>
            <a:r>
              <a:rPr lang="en-US" sz="1600"/>
              <a:t>e. pembekuan Akreditasi;</a:t>
            </a:r>
            <a:endParaRPr/>
          </a:p>
          <a:p>
            <a:pPr indent="-342900" lvl="0" marL="342900" rtl="0" algn="l">
              <a:spcBef>
                <a:spcPts val="320"/>
              </a:spcBef>
              <a:spcAft>
                <a:spcPts val="0"/>
              </a:spcAft>
              <a:buClr>
                <a:schemeClr val="dk1"/>
              </a:buClr>
              <a:buSzPts val="1600"/>
              <a:buChar char="•"/>
            </a:pPr>
            <a:r>
              <a:rPr lang="en-US" sz="1600"/>
              <a:t>f. pembekuan izin;</a:t>
            </a:r>
            <a:endParaRPr/>
          </a:p>
          <a:p>
            <a:pPr indent="-342900" lvl="0" marL="342900" rtl="0" algn="l">
              <a:spcBef>
                <a:spcPts val="320"/>
              </a:spcBef>
              <a:spcAft>
                <a:spcPts val="0"/>
              </a:spcAft>
              <a:buClr>
                <a:schemeClr val="dk1"/>
              </a:buClr>
              <a:buSzPts val="1600"/>
              <a:buChar char="•"/>
            </a:pPr>
            <a:r>
              <a:rPr lang="en-US" sz="1600"/>
              <a:t>g. pemberhentian dari tugas/tempat kerja/pekerjaan;</a:t>
            </a:r>
            <a:endParaRPr/>
          </a:p>
          <a:p>
            <a:pPr indent="-342900" lvl="0" marL="342900" rtl="0" algn="l">
              <a:spcBef>
                <a:spcPts val="320"/>
              </a:spcBef>
              <a:spcAft>
                <a:spcPts val="0"/>
              </a:spcAft>
              <a:buClr>
                <a:schemeClr val="dk1"/>
              </a:buClr>
              <a:buSzPts val="1600"/>
              <a:buChar char="•"/>
            </a:pPr>
            <a:r>
              <a:rPr lang="en-US" sz="1600"/>
              <a:t>h. dikeluarkan dari daftar Penilai Ahti yang terintegrasi;</a:t>
            </a:r>
            <a:endParaRPr/>
          </a:p>
          <a:p>
            <a:pPr indent="-342900" lvl="0" marL="342900" rtl="0" algn="l">
              <a:spcBef>
                <a:spcPts val="320"/>
              </a:spcBef>
              <a:spcAft>
                <a:spcPts val="0"/>
              </a:spcAft>
              <a:buClr>
                <a:schemeClr val="dk1"/>
              </a:buClr>
              <a:buSzPts val="1600"/>
              <a:buChar char="•"/>
            </a:pPr>
            <a:r>
              <a:rPr lang="en-US" sz="1600"/>
              <a:t>i. pencabutan Akreditasi'</a:t>
            </a:r>
            <a:endParaRPr/>
          </a:p>
          <a:p>
            <a:pPr indent="-342900" lvl="0" marL="342900" rtl="0" algn="l">
              <a:spcBef>
                <a:spcPts val="320"/>
              </a:spcBef>
              <a:spcAft>
                <a:spcPts val="0"/>
              </a:spcAft>
              <a:buClr>
                <a:schemeClr val="dk1"/>
              </a:buClr>
              <a:buSzPts val="1600"/>
              <a:buChar char="•"/>
            </a:pPr>
            <a:r>
              <a:rPr lang="en-US" sz="1600"/>
              <a:t>j. pencabutan izin;</a:t>
            </a:r>
            <a:endParaRPr/>
          </a:p>
          <a:p>
            <a:pPr indent="-342900" lvl="0" marL="342900" rtl="0" algn="l">
              <a:spcBef>
                <a:spcPts val="320"/>
              </a:spcBef>
              <a:spcAft>
                <a:spcPts val="0"/>
              </a:spcAft>
              <a:buClr>
                <a:schemeClr val="dk1"/>
              </a:buClr>
              <a:buSzPts val="1600"/>
              <a:buChar char="•"/>
            </a:pPr>
            <a:r>
              <a:rPr lang="en-US" sz="1600"/>
              <a:t>k. Pembekuan Lisensi; dan/atau</a:t>
            </a:r>
            <a:endParaRPr sz="1600"/>
          </a:p>
          <a:p>
            <a:pPr indent="-342900" lvl="0" marL="342900" rtl="0" algn="l">
              <a:spcBef>
                <a:spcPts val="320"/>
              </a:spcBef>
              <a:spcAft>
                <a:spcPts val="0"/>
              </a:spcAft>
              <a:buClr>
                <a:schemeClr val="dk1"/>
              </a:buClr>
              <a:buSzPts val="1600"/>
              <a:buChar char="•"/>
            </a:pPr>
            <a:r>
              <a:rPr lang="en-US" sz="1600"/>
              <a:t>l. Pencabutan Lisensi.</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1"/>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4000"/>
              <a:t>Tentang Perda </a:t>
            </a:r>
            <a:br>
              <a:rPr lang="en-US" sz="4000"/>
            </a:br>
            <a:r>
              <a:rPr lang="en-US" sz="4000"/>
              <a:t>(berdasarkan survey oleh KPPOD tahun 2011)</a:t>
            </a:r>
            <a:endParaRPr/>
          </a:p>
        </p:txBody>
      </p:sp>
      <p:sp>
        <p:nvSpPr>
          <p:cNvPr id="161" name="Google Shape;161;p11"/>
          <p:cNvSpPr txBox="1"/>
          <p:nvPr>
            <p:ph idx="1" type="body"/>
          </p:nvPr>
        </p:nvSpPr>
        <p:spPr>
          <a:xfrm>
            <a:off x="609600" y="1600201"/>
            <a:ext cx="10972800" cy="5257799"/>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Lebih dari setengah perda bermasalah</a:t>
            </a:r>
            <a:endParaRPr sz="2400"/>
          </a:p>
          <a:p>
            <a:pPr indent="-285750" lvl="1" marL="742950" rtl="0" algn="l">
              <a:spcBef>
                <a:spcPts val="400"/>
              </a:spcBef>
              <a:spcAft>
                <a:spcPts val="0"/>
              </a:spcAft>
              <a:buClr>
                <a:schemeClr val="dk1"/>
              </a:buClr>
              <a:buSzPts val="2000"/>
              <a:buChar char="–"/>
            </a:pPr>
            <a:r>
              <a:rPr lang="en-US" sz="2000"/>
              <a:t>Sampai 2010, 13.622 perda disampaikan kepada pemerintah pusat. </a:t>
            </a:r>
            <a:endParaRPr/>
          </a:p>
          <a:p>
            <a:pPr indent="-285750" lvl="1" marL="742950" rtl="0" algn="l">
              <a:spcBef>
                <a:spcPts val="400"/>
              </a:spcBef>
              <a:spcAft>
                <a:spcPts val="0"/>
              </a:spcAft>
              <a:buClr>
                <a:schemeClr val="dk1"/>
              </a:buClr>
              <a:buSzPts val="2000"/>
              <a:buChar char="–"/>
            </a:pPr>
            <a:r>
              <a:rPr lang="en-US" sz="2000"/>
              <a:t>Menkeu meneliti 13.252 perda dan menyarangkan Mendagri untuk 4.885 perda dicabut. (p.39)</a:t>
            </a:r>
            <a:endParaRPr/>
          </a:p>
          <a:p>
            <a:pPr indent="-342900" lvl="0" marL="342900" rtl="0" algn="l">
              <a:spcBef>
                <a:spcPts val="480"/>
              </a:spcBef>
              <a:spcAft>
                <a:spcPts val="0"/>
              </a:spcAft>
              <a:buClr>
                <a:schemeClr val="dk1"/>
              </a:buClr>
              <a:buSzPts val="2400"/>
              <a:buChar char="•"/>
            </a:pPr>
            <a:r>
              <a:rPr lang="en-US" sz="2400"/>
              <a:t>Penelitian tentang mutu Perda</a:t>
            </a:r>
            <a:endParaRPr sz="2400"/>
          </a:p>
          <a:p>
            <a:pPr indent="-457200" lvl="1" marL="914400" rtl="0" algn="l">
              <a:spcBef>
                <a:spcPts val="400"/>
              </a:spcBef>
              <a:spcAft>
                <a:spcPts val="0"/>
              </a:spcAft>
              <a:buClr>
                <a:schemeClr val="dk1"/>
              </a:buClr>
              <a:buSzPts val="2000"/>
              <a:buFont typeface="Calibri"/>
              <a:buAutoNum type="arabicPeriod"/>
            </a:pPr>
            <a:r>
              <a:rPr lang="en-US" sz="2000"/>
              <a:t>Masalah formalitas hukum: Banyaknya Perda tidak mengacu kepada perarturan lebih tinggi yang terbaru.</a:t>
            </a:r>
            <a:endParaRPr/>
          </a:p>
          <a:p>
            <a:pPr indent="-457200" lvl="1" marL="914400" rtl="0" algn="l">
              <a:spcBef>
                <a:spcPts val="400"/>
              </a:spcBef>
              <a:spcAft>
                <a:spcPts val="0"/>
              </a:spcAft>
              <a:buClr>
                <a:schemeClr val="dk1"/>
              </a:buClr>
              <a:buSzPts val="2000"/>
              <a:buFont typeface="Calibri"/>
              <a:buAutoNum type="arabicPeriod"/>
            </a:pPr>
            <a:r>
              <a:rPr lang="en-US" sz="2000"/>
              <a:t>Masalah substansi: (1) tidak ada hubungan antara tujuan dan isi, (2) ketidakjelasan tentang objek dan subjek, hak dan kewajiban, dan/atau waktu, biaya dan tata cara, (3) Konsistensi antara filsafah dan pajak.</a:t>
            </a:r>
            <a:endParaRPr/>
          </a:p>
          <a:p>
            <a:pPr indent="-457200" lvl="1" marL="914400" rtl="0" algn="l">
              <a:spcBef>
                <a:spcPts val="400"/>
              </a:spcBef>
              <a:spcAft>
                <a:spcPts val="0"/>
              </a:spcAft>
              <a:buClr>
                <a:schemeClr val="dk1"/>
              </a:buClr>
              <a:buSzPts val="2000"/>
              <a:buFont typeface="Calibri"/>
              <a:buAutoNum type="arabicPeriod"/>
            </a:pPr>
            <a:r>
              <a:rPr lang="en-US" sz="2000"/>
              <a:t>Masalah prinsip: (1) konsistensi dengan integritas ekonomi dan perdagangan bebas, (2) persaigan sehat, (3) dampak ekonomi yang negatif, (4) akses rakyat untuk ekonomi</a:t>
            </a: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2"/>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Masalah Formalitas Hukum (Aspek Yuridis)</a:t>
            </a:r>
            <a:endParaRPr/>
          </a:p>
        </p:txBody>
      </p:sp>
      <p:sp>
        <p:nvSpPr>
          <p:cNvPr id="167" name="Google Shape;167;p12"/>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"Dalam konteks perda pajak dan retribusi, sejak Oktober 2009 sudah diterbitkan UU No. 28/2009 tentang PDRD yang mewajibkan penyesuaian mulai Januari 2010. Dalam praktiknya baru sedikit pemerintah daerah yang melakukan penyesuaian dengan ketentuan baru ini." (p.42)</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3"/>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Masalah Substansi</a:t>
            </a:r>
            <a:endParaRPr/>
          </a:p>
        </p:txBody>
      </p:sp>
      <p:sp>
        <p:nvSpPr>
          <p:cNvPr id="173" name="Google Shape;173;p13"/>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sz="2800"/>
              <a:t>"Memang untuk prosedur bisa diatur secara teknis dengan peraturan atau keputusan kepala daerah, namun waktu dan biaya harus diatur secara jelas dalam perda. Ketidakjelasan aspek ini bisa menimbulkan praktik-praktik korupsi dan kolusi." (p.47)</a:t>
            </a:r>
            <a:endParaRPr/>
          </a:p>
          <a:p>
            <a:pPr indent="-342900" lvl="0" marL="342900" rtl="0" algn="l">
              <a:spcBef>
                <a:spcPts val="560"/>
              </a:spcBef>
              <a:spcAft>
                <a:spcPts val="0"/>
              </a:spcAft>
              <a:buClr>
                <a:schemeClr val="dk1"/>
              </a:buClr>
              <a:buSzPts val="2800"/>
              <a:buChar char="•"/>
            </a:pPr>
            <a:r>
              <a:rPr lang="en-US" sz="2800"/>
              <a:t>Contoh ketentuan dimana filsafat dan pajak tidak konsisten:</a:t>
            </a:r>
            <a:endParaRPr/>
          </a:p>
          <a:p>
            <a:pPr indent="-285750" lvl="1" marL="742950" rtl="0" algn="l">
              <a:spcBef>
                <a:spcPts val="480"/>
              </a:spcBef>
              <a:spcAft>
                <a:spcPts val="0"/>
              </a:spcAft>
              <a:buClr>
                <a:schemeClr val="dk1"/>
              </a:buClr>
              <a:buSzPts val="2400"/>
              <a:buChar char="–"/>
            </a:pPr>
            <a:r>
              <a:rPr lang="en-US" sz="2400"/>
              <a:t>Perda ttg penampungan kayu olahan: "... perda ini bermaksud untuk mengendalikan penampungan kayu olahan agar tidak mengakibatkan eksternalitas negatif, namun pasal-pasal di dalamnya lebih banyak ditujukan untuk memperoleh pendapatan daerah melalui pungutan-pungutan."</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4"/>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Masalah prinsip</a:t>
            </a:r>
            <a:endParaRPr/>
          </a:p>
        </p:txBody>
      </p:sp>
      <p:sp>
        <p:nvSpPr>
          <p:cNvPr id="179" name="Google Shape;179;p14"/>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Contoh tentang dampak negatif kepada ekonomi</a:t>
            </a:r>
            <a:endParaRPr/>
          </a:p>
          <a:p>
            <a:pPr indent="-285750" lvl="1" marL="742950" rtl="0" algn="l">
              <a:spcBef>
                <a:spcPts val="560"/>
              </a:spcBef>
              <a:spcAft>
                <a:spcPts val="0"/>
              </a:spcAft>
              <a:buClr>
                <a:schemeClr val="dk1"/>
              </a:buClr>
              <a:buSzPts val="2800"/>
              <a:buChar char="–"/>
            </a:pPr>
            <a:r>
              <a:rPr lang="en-US"/>
              <a:t>Perda ttg retribusi hasil perkebunan: "Pungutan pada perdagangan komoditas yang dibawa keluar atau diangkut antar wilayah merupakan bentuk hambatan perdagangan antara wilayah. " (p.48)</a:t>
            </a:r>
            <a:endParaRPr/>
          </a:p>
          <a:p>
            <a:pPr indent="-342900" lvl="0" marL="342900" rtl="0" algn="l">
              <a:spcBef>
                <a:spcPts val="640"/>
              </a:spcBef>
              <a:spcAft>
                <a:spcPts val="0"/>
              </a:spcAft>
              <a:buClr>
                <a:schemeClr val="dk1"/>
              </a:buClr>
              <a:buSzPts val="3200"/>
              <a:buChar char="•"/>
            </a:pPr>
            <a:r>
              <a:rPr lang="en-US"/>
              <a:t>Contoh tentang hambatan akses ekonomi</a:t>
            </a:r>
            <a:endParaRPr/>
          </a:p>
          <a:p>
            <a:pPr indent="-285750" lvl="1" marL="742950" rtl="0" algn="l">
              <a:spcBef>
                <a:spcPts val="560"/>
              </a:spcBef>
              <a:spcAft>
                <a:spcPts val="0"/>
              </a:spcAft>
              <a:buClr>
                <a:schemeClr val="dk1"/>
              </a:buClr>
              <a:buSzPts val="2800"/>
              <a:buChar char="–"/>
            </a:pPr>
            <a:r>
              <a:rPr lang="en-US"/>
              <a:t>"Ketentuan pengaturan pemungutan kayu rakyat merupakan salah satu bentuk halangan terhadap kepentingan umum dan akses masyarakat terhadap sumber daya. Halangan tersebut berupa pungutan terhadap aktivitas pengumpulan kayu yang dilakukan oleh masyarakat." (p.48)</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5"/>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Analisis dan sarang</a:t>
            </a:r>
            <a:endParaRPr/>
          </a:p>
        </p:txBody>
      </p:sp>
      <p:sp>
        <p:nvSpPr>
          <p:cNvPr id="185" name="Google Shape;185;p15"/>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514350" lvl="0" marL="514350" rtl="0" algn="l">
              <a:spcBef>
                <a:spcPts val="0"/>
              </a:spcBef>
              <a:spcAft>
                <a:spcPts val="0"/>
              </a:spcAft>
              <a:buClr>
                <a:schemeClr val="dk1"/>
              </a:buClr>
              <a:buSzPts val="3200"/>
              <a:buFont typeface="Calibri"/>
              <a:buAutoNum type="arabicPeriod"/>
            </a:pPr>
            <a:r>
              <a:rPr lang="en-US"/>
              <a:t>Masalah Path-dependence</a:t>
            </a:r>
            <a:endParaRPr/>
          </a:p>
          <a:p>
            <a:pPr indent="-514350" lvl="0" marL="514350" rtl="0" algn="l">
              <a:spcBef>
                <a:spcPts val="640"/>
              </a:spcBef>
              <a:spcAft>
                <a:spcPts val="0"/>
              </a:spcAft>
              <a:buClr>
                <a:schemeClr val="dk1"/>
              </a:buClr>
              <a:buSzPts val="3200"/>
              <a:buFont typeface="Calibri"/>
              <a:buAutoNum type="arabicPeriod"/>
            </a:pPr>
            <a:r>
              <a:rPr lang="en-US"/>
              <a:t>Kepentingan sektor pemerintahan</a:t>
            </a:r>
            <a:endParaRPr/>
          </a:p>
          <a:p>
            <a:pPr indent="-514350" lvl="0" marL="514350" rtl="0" algn="l">
              <a:spcBef>
                <a:spcPts val="640"/>
              </a:spcBef>
              <a:spcAft>
                <a:spcPts val="0"/>
              </a:spcAft>
              <a:buClr>
                <a:schemeClr val="dk1"/>
              </a:buClr>
              <a:buSzPts val="3200"/>
              <a:buFont typeface="Calibri"/>
              <a:buAutoNum type="arabicPeriod"/>
            </a:pPr>
            <a:r>
              <a:rPr lang="en-US"/>
              <a:t>Budaya hukum</a:t>
            </a:r>
            <a:endParaRPr/>
          </a:p>
          <a:p>
            <a:pPr indent="-514350" lvl="0" marL="514350" rtl="0" algn="l">
              <a:spcBef>
                <a:spcPts val="640"/>
              </a:spcBef>
              <a:spcAft>
                <a:spcPts val="0"/>
              </a:spcAft>
              <a:buClr>
                <a:schemeClr val="dk1"/>
              </a:buClr>
              <a:buSzPts val="3200"/>
              <a:buFont typeface="Calibri"/>
              <a:buAutoNum type="arabicPeriod"/>
            </a:pPr>
            <a:r>
              <a:rPr lang="en-US"/>
              <a:t>Sarang:</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Masalah Path-dependence</a:t>
            </a:r>
            <a:endParaRPr/>
          </a:p>
        </p:txBody>
      </p:sp>
      <p:sp>
        <p:nvSpPr>
          <p:cNvPr id="191" name="Google Shape;191;p16"/>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Path-dependence adalah keadaan dimana pilihan atau ketetapan awal membatasi pilihan berikutnya hingga tidak bisa mengubah sistem walaupun sistemnya tidak layak secara ekonomi.</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7"/>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Path-dependence di "Ketentuan Penutup"</a:t>
            </a:r>
            <a:endParaRPr/>
          </a:p>
        </p:txBody>
      </p:sp>
      <p:sp>
        <p:nvSpPr>
          <p:cNvPr id="197" name="Google Shape;197;p17"/>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Contoh</a:t>
            </a:r>
            <a:endParaRPr sz="2400"/>
          </a:p>
          <a:p>
            <a:pPr indent="-285750" lvl="1" marL="742950" rtl="0" algn="l">
              <a:spcBef>
                <a:spcPts val="400"/>
              </a:spcBef>
              <a:spcAft>
                <a:spcPts val="0"/>
              </a:spcAft>
              <a:buClr>
                <a:schemeClr val="dk1"/>
              </a:buClr>
              <a:buSzPts val="2000"/>
              <a:buChar char="–"/>
            </a:pPr>
            <a:r>
              <a:rPr lang="en-US" sz="2000"/>
              <a:t>"Pada saat Undang-Undang ini mulai berlaku, semua Peraturan Perundang-undangan ... dinyatakan masih tetap berlaku sepanjang tidak bertentangan dengan ketentuan dalam Undang-Undang ini." (Angka 282, Lampiran II, UU2011/12)</a:t>
            </a:r>
            <a:endParaRPr/>
          </a:p>
          <a:p>
            <a:pPr indent="-285750" lvl="1" marL="742950" rtl="0" algn="l">
              <a:spcBef>
                <a:spcPts val="400"/>
              </a:spcBef>
              <a:spcAft>
                <a:spcPts val="0"/>
              </a:spcAft>
              <a:buClr>
                <a:schemeClr val="dk1"/>
              </a:buClr>
              <a:buSzPts val="2000"/>
              <a:buChar char="–"/>
            </a:pPr>
            <a:r>
              <a:rPr lang="en-US" sz="2000"/>
              <a:t>"Segala badan negara dan peraturan yang ada masih langsung berlaku, selama belum diadakan yang baru menurut Undang-Undang Dasar ini." (UUD1945 Aturan Peralihan Pasal II)</a:t>
            </a:r>
            <a:endParaRPr/>
          </a:p>
          <a:p>
            <a:pPr indent="-342900" lvl="0" marL="342900" rtl="0" algn="l">
              <a:spcBef>
                <a:spcPts val="480"/>
              </a:spcBef>
              <a:spcAft>
                <a:spcPts val="0"/>
              </a:spcAft>
              <a:buClr>
                <a:schemeClr val="dk1"/>
              </a:buClr>
              <a:buSzPts val="2400"/>
              <a:buChar char="•"/>
            </a:pPr>
            <a:r>
              <a:rPr lang="en-US" sz="2400"/>
              <a:t>Latar Belakang</a:t>
            </a:r>
            <a:endParaRPr sz="2400"/>
          </a:p>
          <a:p>
            <a:pPr indent="-285750" lvl="1" marL="742950" rtl="0" algn="l">
              <a:spcBef>
                <a:spcPts val="400"/>
              </a:spcBef>
              <a:spcAft>
                <a:spcPts val="0"/>
              </a:spcAft>
              <a:buClr>
                <a:schemeClr val="dk1"/>
              </a:buClr>
              <a:buSzPts val="2000"/>
              <a:buChar char="–"/>
            </a:pPr>
            <a:r>
              <a:rPr lang="en-US" sz="2000"/>
              <a:t>Untuk menghindari terjadinya kekosongan hukum saat kemerdekaan.</a:t>
            </a:r>
            <a:endParaRPr/>
          </a:p>
          <a:p>
            <a:pPr indent="-285750" lvl="1" marL="742950" rtl="0" algn="l">
              <a:spcBef>
                <a:spcPts val="400"/>
              </a:spcBef>
              <a:spcAft>
                <a:spcPts val="0"/>
              </a:spcAft>
              <a:buClr>
                <a:schemeClr val="dk1"/>
              </a:buClr>
              <a:buSzPts val="2000"/>
              <a:buChar char="–"/>
            </a:pPr>
            <a:r>
              <a:rPr lang="en-US" sz="2000"/>
              <a:t>Kompleksitas tata hukum dan pemerintahan penjajahan</a:t>
            </a:r>
            <a:endParaRPr sz="2000"/>
          </a:p>
          <a:p>
            <a:pPr indent="-285750" lvl="1" marL="742950" rtl="0" algn="l">
              <a:spcBef>
                <a:spcPts val="400"/>
              </a:spcBef>
              <a:spcAft>
                <a:spcPts val="0"/>
              </a:spcAft>
              <a:buClr>
                <a:schemeClr val="dk1"/>
              </a:buClr>
              <a:buSzPts val="2000"/>
              <a:buChar char="–"/>
            </a:pPr>
            <a:r>
              <a:rPr lang="en-US" sz="2000"/>
              <a:t>Tidak jelas ketentuan mana yang masih berlaku sampai ada putusan pengadilan yang tetap</a:t>
            </a:r>
            <a:endParaRPr sz="2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8"/>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Path-dependence di ketentuan umum</a:t>
            </a:r>
            <a:br>
              <a:rPr lang="en-US"/>
            </a:br>
            <a:r>
              <a:rPr lang="en-US"/>
              <a:t> (pasal pertama)</a:t>
            </a:r>
            <a:endParaRPr/>
          </a:p>
        </p:txBody>
      </p:sp>
      <p:sp>
        <p:nvSpPr>
          <p:cNvPr id="203" name="Google Shape;203;p18"/>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"Rumusan batasan pengertian dari suatu Peraturan Perundang-undangan dapat berbeda dengan rumusan Peraturan Perundang-undangan yang lain karena disesuaikan dengan kebutuhan terkait dengan materi muatan yang akan diatur." (Angka 104, Lampiran II, UU2011/12)</a:t>
            </a:r>
            <a:endParaRPr/>
          </a:p>
          <a:p>
            <a:pPr indent="-342900" lvl="0" marL="342900" rtl="0" algn="l">
              <a:spcBef>
                <a:spcPts val="640"/>
              </a:spcBef>
              <a:spcAft>
                <a:spcPts val="0"/>
              </a:spcAft>
              <a:buClr>
                <a:schemeClr val="dk1"/>
              </a:buClr>
              <a:buSzPts val="3200"/>
              <a:buChar char="•"/>
            </a:pPr>
            <a:r>
              <a:rPr lang="en-US"/>
              <a:t>"Hari"</a:t>
            </a:r>
            <a:endParaRPr/>
          </a:p>
          <a:p>
            <a:pPr indent="-285750" lvl="1" marL="742950" rtl="0" algn="l">
              <a:spcBef>
                <a:spcPts val="560"/>
              </a:spcBef>
              <a:spcAft>
                <a:spcPts val="0"/>
              </a:spcAft>
              <a:buClr>
                <a:schemeClr val="dk1"/>
              </a:buClr>
              <a:buSzPts val="2800"/>
              <a:buChar char="–"/>
            </a:pPr>
            <a:r>
              <a:rPr lang="en-US"/>
              <a:t>Berarti "hari kalender" di UU 2007/40</a:t>
            </a:r>
            <a:endParaRPr/>
          </a:p>
          <a:p>
            <a:pPr indent="-285750" lvl="1" marL="742950" rtl="0" algn="l">
              <a:spcBef>
                <a:spcPts val="560"/>
              </a:spcBef>
              <a:spcAft>
                <a:spcPts val="0"/>
              </a:spcAft>
              <a:buClr>
                <a:schemeClr val="dk1"/>
              </a:buClr>
              <a:buSzPts val="2800"/>
              <a:buChar char="–"/>
            </a:pPr>
            <a:r>
              <a:rPr lang="en-US"/>
              <a:t>Berarti "hari kerja" di UU 2009/27</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9"/>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Kejaran kepentingan sektor</a:t>
            </a:r>
            <a:endParaRPr/>
          </a:p>
        </p:txBody>
      </p:sp>
      <p:sp>
        <p:nvSpPr>
          <p:cNvPr id="209" name="Google Shape;209;p19"/>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sz="2800"/>
              <a:t>Periode awal kemerdekaan</a:t>
            </a:r>
            <a:endParaRPr sz="2800"/>
          </a:p>
          <a:p>
            <a:pPr indent="-285750" lvl="1" marL="742950" rtl="0" algn="l">
              <a:spcBef>
                <a:spcPts val="480"/>
              </a:spcBef>
              <a:spcAft>
                <a:spcPts val="0"/>
              </a:spcAft>
              <a:buClr>
                <a:schemeClr val="dk1"/>
              </a:buClr>
              <a:buSzPts val="2400"/>
              <a:buChar char="–"/>
            </a:pPr>
            <a:r>
              <a:rPr lang="en-US" sz="2400"/>
              <a:t>Ketidakadaan sektor ekonomi swasta yang vital karena kebijakan ekonomi penjajahan (Indonesia sebagai pasar untuk produksi Belanda dan tempat produksi bahan baku untuk industri Belanda)</a:t>
            </a:r>
            <a:endParaRPr/>
          </a:p>
          <a:p>
            <a:pPr indent="-285750" lvl="1" marL="742950" rtl="0" algn="l">
              <a:spcBef>
                <a:spcPts val="480"/>
              </a:spcBef>
              <a:spcAft>
                <a:spcPts val="0"/>
              </a:spcAft>
              <a:buClr>
                <a:schemeClr val="dk1"/>
              </a:buClr>
              <a:buSzPts val="2400"/>
              <a:buChar char="–"/>
            </a:pPr>
            <a:r>
              <a:rPr lang="en-US" sz="2400"/>
              <a:t>Sektor pemerintahan untuk menyediakan tempat kerja kepada rakyat</a:t>
            </a:r>
            <a:endParaRPr sz="2400"/>
          </a:p>
          <a:p>
            <a:pPr indent="-285750" lvl="1" marL="742950" rtl="0" algn="l">
              <a:spcBef>
                <a:spcPts val="480"/>
              </a:spcBef>
              <a:spcAft>
                <a:spcPts val="0"/>
              </a:spcAft>
              <a:buClr>
                <a:schemeClr val="dk1"/>
              </a:buClr>
              <a:buSzPts val="2400"/>
              <a:buChar char="–"/>
            </a:pPr>
            <a:r>
              <a:rPr lang="en-US" sz="2400"/>
              <a:t>Lebih banyak kewenangan (regulasi) menjustifikasi lebih banyak pegawai dalam kementerian</a:t>
            </a:r>
            <a:endParaRPr sz="2400"/>
          </a:p>
          <a:p>
            <a:pPr indent="-342900" lvl="0" marL="342900" rtl="0" algn="l">
              <a:spcBef>
                <a:spcPts val="560"/>
              </a:spcBef>
              <a:spcAft>
                <a:spcPts val="0"/>
              </a:spcAft>
              <a:buClr>
                <a:schemeClr val="dk1"/>
              </a:buClr>
              <a:buSzPts val="2800"/>
              <a:buChar char="•"/>
            </a:pPr>
            <a:r>
              <a:rPr lang="en-US" sz="2800"/>
              <a:t>Kesulitan koordinasi antar kementerian</a:t>
            </a:r>
            <a:endParaRPr sz="2800"/>
          </a:p>
          <a:p>
            <a:pPr indent="-285750" lvl="1" marL="742950" rtl="0" algn="l">
              <a:spcBef>
                <a:spcPts val="480"/>
              </a:spcBef>
              <a:spcAft>
                <a:spcPts val="0"/>
              </a:spcAft>
              <a:buClr>
                <a:schemeClr val="dk1"/>
              </a:buClr>
              <a:buSzPts val="2400"/>
              <a:buChar char="–"/>
            </a:pPr>
            <a:r>
              <a:rPr lang="en-US" sz="2400"/>
              <a:t>Koordinasi oleh pihak luar berarti mengurangi kewenangan kementerian tersebut</a:t>
            </a:r>
            <a:endParaRPr sz="2400"/>
          </a:p>
          <a:p>
            <a:pPr indent="-285750" lvl="1" marL="742950" rtl="0" algn="l">
              <a:spcBef>
                <a:spcPts val="480"/>
              </a:spcBef>
              <a:spcAft>
                <a:spcPts val="0"/>
              </a:spcAft>
              <a:buClr>
                <a:schemeClr val="dk1"/>
              </a:buClr>
              <a:buSzPts val="2400"/>
              <a:buChar char="–"/>
            </a:pPr>
            <a:r>
              <a:rPr lang="en-US" sz="2400"/>
              <a:t>Tugas koordinasi berarti mempertambah kewenangan suatu lembaga</a:t>
            </a:r>
            <a:endParaRPr sz="2400"/>
          </a:p>
          <a:p>
            <a:pPr indent="-285750" lvl="1" marL="742950" rtl="0" algn="l">
              <a:spcBef>
                <a:spcPts val="480"/>
              </a:spcBef>
              <a:spcAft>
                <a:spcPts val="0"/>
              </a:spcAft>
              <a:buClr>
                <a:schemeClr val="dk1"/>
              </a:buClr>
              <a:buSzPts val="2400"/>
              <a:buChar char="–"/>
            </a:pPr>
            <a:r>
              <a:rPr lang="en-US" sz="2400"/>
              <a:t>Beberapa ide untuk membuat lembaga perencanaan hukum terpadu belum berhasil (BPHN, Bappenas, Sekneg, dan Dirjen PP)</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Dari Perspektif Dirjen PP (berdasarkan buku seri "Modul Best Praktice oleh Dirjen PP)</a:t>
            </a:r>
            <a:endParaRPr/>
          </a:p>
        </p:txBody>
      </p:sp>
      <p:sp>
        <p:nvSpPr>
          <p:cNvPr id="101" name="Google Shape;101;p2"/>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a:p>
            <a:pPr indent="-514350" lvl="0" marL="514350" rtl="0" algn="l">
              <a:spcBef>
                <a:spcPts val="640"/>
              </a:spcBef>
              <a:spcAft>
                <a:spcPts val="0"/>
              </a:spcAft>
              <a:buClr>
                <a:schemeClr val="dk1"/>
              </a:buClr>
              <a:buSzPts val="3200"/>
              <a:buFont typeface="Calibri"/>
              <a:buAutoNum type="arabicPeriod"/>
            </a:pPr>
            <a:r>
              <a:rPr lang="en-US"/>
              <a:t>Tahap penyusunan</a:t>
            </a:r>
            <a:endParaRPr/>
          </a:p>
          <a:p>
            <a:pPr indent="-514350" lvl="0" marL="514350" rtl="0" algn="l">
              <a:spcBef>
                <a:spcPts val="640"/>
              </a:spcBef>
              <a:spcAft>
                <a:spcPts val="0"/>
              </a:spcAft>
              <a:buClr>
                <a:schemeClr val="dk1"/>
              </a:buClr>
              <a:buSzPts val="3200"/>
              <a:buFont typeface="Calibri"/>
              <a:buAutoNum type="arabicPeriod"/>
            </a:pPr>
            <a:r>
              <a:rPr lang="en-US"/>
              <a:t>Tahap harmonizasi</a:t>
            </a:r>
            <a:endParaRPr/>
          </a:p>
          <a:p>
            <a:pPr indent="-514350" lvl="0" marL="514350" rtl="0" algn="l">
              <a:spcBef>
                <a:spcPts val="640"/>
              </a:spcBef>
              <a:spcAft>
                <a:spcPts val="0"/>
              </a:spcAft>
              <a:buClr>
                <a:schemeClr val="dk1"/>
              </a:buClr>
              <a:buSzPts val="3200"/>
              <a:buFont typeface="Calibri"/>
              <a:buAutoNum type="arabicPeriod"/>
            </a:pPr>
            <a:r>
              <a:rPr lang="en-US"/>
              <a:t>Tahap pengundangan</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0"/>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Budaya Hukum</a:t>
            </a:r>
            <a:endParaRPr/>
          </a:p>
        </p:txBody>
      </p:sp>
      <p:sp>
        <p:nvSpPr>
          <p:cNvPr id="215" name="Google Shape;215;p20"/>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Budaya hukum legal positivism yang kaku</a:t>
            </a:r>
            <a:endParaRPr/>
          </a:p>
          <a:p>
            <a:pPr indent="-285750" lvl="1" marL="742950" rtl="0" algn="l">
              <a:spcBef>
                <a:spcPts val="560"/>
              </a:spcBef>
              <a:spcAft>
                <a:spcPts val="0"/>
              </a:spcAft>
              <a:buClr>
                <a:schemeClr val="dk1"/>
              </a:buClr>
              <a:buSzPts val="2800"/>
              <a:buChar char="–"/>
            </a:pPr>
            <a:r>
              <a:rPr lang="en-US"/>
              <a:t>Keberadaan masalah dianggap sebagai kekurangan regulasi (kekosongan hukum)</a:t>
            </a:r>
            <a:endParaRPr/>
          </a:p>
          <a:p>
            <a:pPr indent="-342900" lvl="0" marL="342900" rtl="0" algn="l">
              <a:spcBef>
                <a:spcPts val="640"/>
              </a:spcBef>
              <a:spcAft>
                <a:spcPts val="0"/>
              </a:spcAft>
              <a:buClr>
                <a:schemeClr val="dk1"/>
              </a:buClr>
              <a:buSzPts val="3200"/>
              <a:buChar char="•"/>
            </a:pPr>
            <a:r>
              <a:rPr lang="en-US"/>
              <a:t>Budaya pendidikan hukum</a:t>
            </a:r>
            <a:endParaRPr/>
          </a:p>
          <a:p>
            <a:pPr indent="-285750" lvl="1" marL="742950" rtl="0" algn="l">
              <a:spcBef>
                <a:spcPts val="560"/>
              </a:spcBef>
              <a:spcAft>
                <a:spcPts val="0"/>
              </a:spcAft>
              <a:buClr>
                <a:schemeClr val="dk1"/>
              </a:buClr>
              <a:buSzPts val="2800"/>
              <a:buChar char="–"/>
            </a:pPr>
            <a:r>
              <a:rPr lang="en-US"/>
              <a:t>Pendidikan hukum kontinental yang tradisional sejak zaman penjajahan.</a:t>
            </a:r>
            <a:endParaRPr/>
          </a:p>
          <a:p>
            <a:pPr indent="-285750" lvl="1" marL="742950" rtl="0" algn="l">
              <a:spcBef>
                <a:spcPts val="560"/>
              </a:spcBef>
              <a:spcAft>
                <a:spcPts val="0"/>
              </a:spcAft>
              <a:buClr>
                <a:schemeClr val="dk1"/>
              </a:buClr>
              <a:buSzPts val="2800"/>
              <a:buChar char="–"/>
            </a:pPr>
            <a:r>
              <a:rPr lang="en-US"/>
              <a:t>Mengutamakan penghafalan ketentuan UU daripada penafsiran berdasarkan logis hukum.</a:t>
            </a:r>
            <a:endParaRPr/>
          </a:p>
          <a:p>
            <a:pPr indent="-342900" lvl="0" marL="342900" rtl="0" algn="l">
              <a:spcBef>
                <a:spcPts val="640"/>
              </a:spcBef>
              <a:spcAft>
                <a:spcPts val="0"/>
              </a:spcAft>
              <a:buClr>
                <a:schemeClr val="dk1"/>
              </a:buClr>
              <a:buSzPts val="3200"/>
              <a:buChar char="•"/>
            </a:pPr>
            <a:r>
              <a:rPr lang="en-US"/>
              <a:t>-&gt; Mengakibatkan banjir peraturan perundang-undangan</a:t>
            </a:r>
            <a:endParaRPr/>
          </a:p>
          <a:p>
            <a:pPr indent="-107950" lvl="1" marL="742950" rtl="0" algn="l">
              <a:spcBef>
                <a:spcPts val="560"/>
              </a:spcBef>
              <a:spcAft>
                <a:spcPts val="0"/>
              </a:spcAft>
              <a:buClr>
                <a:schemeClr val="dk1"/>
              </a:buClr>
              <a:buSzPts val="28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1"/>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Sarang: Pendekatan untuk penyelesaian</a:t>
            </a:r>
            <a:endParaRPr/>
          </a:p>
        </p:txBody>
      </p:sp>
      <p:sp>
        <p:nvSpPr>
          <p:cNvPr id="221" name="Google Shape;221;p21"/>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Pendekatan "</a:t>
            </a:r>
            <a:r>
              <a:rPr i="1" lang="en-US"/>
              <a:t>marginal gain</a:t>
            </a:r>
            <a:r>
              <a:rPr lang="en-US"/>
              <a:t>" </a:t>
            </a:r>
            <a:endParaRPr/>
          </a:p>
          <a:p>
            <a:pPr indent="-285750" lvl="1" marL="742950" rtl="0" algn="l">
              <a:spcBef>
                <a:spcPts val="560"/>
              </a:spcBef>
              <a:spcAft>
                <a:spcPts val="0"/>
              </a:spcAft>
              <a:buClr>
                <a:schemeClr val="dk1"/>
              </a:buClr>
              <a:buSzPts val="2800"/>
              <a:buChar char="–"/>
            </a:pPr>
            <a:r>
              <a:rPr lang="en-US"/>
              <a:t>Mengabung langkah-langkah kecil tapi bisa dilaksanakan daripada target besar yang tidak realistik</a:t>
            </a:r>
            <a:endParaRPr/>
          </a:p>
          <a:p>
            <a:pPr indent="-285750" lvl="1" marL="742950" rtl="0" algn="l">
              <a:spcBef>
                <a:spcPts val="560"/>
              </a:spcBef>
              <a:spcAft>
                <a:spcPts val="0"/>
              </a:spcAft>
              <a:buClr>
                <a:schemeClr val="dk1"/>
              </a:buClr>
              <a:buSzPts val="2800"/>
              <a:buChar char="–"/>
            </a:pPr>
            <a:r>
              <a:rPr lang="en-US"/>
              <a:t>Mulai dari bidang hukum baru karena bidang tersebut relatif bebas dari path-dependence</a:t>
            </a:r>
            <a:endParaRPr/>
          </a:p>
          <a:p>
            <a:pPr indent="-342900" lvl="0" marL="342900" rtl="0" algn="l">
              <a:spcBef>
                <a:spcPts val="640"/>
              </a:spcBef>
              <a:spcAft>
                <a:spcPts val="0"/>
              </a:spcAft>
              <a:buClr>
                <a:schemeClr val="dk1"/>
              </a:buClr>
              <a:buSzPts val="3200"/>
              <a:buChar char="•"/>
            </a:pPr>
            <a:r>
              <a:rPr lang="en-US"/>
              <a:t>Kerjasama pemerintah dan swasta di:</a:t>
            </a:r>
            <a:endParaRPr/>
          </a:p>
          <a:p>
            <a:pPr indent="-285750" lvl="1" marL="742950" rtl="0" algn="l">
              <a:spcBef>
                <a:spcPts val="560"/>
              </a:spcBef>
              <a:spcAft>
                <a:spcPts val="0"/>
              </a:spcAft>
              <a:buClr>
                <a:schemeClr val="dk1"/>
              </a:buClr>
              <a:buSzPts val="2800"/>
              <a:buChar char="–"/>
            </a:pPr>
            <a:r>
              <a:rPr lang="en-US"/>
              <a:t>Legal drafting </a:t>
            </a:r>
            <a:endParaRPr/>
          </a:p>
          <a:p>
            <a:pPr indent="-285750" lvl="1" marL="742950" rtl="0" algn="l">
              <a:spcBef>
                <a:spcPts val="560"/>
              </a:spcBef>
              <a:spcAft>
                <a:spcPts val="0"/>
              </a:spcAft>
              <a:buClr>
                <a:schemeClr val="dk1"/>
              </a:buClr>
              <a:buSzPts val="2800"/>
              <a:buChar char="–"/>
            </a:pPr>
            <a:r>
              <a:rPr lang="en-US"/>
              <a:t>Pembangunan data-base peraturan yang lebih berguna dan mudah pakai untuk pembentukan peraturan perundang-undangan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2"/>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Daftar pustaka</a:t>
            </a:r>
            <a:endParaRPr/>
          </a:p>
        </p:txBody>
      </p:sp>
      <p:sp>
        <p:nvSpPr>
          <p:cNvPr id="228" name="Google Shape;228;p22"/>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sz="2800"/>
              <a:t>Radita Ajie and Agus Anwar, </a:t>
            </a:r>
            <a:r>
              <a:rPr i="1" lang="en-US" sz="2800"/>
              <a:t>Penyusunan Rancangan Undang-undang, Rancangan Peraturan Pemerintah dan Rancangan Peraturan Presiden: Teknis Substantif Bidang Penyusunan Peraturan Perundang-undangan </a:t>
            </a:r>
            <a:endParaRPr/>
          </a:p>
          <a:p>
            <a:pPr indent="-342900" lvl="0" marL="342900" rtl="0" algn="l">
              <a:spcBef>
                <a:spcPts val="560"/>
              </a:spcBef>
              <a:spcAft>
                <a:spcPts val="0"/>
              </a:spcAft>
              <a:buClr>
                <a:schemeClr val="dk1"/>
              </a:buClr>
              <a:buSzPts val="2800"/>
              <a:buChar char="•"/>
            </a:pPr>
            <a:r>
              <a:rPr lang="en-US" sz="2800"/>
              <a:t>Hernadi and Maria Alfons, </a:t>
            </a:r>
            <a:r>
              <a:rPr i="1" lang="en-US" sz="2800"/>
              <a:t>Harmonisasi Rancangan Undang-Undang, Rancangan Peraturan Pemerintah, Dan Rancangan Peraturan Presiden: Teknis Substantif Bidang Harmonisasi Peraturan Perundang-Undangan</a:t>
            </a:r>
            <a:endParaRPr i="1" sz="2800"/>
          </a:p>
          <a:p>
            <a:pPr indent="-342900" lvl="0" marL="342900" rtl="0" algn="l">
              <a:spcBef>
                <a:spcPts val="560"/>
              </a:spcBef>
              <a:spcAft>
                <a:spcPts val="0"/>
              </a:spcAft>
              <a:buClr>
                <a:schemeClr val="dk1"/>
              </a:buClr>
              <a:buSzPts val="2800"/>
              <a:buChar char="•"/>
            </a:pPr>
            <a:r>
              <a:rPr lang="en-US" sz="2800"/>
              <a:t>Woro Wijayanti and Elis Widyaningsih, </a:t>
            </a:r>
            <a:r>
              <a:rPr i="1" lang="en-US" sz="2800"/>
              <a:t>Pengundangan Peraturan Perundang-Undangan: Teknis Substantif Bidang Pengundangan Peraturan Perundang-undangan</a:t>
            </a:r>
            <a:endParaRPr i="1" sz="2800"/>
          </a:p>
          <a:p>
            <a:pPr indent="-342900" lvl="0" marL="342900" rtl="0" algn="l">
              <a:spcBef>
                <a:spcPts val="560"/>
              </a:spcBef>
              <a:spcAft>
                <a:spcPts val="0"/>
              </a:spcAft>
              <a:buClr>
                <a:schemeClr val="dk1"/>
              </a:buClr>
              <a:buSzPts val="2800"/>
              <a:buChar char="•"/>
            </a:pPr>
            <a:r>
              <a:rPr lang="en-US" sz="2800"/>
              <a:t>KPPOD and TAF, </a:t>
            </a:r>
            <a:r>
              <a:rPr i="1" lang="en-US" sz="2800"/>
              <a:t>Tata Kelola Ekonomi Daerah 2011: Survei Pelaku Usaha di 245 Kabupaten/Kota di Indonesia</a:t>
            </a:r>
            <a:r>
              <a:rPr lang="en-US" sz="2800"/>
              <a:t>. 2011.</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3"/>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Terimakasih</a:t>
            </a:r>
            <a:endParaRPr/>
          </a:p>
        </p:txBody>
      </p:sp>
      <p:sp>
        <p:nvSpPr>
          <p:cNvPr id="234" name="Google Shape;234;p23"/>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3"/>
          <p:cNvSpPr txBox="1"/>
          <p:nvPr>
            <p:ph type="title"/>
          </p:nvPr>
        </p:nvSpPr>
        <p:spPr>
          <a:xfrm>
            <a:off x="609600" y="274638"/>
            <a:ext cx="10972800" cy="76168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Tahap penyusunan</a:t>
            </a:r>
            <a:endParaRPr/>
          </a:p>
        </p:txBody>
      </p:sp>
      <p:sp>
        <p:nvSpPr>
          <p:cNvPr id="107" name="Google Shape;107;p3"/>
          <p:cNvSpPr txBox="1"/>
          <p:nvPr>
            <p:ph idx="1" type="body"/>
          </p:nvPr>
        </p:nvSpPr>
        <p:spPr>
          <a:xfrm>
            <a:off x="609600" y="1173481"/>
            <a:ext cx="10972800" cy="4952684"/>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Kepentingan kementerian/lembaga</a:t>
            </a:r>
            <a:endParaRPr/>
          </a:p>
          <a:p>
            <a:pPr indent="-285750" lvl="1" marL="742950" rtl="0" algn="l">
              <a:spcBef>
                <a:spcPts val="560"/>
              </a:spcBef>
              <a:spcAft>
                <a:spcPts val="0"/>
              </a:spcAft>
              <a:buClr>
                <a:schemeClr val="dk1"/>
              </a:buClr>
              <a:buSzPts val="2800"/>
              <a:buChar char="–"/>
            </a:pPr>
            <a:r>
              <a:rPr lang="en-US"/>
              <a:t>"masing-masing kementerian/lembaga akan melihat suatu peraturan dari sudut pandang tugas, fungsi dan kewenangan masing-masing, terutama apabila terkait dengan kewenangan, karena masing-masing instansi akan cenderung berusaha mempertahankan kewenangannya."  (p.32)</a:t>
            </a:r>
            <a:endParaRPr/>
          </a:p>
          <a:p>
            <a:pPr indent="-342900" lvl="0" marL="342900" rtl="0" algn="l">
              <a:spcBef>
                <a:spcPts val="640"/>
              </a:spcBef>
              <a:spcAft>
                <a:spcPts val="0"/>
              </a:spcAft>
              <a:buClr>
                <a:schemeClr val="dk1"/>
              </a:buClr>
              <a:buSzPts val="3200"/>
              <a:buChar char="•"/>
            </a:pPr>
            <a:r>
              <a:rPr lang="en-US"/>
              <a:t>Masalah di Panitia antar kementerian (PAK)</a:t>
            </a:r>
            <a:endParaRPr/>
          </a:p>
          <a:p>
            <a:pPr indent="-285750" lvl="1" marL="742950" rtl="0" algn="l">
              <a:spcBef>
                <a:spcPts val="560"/>
              </a:spcBef>
              <a:spcAft>
                <a:spcPts val="0"/>
              </a:spcAft>
              <a:buClr>
                <a:schemeClr val="dk1"/>
              </a:buClr>
              <a:buSzPts val="2800"/>
              <a:buChar char="–"/>
            </a:pPr>
            <a:r>
              <a:rPr lang="en-US"/>
              <a:t>"para pejabat tersebut mendelegasikan kepada stafnya ataupun staf yang ditugaskan menghadiri rapat kerap berganti sehingga staf tersebut tidak dalam kewenangan untuk mengambil keputusan atau tidak memahami secara utuh dinamika rapat-rapat sebelumnya."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4"/>
          <p:cNvSpPr txBox="1"/>
          <p:nvPr>
            <p:ph type="title"/>
          </p:nvPr>
        </p:nvSpPr>
        <p:spPr>
          <a:xfrm>
            <a:off x="609600" y="274638"/>
            <a:ext cx="10972800" cy="63976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Tahap harmonization</a:t>
            </a:r>
            <a:endParaRPr/>
          </a:p>
        </p:txBody>
      </p:sp>
      <p:sp>
        <p:nvSpPr>
          <p:cNvPr id="113" name="Google Shape;113;p4"/>
          <p:cNvSpPr txBox="1"/>
          <p:nvPr>
            <p:ph idx="1" type="body"/>
          </p:nvPr>
        </p:nvSpPr>
        <p:spPr>
          <a:xfrm>
            <a:off x="609600" y="1066800"/>
            <a:ext cx="10972800" cy="4876801"/>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Char char="•"/>
            </a:pPr>
            <a:r>
              <a:rPr lang="en-US" sz="2000"/>
              <a:t>Dalam permohonan hormonizasi</a:t>
            </a:r>
            <a:endParaRPr sz="2000"/>
          </a:p>
          <a:p>
            <a:pPr indent="-285750" lvl="1" marL="742950" rtl="0" algn="l">
              <a:spcBef>
                <a:spcPts val="360"/>
              </a:spcBef>
              <a:spcAft>
                <a:spcPts val="0"/>
              </a:spcAft>
              <a:buClr>
                <a:schemeClr val="dk1"/>
              </a:buClr>
              <a:buSzPts val="1800"/>
              <a:buChar char="–"/>
            </a:pPr>
            <a:r>
              <a:rPr lang="en-US" sz="1800"/>
              <a:t>Kurangnya pemahaman aturan terkait permohonan pengharmonisasian oleh Pemrakarsa</a:t>
            </a:r>
            <a:endParaRPr sz="1800"/>
          </a:p>
          <a:p>
            <a:pPr indent="-285750" lvl="1" marL="742950" rtl="0" algn="l">
              <a:spcBef>
                <a:spcPts val="360"/>
              </a:spcBef>
              <a:spcAft>
                <a:spcPts val="0"/>
              </a:spcAft>
              <a:buClr>
                <a:schemeClr val="dk1"/>
              </a:buClr>
              <a:buSzPts val="1800"/>
              <a:buChar char="–"/>
            </a:pPr>
            <a:r>
              <a:rPr lang="en-US" sz="1800"/>
              <a:t>Kurangnya pemahaman aturan oleh Pemrakarsa terkait persyaratan administrasi permohonan pengharmonisasian</a:t>
            </a:r>
            <a:endParaRPr sz="1800"/>
          </a:p>
          <a:p>
            <a:pPr indent="-342900" lvl="0" marL="342900" rtl="0" algn="l">
              <a:spcBef>
                <a:spcPts val="400"/>
              </a:spcBef>
              <a:spcAft>
                <a:spcPts val="0"/>
              </a:spcAft>
              <a:buClr>
                <a:schemeClr val="dk1"/>
              </a:buClr>
              <a:buSzPts val="2000"/>
              <a:buChar char="•"/>
            </a:pPr>
            <a:r>
              <a:rPr lang="en-US" sz="2000"/>
              <a:t>Dalam analisis konsep rancangan</a:t>
            </a:r>
            <a:endParaRPr sz="2000"/>
          </a:p>
          <a:p>
            <a:pPr indent="-285750" lvl="1" marL="742950" rtl="0" algn="l">
              <a:spcBef>
                <a:spcPts val="360"/>
              </a:spcBef>
              <a:spcAft>
                <a:spcPts val="0"/>
              </a:spcAft>
              <a:buClr>
                <a:schemeClr val="dk1"/>
              </a:buClr>
              <a:buSzPts val="1800"/>
              <a:buChar char="–"/>
            </a:pPr>
            <a:r>
              <a:rPr lang="en-US" sz="1800"/>
              <a:t>Kebanyakan substansi yang diatur dalam konsepsi perundang2an</a:t>
            </a:r>
            <a:endParaRPr/>
          </a:p>
          <a:p>
            <a:pPr indent="-285750" lvl="1" marL="742950" rtl="0" algn="l">
              <a:spcBef>
                <a:spcPts val="360"/>
              </a:spcBef>
              <a:spcAft>
                <a:spcPts val="0"/>
              </a:spcAft>
              <a:buClr>
                <a:schemeClr val="dk1"/>
              </a:buClr>
              <a:buSzPts val="1800"/>
              <a:buChar char="–"/>
            </a:pPr>
            <a:r>
              <a:rPr lang="en-US" sz="1800"/>
              <a:t>Kebanyakan jumlah perundang2an</a:t>
            </a:r>
            <a:endParaRPr/>
          </a:p>
          <a:p>
            <a:pPr indent="-285750" lvl="1" marL="742950" rtl="0" algn="l">
              <a:spcBef>
                <a:spcPts val="360"/>
              </a:spcBef>
              <a:spcAft>
                <a:spcPts val="0"/>
              </a:spcAft>
              <a:buClr>
                <a:schemeClr val="dk1"/>
              </a:buClr>
              <a:buSzPts val="1800"/>
              <a:buChar char="–"/>
            </a:pPr>
            <a:r>
              <a:rPr lang="en-US" sz="1800"/>
              <a:t>Pejabat dari pemrakarsa kurang memahami substansi dan teknik perundang2an</a:t>
            </a:r>
            <a:endParaRPr/>
          </a:p>
          <a:p>
            <a:pPr indent="-342900" lvl="0" marL="342900" rtl="0" algn="l">
              <a:spcBef>
                <a:spcPts val="400"/>
              </a:spcBef>
              <a:spcAft>
                <a:spcPts val="0"/>
              </a:spcAft>
              <a:buClr>
                <a:schemeClr val="dk1"/>
              </a:buClr>
              <a:buSzPts val="2000"/>
              <a:buChar char="•"/>
            </a:pPr>
            <a:r>
              <a:rPr lang="en-US" sz="2000"/>
              <a:t>Dalam rapat harmonizasi</a:t>
            </a:r>
            <a:endParaRPr sz="2000"/>
          </a:p>
          <a:p>
            <a:pPr indent="-285750" lvl="1" marL="742950" rtl="0" algn="l">
              <a:spcBef>
                <a:spcPts val="360"/>
              </a:spcBef>
              <a:spcAft>
                <a:spcPts val="0"/>
              </a:spcAft>
              <a:buClr>
                <a:schemeClr val="dk1"/>
              </a:buClr>
              <a:buSzPts val="1800"/>
              <a:buChar char="–"/>
            </a:pPr>
            <a:r>
              <a:rPr lang="en-US" sz="1800"/>
              <a:t>Kekurangan persiapan konsepsi perundang2an</a:t>
            </a:r>
            <a:endParaRPr/>
          </a:p>
          <a:p>
            <a:pPr indent="-285750" lvl="1" marL="742950" rtl="0" algn="l">
              <a:spcBef>
                <a:spcPts val="360"/>
              </a:spcBef>
              <a:spcAft>
                <a:spcPts val="0"/>
              </a:spcAft>
              <a:buClr>
                <a:schemeClr val="dk1"/>
              </a:buClr>
              <a:buSzPts val="1800"/>
              <a:buChar char="–"/>
            </a:pPr>
            <a:r>
              <a:rPr lang="en-US" sz="1800"/>
              <a:t>Ego dari tiap kementerian/ lembaga (kepentingan sediri-sendiri)</a:t>
            </a:r>
            <a:endParaRPr/>
          </a:p>
          <a:p>
            <a:pPr indent="-285750" lvl="1" marL="742950" rtl="0" algn="l">
              <a:spcBef>
                <a:spcPts val="360"/>
              </a:spcBef>
              <a:spcAft>
                <a:spcPts val="0"/>
              </a:spcAft>
              <a:buClr>
                <a:schemeClr val="dk1"/>
              </a:buClr>
              <a:buSzPts val="1800"/>
              <a:buChar char="–"/>
            </a:pPr>
            <a:r>
              <a:rPr lang="en-US" sz="1800"/>
              <a:t>Pejabat yang mewakili kementerian sering diganti</a:t>
            </a:r>
            <a:endParaRPr sz="1800"/>
          </a:p>
          <a:p>
            <a:pPr indent="-285750" lvl="1" marL="742950" rtl="0" algn="l">
              <a:spcBef>
                <a:spcPts val="360"/>
              </a:spcBef>
              <a:spcAft>
                <a:spcPts val="0"/>
              </a:spcAft>
              <a:buClr>
                <a:schemeClr val="dk1"/>
              </a:buClr>
              <a:buSzPts val="1800"/>
              <a:buChar char="–"/>
            </a:pPr>
            <a:r>
              <a:rPr lang="en-US" sz="1800"/>
              <a:t>Kesibukan dan kekurangan pemahaman staf dari Dirjen PP</a:t>
            </a:r>
            <a:endParaRPr sz="1800"/>
          </a:p>
          <a:p>
            <a:pPr indent="-342900" lvl="0" marL="342900" rtl="0" algn="l">
              <a:spcBef>
                <a:spcPts val="400"/>
              </a:spcBef>
              <a:spcAft>
                <a:spcPts val="0"/>
              </a:spcAft>
              <a:buClr>
                <a:schemeClr val="dk1"/>
              </a:buClr>
              <a:buSzPts val="2000"/>
              <a:buChar char="•"/>
            </a:pPr>
            <a:r>
              <a:rPr lang="en-US" sz="2000"/>
              <a:t>Dalam penyampaian hasil harmonizasi</a:t>
            </a:r>
            <a:endParaRPr sz="2000"/>
          </a:p>
          <a:p>
            <a:pPr indent="-285750" lvl="1" marL="742950" rtl="0" algn="l">
              <a:spcBef>
                <a:spcPts val="360"/>
              </a:spcBef>
              <a:spcAft>
                <a:spcPts val="0"/>
              </a:spcAft>
              <a:buClr>
                <a:schemeClr val="dk1"/>
              </a:buClr>
              <a:buSzPts val="1800"/>
              <a:buChar char="–"/>
            </a:pPr>
            <a:r>
              <a:rPr lang="en-US" sz="1800"/>
              <a:t>Pemrakarsa menambah substansi setelah sudah ada setujuan bersama di rapat harmonizasi</a:t>
            </a:r>
            <a:endParaRPr sz="1800"/>
          </a:p>
          <a:p>
            <a:pPr indent="-285750" lvl="1" marL="742950" rtl="0" algn="l">
              <a:spcBef>
                <a:spcPts val="360"/>
              </a:spcBef>
              <a:spcAft>
                <a:spcPts val="0"/>
              </a:spcAft>
              <a:buClr>
                <a:schemeClr val="dk1"/>
              </a:buClr>
              <a:buSzPts val="1800"/>
              <a:buChar char="–"/>
            </a:pPr>
            <a:r>
              <a:rPr lang="en-US" sz="1800"/>
              <a:t>Kekurangan kompetensi pejabat</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5"/>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Tahap pengundangan</a:t>
            </a:r>
            <a:endParaRPr/>
          </a:p>
        </p:txBody>
      </p:sp>
      <p:sp>
        <p:nvSpPr>
          <p:cNvPr id="119" name="Google Shape;119;p5"/>
          <p:cNvSpPr txBox="1"/>
          <p:nvPr>
            <p:ph idx="1" type="body"/>
          </p:nvPr>
        </p:nvSpPr>
        <p:spPr>
          <a:xfrm>
            <a:off x="609600" y="1600201"/>
            <a:ext cx="10972800" cy="4983161"/>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Kekurangan SDM dan waktu</a:t>
            </a:r>
            <a:endParaRPr sz="2400"/>
          </a:p>
          <a:p>
            <a:pPr indent="-285750" lvl="1" marL="742950" rtl="0" algn="l">
              <a:spcBef>
                <a:spcPts val="400"/>
              </a:spcBef>
              <a:spcAft>
                <a:spcPts val="0"/>
              </a:spcAft>
              <a:buClr>
                <a:schemeClr val="dk1"/>
              </a:buClr>
              <a:buSzPts val="2000"/>
              <a:buChar char="–"/>
            </a:pPr>
            <a:r>
              <a:rPr lang="en-US" sz="2000"/>
              <a:t>Untuk mengelola pengundangan rata-rata 2000 peraturan perundang2an per tahun dengan 17 staf dengan batas waktu 14 hari.</a:t>
            </a:r>
            <a:endParaRPr/>
          </a:p>
          <a:p>
            <a:pPr indent="-285750" lvl="1" marL="742950" rtl="0" algn="l">
              <a:spcBef>
                <a:spcPts val="400"/>
              </a:spcBef>
              <a:spcAft>
                <a:spcPts val="0"/>
              </a:spcAft>
              <a:buClr>
                <a:schemeClr val="dk1"/>
              </a:buClr>
              <a:buSzPts val="2000"/>
              <a:buChar char="–"/>
            </a:pPr>
            <a:r>
              <a:rPr lang="en-US" sz="2000"/>
              <a:t>Tugas ini meliput analisa kesesuaian vertical dan horizontal serta putusan pengadilan</a:t>
            </a:r>
            <a:endParaRPr sz="2000"/>
          </a:p>
          <a:p>
            <a:pPr indent="-342900" lvl="0" marL="342900" rtl="0" algn="l">
              <a:spcBef>
                <a:spcPts val="480"/>
              </a:spcBef>
              <a:spcAft>
                <a:spcPts val="0"/>
              </a:spcAft>
              <a:buClr>
                <a:schemeClr val="dk1"/>
              </a:buClr>
              <a:buSzPts val="2400"/>
              <a:buChar char="•"/>
            </a:pPr>
            <a:r>
              <a:rPr lang="en-US" sz="2400"/>
              <a:t>Ketidakpahaman pihak kementerian/lembaga</a:t>
            </a:r>
            <a:endParaRPr sz="2400"/>
          </a:p>
          <a:p>
            <a:pPr indent="-285750" lvl="1" marL="742950" rtl="0" algn="l">
              <a:spcBef>
                <a:spcPts val="400"/>
              </a:spcBef>
              <a:spcAft>
                <a:spcPts val="0"/>
              </a:spcAft>
              <a:buClr>
                <a:schemeClr val="dk1"/>
              </a:buClr>
              <a:buSzPts val="2000"/>
              <a:buChar char="–"/>
            </a:pPr>
            <a:r>
              <a:rPr lang="en-US" sz="2000"/>
              <a:t>Pemrakarsa tidak menyampaikan naskah yang sesuai dengan kesepakatan rapat harmonizasi.</a:t>
            </a:r>
            <a:endParaRPr/>
          </a:p>
          <a:p>
            <a:pPr indent="-285750" lvl="1" marL="742950" rtl="0" algn="l">
              <a:spcBef>
                <a:spcPts val="400"/>
              </a:spcBef>
              <a:spcAft>
                <a:spcPts val="0"/>
              </a:spcAft>
              <a:buClr>
                <a:schemeClr val="dk1"/>
              </a:buClr>
              <a:buSzPts val="2000"/>
              <a:buChar char="–"/>
            </a:pPr>
            <a:r>
              <a:rPr lang="en-US" sz="2000"/>
              <a:t>Tidak menyampaikan softcopy yang sesuai dengan naskah peraturan</a:t>
            </a:r>
            <a:endParaRPr sz="2000"/>
          </a:p>
          <a:p>
            <a:pPr indent="-342900" lvl="0" marL="342900" rtl="0" algn="l">
              <a:spcBef>
                <a:spcPts val="480"/>
              </a:spcBef>
              <a:spcAft>
                <a:spcPts val="0"/>
              </a:spcAft>
              <a:buClr>
                <a:schemeClr val="dk1"/>
              </a:buClr>
              <a:buSzPts val="2400"/>
              <a:buChar char="•"/>
            </a:pPr>
            <a:r>
              <a:rPr lang="en-US" sz="2400"/>
              <a:t>Pihak sekretariat negara</a:t>
            </a:r>
            <a:endParaRPr/>
          </a:p>
          <a:p>
            <a:pPr indent="-285750" lvl="1" marL="742950" rtl="0" algn="l">
              <a:spcBef>
                <a:spcPts val="400"/>
              </a:spcBef>
              <a:spcAft>
                <a:spcPts val="0"/>
              </a:spcAft>
              <a:buClr>
                <a:schemeClr val="dk1"/>
              </a:buClr>
              <a:buSzPts val="2000"/>
              <a:buChar char="–"/>
            </a:pPr>
            <a:r>
              <a:rPr lang="en-US" sz="2000"/>
              <a:t>Proses di Sekneg memakan waktu lama hingga menyebabkan terlambatnya pengundangan di Lembaran Negara</a:t>
            </a:r>
            <a:endParaRPr/>
          </a:p>
          <a:p>
            <a:pPr indent="-342900" lvl="0" marL="342900" rtl="0" algn="l">
              <a:spcBef>
                <a:spcPts val="480"/>
              </a:spcBef>
              <a:spcAft>
                <a:spcPts val="0"/>
              </a:spcAft>
              <a:buClr>
                <a:schemeClr val="dk1"/>
              </a:buClr>
              <a:buSzPts val="2400"/>
              <a:buChar char="•"/>
            </a:pPr>
            <a:r>
              <a:rPr lang="en-US" sz="2400"/>
              <a:t>Pengundangan mendadak</a:t>
            </a:r>
            <a:endParaRPr sz="2400"/>
          </a:p>
          <a:p>
            <a:pPr indent="-285750" lvl="1" marL="742950" rtl="0" algn="l">
              <a:spcBef>
                <a:spcPts val="400"/>
              </a:spcBef>
              <a:spcAft>
                <a:spcPts val="0"/>
              </a:spcAft>
              <a:buClr>
                <a:schemeClr val="dk1"/>
              </a:buClr>
              <a:buSzPts val="2000"/>
              <a:buChar char="–"/>
            </a:pPr>
            <a:r>
              <a:rPr lang="en-US" sz="2000"/>
              <a:t>Mengganggu SOP biasa.</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Dari perspektif pihak Jepang </a:t>
            </a:r>
            <a:br>
              <a:rPr lang="en-US"/>
            </a:br>
            <a:r>
              <a:rPr lang="en-US"/>
              <a:t>(berdasarkan survey Oikawa)</a:t>
            </a:r>
            <a:endParaRPr/>
          </a:p>
        </p:txBody>
      </p:sp>
      <p:sp>
        <p:nvSpPr>
          <p:cNvPr id="126" name="Google Shape;126;p6"/>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514350" lvl="0" marL="514350" rtl="0" algn="l">
              <a:spcBef>
                <a:spcPts val="0"/>
              </a:spcBef>
              <a:spcAft>
                <a:spcPts val="0"/>
              </a:spcAft>
              <a:buClr>
                <a:schemeClr val="dk1"/>
              </a:buClr>
              <a:buSzPts val="3200"/>
              <a:buFont typeface="Calibri"/>
              <a:buAutoNum type="arabicPeriod"/>
            </a:pPr>
            <a:r>
              <a:rPr lang="en-US"/>
              <a:t>Ketentuan peraturan yang tidak ada perintah dari peraturan lebih tinggi.</a:t>
            </a:r>
            <a:endParaRPr/>
          </a:p>
          <a:p>
            <a:pPr indent="-514350" lvl="0" marL="514350" rtl="0" algn="l">
              <a:spcBef>
                <a:spcPts val="640"/>
              </a:spcBef>
              <a:spcAft>
                <a:spcPts val="0"/>
              </a:spcAft>
              <a:buClr>
                <a:schemeClr val="dk1"/>
              </a:buClr>
              <a:buSzPts val="3200"/>
              <a:buFont typeface="Calibri"/>
              <a:buAutoNum type="arabicPeriod"/>
            </a:pPr>
            <a:r>
              <a:rPr lang="en-US"/>
              <a:t>Ketentuan peraturan dan sistem pelaksanaan tidak catch-up  perubahan peraturan lebih tinggi.</a:t>
            </a:r>
            <a:endParaRPr/>
          </a:p>
          <a:p>
            <a:pPr indent="-514350" lvl="0" marL="514350" rtl="0" algn="l">
              <a:spcBef>
                <a:spcPts val="640"/>
              </a:spcBef>
              <a:spcAft>
                <a:spcPts val="0"/>
              </a:spcAft>
              <a:buClr>
                <a:schemeClr val="dk1"/>
              </a:buClr>
              <a:buSzPts val="3200"/>
              <a:buFont typeface="Calibri"/>
              <a:buAutoNum type="arabicPeriod"/>
            </a:pPr>
            <a:r>
              <a:rPr lang="en-US"/>
              <a:t>Tindakan sewenang-wenangan karena ketidakjelasan istilah dalam peraturan</a:t>
            </a:r>
            <a:endParaRPr/>
          </a:p>
          <a:p>
            <a:pPr indent="-514350" lvl="0" marL="514350" rtl="0" algn="l">
              <a:spcBef>
                <a:spcPts val="640"/>
              </a:spcBef>
              <a:spcAft>
                <a:spcPts val="0"/>
              </a:spcAft>
              <a:buClr>
                <a:schemeClr val="dk1"/>
              </a:buClr>
              <a:buSzPts val="3200"/>
              <a:buFont typeface="Calibri"/>
              <a:buAutoNum type="arabicPeriod"/>
            </a:pPr>
            <a:r>
              <a:rPr lang="en-US"/>
              <a:t>Cara sanksi dll tidak konsisten hingga menyebabkan ketidakpastian hukum</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7"/>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Ketentuan peraturan yang tidak ada perintah dari peraturan lebih tinggi</a:t>
            </a:r>
            <a:endParaRPr/>
          </a:p>
        </p:txBody>
      </p:sp>
      <p:sp>
        <p:nvSpPr>
          <p:cNvPr id="133" name="Google Shape;133;p7"/>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Contoh: Masalah UU Penanaman Modal dan Perpres dan PP</a:t>
            </a:r>
            <a:endParaRPr/>
          </a:p>
          <a:p>
            <a:pPr indent="-285750" lvl="1" marL="742950" rtl="0" algn="l">
              <a:spcBef>
                <a:spcPts val="560"/>
              </a:spcBef>
              <a:spcAft>
                <a:spcPts val="0"/>
              </a:spcAft>
              <a:buClr>
                <a:schemeClr val="dk1"/>
              </a:buClr>
              <a:buSzPts val="2800"/>
              <a:buChar char="–"/>
            </a:pPr>
            <a:r>
              <a:rPr lang="en-US"/>
              <a:t>UU Cipta Kerja jo UU 2007/25 ttg penanaman modal: "</a:t>
            </a:r>
            <a:r>
              <a:rPr lang="en-US">
                <a:highlight>
                  <a:srgbClr val="FFFF00"/>
                </a:highlight>
              </a:rPr>
              <a:t>Peraturan Presiden</a:t>
            </a:r>
            <a:r>
              <a:rPr lang="en-US"/>
              <a:t> menetapkan bidang usaha yang tertutup untuk penanaman modal, baik asing maupun dalam negeri..." (12 (3))</a:t>
            </a:r>
            <a:endParaRPr/>
          </a:p>
          <a:p>
            <a:pPr indent="-285750" lvl="1" marL="742950" rtl="0" algn="l">
              <a:spcBef>
                <a:spcPts val="560"/>
              </a:spcBef>
              <a:spcAft>
                <a:spcPts val="0"/>
              </a:spcAft>
              <a:buClr>
                <a:schemeClr val="dk1"/>
              </a:buClr>
              <a:buSzPts val="2800"/>
              <a:buChar char="–"/>
            </a:pPr>
            <a:r>
              <a:rPr lang="en-US"/>
              <a:t>Perpres 2021/10 menetapkan positive list dan jasa konstruksi besar tidak ada batas saham asing menurut list tersebut.</a:t>
            </a:r>
            <a:endParaRPr/>
          </a:p>
          <a:p>
            <a:pPr indent="-285750" lvl="1" marL="742950" rtl="0" algn="l">
              <a:spcBef>
                <a:spcPts val="560"/>
              </a:spcBef>
              <a:spcAft>
                <a:spcPts val="0"/>
              </a:spcAft>
              <a:buClr>
                <a:schemeClr val="dk1"/>
              </a:buClr>
              <a:buSzPts val="2800"/>
              <a:buChar char="–"/>
            </a:pPr>
            <a:r>
              <a:rPr lang="en-US"/>
              <a:t>PP 2021/05 ttg Penyelenggaraan Perizinan Berusaha Berbasis Resiko mempersyaratkan batas maksimum BUJK PMA sampai 70% (atau 67% PMA dari ASEAN) (Lampiran II.8.A 67-68)</a:t>
            </a:r>
            <a:endParaRPr/>
          </a:p>
          <a:p>
            <a:pPr indent="-107950" lvl="1" marL="742950" rtl="0" algn="l">
              <a:spcBef>
                <a:spcPts val="560"/>
              </a:spcBef>
              <a:spcAft>
                <a:spcPts val="0"/>
              </a:spcAft>
              <a:buClr>
                <a:schemeClr val="dk1"/>
              </a:buClr>
              <a:buSzPts val="2800"/>
              <a:buNone/>
            </a:pPr>
            <a:r>
              <a:t/>
            </a:r>
            <a:endParaRPr/>
          </a:p>
          <a:p>
            <a:pPr indent="-107950" lvl="1" marL="742950" rtl="0" algn="l">
              <a:spcBef>
                <a:spcPts val="560"/>
              </a:spcBef>
              <a:spcAft>
                <a:spcPts val="0"/>
              </a:spcAft>
              <a:buClr>
                <a:schemeClr val="dk1"/>
              </a:buClr>
              <a:buSzPts val="2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8"/>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4000"/>
              <a:t>Ketentuan peraturan dan sistem pelaksanaan tidak catch-up  perubahan peraturan lebih tinggi.</a:t>
            </a:r>
            <a:endParaRPr sz="4000"/>
          </a:p>
        </p:txBody>
      </p:sp>
      <p:sp>
        <p:nvSpPr>
          <p:cNvPr id="140" name="Google Shape;140;p8"/>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Masalah kewajiban Laporan Keuangan Tahunan Perusahaan (LKTP)</a:t>
            </a:r>
            <a:endParaRPr/>
          </a:p>
          <a:p>
            <a:pPr indent="-285750" lvl="1" marL="742950" rtl="0" algn="l">
              <a:spcBef>
                <a:spcPts val="400"/>
              </a:spcBef>
              <a:spcAft>
                <a:spcPts val="0"/>
              </a:spcAft>
              <a:buClr>
                <a:schemeClr val="dk1"/>
              </a:buClr>
              <a:buSzPts val="2000"/>
              <a:buChar char="–"/>
            </a:pPr>
            <a:r>
              <a:rPr lang="en-US" sz="2000"/>
              <a:t>UU Cipta Kerja telah mencabut UU 1982/03 ttg wajib daftar perusahaan </a:t>
            </a:r>
            <a:endParaRPr/>
          </a:p>
          <a:p>
            <a:pPr indent="-285750" lvl="1" marL="742950" rtl="0" algn="l">
              <a:spcBef>
                <a:spcPts val="400"/>
              </a:spcBef>
              <a:spcAft>
                <a:spcPts val="0"/>
              </a:spcAft>
              <a:buClr>
                <a:schemeClr val="dk1"/>
              </a:buClr>
              <a:buSzPts val="2000"/>
              <a:buChar char="–"/>
            </a:pPr>
            <a:r>
              <a:rPr lang="en-US" sz="2000"/>
              <a:t>PP 1998/24 ttg informasi Keuangan Tahunan Perusahaan (diubah dengan PP 1999/64) tidak dicabut secara resmi. </a:t>
            </a:r>
            <a:endParaRPr/>
          </a:p>
          <a:p>
            <a:pPr indent="-285750" lvl="1" marL="742950" rtl="0" algn="l">
              <a:spcBef>
                <a:spcPts val="400"/>
              </a:spcBef>
              <a:spcAft>
                <a:spcPts val="0"/>
              </a:spcAft>
              <a:buClr>
                <a:schemeClr val="dk1"/>
              </a:buClr>
              <a:buSzPts val="2000"/>
              <a:buChar char="–"/>
            </a:pPr>
            <a:r>
              <a:rPr lang="en-US" sz="2000"/>
              <a:t>Perusahaan tetap diwajibkan LKTP berdasarkan Permen Perdagangan 2020/25 di Sistem Informasi Perizinan Terpadu (SIPT) secara online.</a:t>
            </a:r>
            <a:endParaRPr/>
          </a:p>
          <a:p>
            <a:pPr indent="-285750" lvl="1" marL="742950" rtl="0" algn="l">
              <a:spcBef>
                <a:spcPts val="400"/>
              </a:spcBef>
              <a:spcAft>
                <a:spcPts val="0"/>
              </a:spcAft>
              <a:buClr>
                <a:schemeClr val="dk1"/>
              </a:buClr>
              <a:buSzPts val="2000"/>
              <a:buChar char="–"/>
            </a:pPr>
            <a:r>
              <a:rPr lang="en-US" sz="2000"/>
              <a:t>Tanpa pengumuman resmi, site LKTP ditutup</a:t>
            </a:r>
            <a:endParaRPr sz="2000"/>
          </a:p>
          <a:p>
            <a:pPr indent="-342900" lvl="0" marL="342900" rtl="0" algn="l">
              <a:spcBef>
                <a:spcPts val="480"/>
              </a:spcBef>
              <a:spcAft>
                <a:spcPts val="0"/>
              </a:spcAft>
              <a:buClr>
                <a:schemeClr val="dk1"/>
              </a:buClr>
              <a:buSzPts val="2400"/>
              <a:buChar char="•"/>
            </a:pPr>
            <a:r>
              <a:rPr lang="en-US" sz="2400"/>
              <a:t>Masalah sistem One Stop Service (OSS)</a:t>
            </a:r>
            <a:endParaRPr/>
          </a:p>
          <a:p>
            <a:pPr indent="-285750" lvl="1" marL="742950" rtl="0" algn="l">
              <a:spcBef>
                <a:spcPts val="400"/>
              </a:spcBef>
              <a:spcAft>
                <a:spcPts val="0"/>
              </a:spcAft>
              <a:buClr>
                <a:schemeClr val="dk1"/>
              </a:buClr>
              <a:buSzPts val="2000"/>
              <a:buChar char="–"/>
            </a:pPr>
            <a:r>
              <a:rPr lang="en-US" sz="2000"/>
              <a:t>Sebagai pelaksanaan UU Cipta Kerja, PP 2021/05 menetapkan daftar perizinan berdasarkan resiko  dalam lampirannya (2 Feb. 2021). Tetapi Lampiran meliput hanya 1349 bidang usaha dari 1702 bidang usaha terdaftar Klasifikasi Baku Lapangan Usaha Indonesia (KBLI). Status 353 bidang usaha tidak ditetapkan dan tidak bisa dipermohon perizinan melalui OSS.</a:t>
            </a:r>
            <a:endParaRPr/>
          </a:p>
          <a:p>
            <a:pPr indent="-285750" lvl="1" marL="742950" rtl="0" algn="l">
              <a:spcBef>
                <a:spcPts val="400"/>
              </a:spcBef>
              <a:spcAft>
                <a:spcPts val="0"/>
              </a:spcAft>
              <a:buClr>
                <a:schemeClr val="dk1"/>
              </a:buClr>
              <a:buSzPts val="2000"/>
              <a:buChar char="–"/>
            </a:pPr>
            <a:r>
              <a:rPr lang="en-US" sz="2000"/>
              <a:t>Surat Edaran BKPM 2021/17 (27 Juli 2021) menambah status 353 bidang usaha tersebut untuk dipermohon melalui OSS (Angka 5 huruf c)</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9"/>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3200"/>
              <a:t>Tindakan sewenang-wenangan karena ketidakjelasan istilah dalam peraturan</a:t>
            </a:r>
            <a:endParaRPr sz="3200"/>
          </a:p>
        </p:txBody>
      </p:sp>
      <p:sp>
        <p:nvSpPr>
          <p:cNvPr id="146" name="Google Shape;146;p9"/>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PP2021/05 pasal 84 jo UU Cipta kerja 33e:</a:t>
            </a:r>
            <a:endParaRPr/>
          </a:p>
          <a:p>
            <a:pPr indent="-285750" lvl="1" marL="742950" rtl="0" algn="l">
              <a:spcBef>
                <a:spcPts val="400"/>
              </a:spcBef>
              <a:spcAft>
                <a:spcPts val="0"/>
              </a:spcAft>
              <a:buClr>
                <a:schemeClr val="dk1"/>
              </a:buClr>
              <a:buSzPts val="2000"/>
              <a:buChar char="–"/>
            </a:pPr>
            <a:r>
              <a:rPr lang="en-US" sz="2000"/>
              <a:t>(8) </a:t>
            </a:r>
            <a:r>
              <a:rPr lang="en-US" sz="2000">
                <a:highlight>
                  <a:srgbClr val="FFFF00"/>
                </a:highlight>
              </a:rPr>
              <a:t>Pimpinan tertinggi </a:t>
            </a:r>
            <a:r>
              <a:rPr lang="en-US" sz="2000"/>
              <a:t>kantor perwakilan BUJKA dijabat oleh warga negara Indonesia, sebagai penanggung jawab teknis.</a:t>
            </a:r>
            <a:endParaRPr/>
          </a:p>
          <a:p>
            <a:pPr indent="-285750" lvl="1" marL="742950" rtl="0" algn="l">
              <a:spcBef>
                <a:spcPts val="400"/>
              </a:spcBef>
              <a:spcAft>
                <a:spcPts val="0"/>
              </a:spcAft>
              <a:buClr>
                <a:schemeClr val="dk1"/>
              </a:buClr>
              <a:buSzPts val="2000"/>
              <a:buChar char="–"/>
            </a:pPr>
            <a:r>
              <a:rPr lang="en-US" sz="2000"/>
              <a:t>(9) </a:t>
            </a:r>
            <a:r>
              <a:rPr lang="en-US" sz="2000">
                <a:highlight>
                  <a:srgbClr val="FFFF00"/>
                </a:highlight>
              </a:rPr>
              <a:t>Pimpinan tertinggi </a:t>
            </a:r>
            <a:r>
              <a:rPr lang="en-US" sz="2000"/>
              <a:t>kantor perwakilan BUJKA sebagaimana dimaksud pada ayat (8) yang bertanggung jawab terhadap pelaksanaan konstruksi guna proses alih teknologi dapat dijabat warga negara asing.</a:t>
            </a:r>
            <a:endParaRPr/>
          </a:p>
          <a:p>
            <a:pPr indent="-285750" lvl="1" marL="742950" rtl="0" algn="l">
              <a:spcBef>
                <a:spcPts val="400"/>
              </a:spcBef>
              <a:spcAft>
                <a:spcPts val="0"/>
              </a:spcAft>
              <a:buClr>
                <a:schemeClr val="dk1"/>
              </a:buClr>
              <a:buSzPts val="2000"/>
              <a:buChar char="–"/>
            </a:pPr>
            <a:r>
              <a:rPr lang="en-US" sz="2000"/>
              <a:t>→Tidak ada definisi "pimpinan tertinggi"</a:t>
            </a:r>
            <a:endParaRPr/>
          </a:p>
          <a:p>
            <a:pPr indent="-342900" lvl="0" marL="342900" rtl="0" algn="l">
              <a:spcBef>
                <a:spcPts val="480"/>
              </a:spcBef>
              <a:spcAft>
                <a:spcPts val="0"/>
              </a:spcAft>
              <a:buClr>
                <a:schemeClr val="dk1"/>
              </a:buClr>
              <a:buSzPts val="2400"/>
              <a:buChar char="•"/>
            </a:pPr>
            <a:r>
              <a:rPr lang="en-US" sz="2400"/>
              <a:t>Istilah-istilah yang mirip </a:t>
            </a:r>
            <a:endParaRPr/>
          </a:p>
          <a:p>
            <a:pPr indent="-285750" lvl="1" marL="742950" rtl="0" algn="l">
              <a:spcBef>
                <a:spcPts val="400"/>
              </a:spcBef>
              <a:spcAft>
                <a:spcPts val="0"/>
              </a:spcAft>
              <a:buClr>
                <a:schemeClr val="dk1"/>
              </a:buClr>
              <a:buSzPts val="2000"/>
              <a:buChar char="–"/>
            </a:pPr>
            <a:r>
              <a:rPr lang="en-US" sz="2000"/>
              <a:t>Nasional vs nasional</a:t>
            </a:r>
            <a:endParaRPr sz="2000"/>
          </a:p>
          <a:p>
            <a:pPr indent="-285750" lvl="1" marL="742950" rtl="0" algn="l">
              <a:spcBef>
                <a:spcPts val="400"/>
              </a:spcBef>
              <a:spcAft>
                <a:spcPts val="0"/>
              </a:spcAft>
              <a:buClr>
                <a:schemeClr val="dk1"/>
              </a:buClr>
              <a:buSzPts val="2000"/>
              <a:buChar char="–"/>
            </a:pPr>
            <a:r>
              <a:rPr lang="en-US" sz="2000"/>
              <a:t>dalam negeri vs domesik vs lokal</a:t>
            </a:r>
            <a:endParaRPr sz="2000"/>
          </a:p>
          <a:p>
            <a:pPr indent="-285750" lvl="1" marL="742950" rtl="0" algn="l">
              <a:spcBef>
                <a:spcPts val="400"/>
              </a:spcBef>
              <a:spcAft>
                <a:spcPts val="0"/>
              </a:spcAft>
              <a:buClr>
                <a:schemeClr val="dk1"/>
              </a:buClr>
              <a:buSzPts val="2000"/>
              <a:buChar char="–"/>
            </a:pPr>
            <a:r>
              <a:rPr lang="en-US" sz="2000"/>
              <a:t>negara asing vs luar negeri</a:t>
            </a:r>
            <a:endParaRPr/>
          </a:p>
          <a:p>
            <a:pPr indent="-285750" lvl="1" marL="742950" rtl="0" algn="l">
              <a:spcBef>
                <a:spcPts val="400"/>
              </a:spcBef>
              <a:spcAft>
                <a:spcPts val="0"/>
              </a:spcAft>
              <a:buClr>
                <a:schemeClr val="dk1"/>
              </a:buClr>
              <a:buSzPts val="2000"/>
              <a:buChar char="–"/>
            </a:pPr>
            <a:r>
              <a:rPr lang="en-US" sz="2000"/>
              <a:t>Badan Usaha vs badan usaha dll.</a:t>
            </a:r>
            <a:endParaRPr/>
          </a:p>
          <a:p>
            <a:pPr indent="-285750" lvl="1" marL="742950" rtl="0" algn="l">
              <a:spcBef>
                <a:spcPts val="400"/>
              </a:spcBef>
              <a:spcAft>
                <a:spcPts val="0"/>
              </a:spcAft>
              <a:buClr>
                <a:schemeClr val="dk1"/>
              </a:buClr>
              <a:buSzPts val="2000"/>
              <a:buChar char="–"/>
            </a:pPr>
            <a:r>
              <a:rPr lang="en-US" sz="2000"/>
              <a:t>"perusahaan dalam negeri" adalah beda dari "perusahaan modal dalam negeri"?</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テーマ 2013 - 2022">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0160107_法総研用">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2023-03-04T09:42:26Z</dcterms:created>
  <dc:creator>SHIMADA Yuzuru</dc:creator>
</cp:coreProperties>
</file>