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2" r:id="rId1"/>
  </p:sldMasterIdLst>
  <p:sldIdLst>
    <p:sldId id="256" r:id="rId2"/>
    <p:sldId id="259" r:id="rId3"/>
    <p:sldId id="275" r:id="rId4"/>
    <p:sldId id="318" r:id="rId5"/>
    <p:sldId id="319" r:id="rId6"/>
    <p:sldId id="25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4" r:id="rId19"/>
    <p:sldId id="316" r:id="rId20"/>
    <p:sldId id="317" r:id="rId21"/>
    <p:sldId id="272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447" autoAdjust="0"/>
  </p:normalViewPr>
  <p:slideViewPr>
    <p:cSldViewPr snapToGrid="0">
      <p:cViewPr varScale="1">
        <p:scale>
          <a:sx n="63" d="100"/>
          <a:sy n="63" d="100"/>
        </p:scale>
        <p:origin x="8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7EC0-2D8C-4869-82E9-C0150199354E}" type="datetimeFigureOut">
              <a:rPr lang="en-ID" smtClean="0"/>
              <a:t>19/09/2024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4F17-D02E-42F9-A7B5-90AFA814D58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455085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7EC0-2D8C-4869-82E9-C0150199354E}" type="datetimeFigureOut">
              <a:rPr lang="en-ID" smtClean="0"/>
              <a:t>19/09/2024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4F17-D02E-42F9-A7B5-90AFA814D58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45500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FE2B7EC0-2D8C-4869-82E9-C0150199354E}" type="datetimeFigureOut">
              <a:rPr lang="en-ID" smtClean="0"/>
              <a:t>19/09/2024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5D294F17-D02E-42F9-A7B5-90AFA814D58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45570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7EC0-2D8C-4869-82E9-C0150199354E}" type="datetimeFigureOut">
              <a:rPr lang="en-ID" smtClean="0"/>
              <a:t>19/09/2024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4F17-D02E-42F9-A7B5-90AFA814D58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72700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2B7EC0-2D8C-4869-82E9-C0150199354E}" type="datetimeFigureOut">
              <a:rPr lang="en-ID" smtClean="0"/>
              <a:t>19/09/2024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294F17-D02E-42F9-A7B5-90AFA814D58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803361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7EC0-2D8C-4869-82E9-C0150199354E}" type="datetimeFigureOut">
              <a:rPr lang="en-ID" smtClean="0"/>
              <a:t>19/09/2024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4F17-D02E-42F9-A7B5-90AFA814D58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77249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7EC0-2D8C-4869-82E9-C0150199354E}" type="datetimeFigureOut">
              <a:rPr lang="en-ID" smtClean="0"/>
              <a:t>19/09/2024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4F17-D02E-42F9-A7B5-90AFA814D58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80627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7EC0-2D8C-4869-82E9-C0150199354E}" type="datetimeFigureOut">
              <a:rPr lang="en-ID" smtClean="0"/>
              <a:t>19/09/2024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4F17-D02E-42F9-A7B5-90AFA814D58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12270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7EC0-2D8C-4869-82E9-C0150199354E}" type="datetimeFigureOut">
              <a:rPr lang="en-ID" smtClean="0"/>
              <a:t>19/09/2024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4F17-D02E-42F9-A7B5-90AFA814D58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89709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7EC0-2D8C-4869-82E9-C0150199354E}" type="datetimeFigureOut">
              <a:rPr lang="en-ID" smtClean="0"/>
              <a:t>19/09/2024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4F17-D02E-42F9-A7B5-90AFA814D58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59335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7EC0-2D8C-4869-82E9-C0150199354E}" type="datetimeFigureOut">
              <a:rPr lang="en-ID" smtClean="0"/>
              <a:t>19/09/2024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4F17-D02E-42F9-A7B5-90AFA814D58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69901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FE2B7EC0-2D8C-4869-82E9-C0150199354E}" type="datetimeFigureOut">
              <a:rPr lang="en-ID" smtClean="0"/>
              <a:t>19/09/2024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5D294F17-D02E-42F9-A7B5-90AFA814D58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800271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13" r:id="rId1"/>
    <p:sldLayoutId id="2147484114" r:id="rId2"/>
    <p:sldLayoutId id="2147484115" r:id="rId3"/>
    <p:sldLayoutId id="2147484116" r:id="rId4"/>
    <p:sldLayoutId id="2147484117" r:id="rId5"/>
    <p:sldLayoutId id="2147484118" r:id="rId6"/>
    <p:sldLayoutId id="2147484119" r:id="rId7"/>
    <p:sldLayoutId id="2147484120" r:id="rId8"/>
    <p:sldLayoutId id="2147484121" r:id="rId9"/>
    <p:sldLayoutId id="2147484122" r:id="rId10"/>
    <p:sldLayoutId id="214748412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8A8FA-469D-EB51-64D6-E0CDE04D70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latin typeface="Arial Narrow" panose="020B0606020202030204" pitchFamily="34" charset="0"/>
              </a:rPr>
              <a:t>Peraturan</a:t>
            </a:r>
            <a:r>
              <a:rPr lang="en-US" sz="3200" dirty="0">
                <a:latin typeface="Arial Narrow" panose="020B0606020202030204" pitchFamily="34" charset="0"/>
              </a:rPr>
              <a:t> Daerah </a:t>
            </a:r>
            <a:r>
              <a:rPr lang="en-US" sz="3200" dirty="0" err="1">
                <a:latin typeface="Arial Narrow" panose="020B0606020202030204" pitchFamily="34" charset="0"/>
              </a:rPr>
              <a:t>Kabupaten</a:t>
            </a:r>
            <a:r>
              <a:rPr lang="en-US" sz="3200" dirty="0">
                <a:latin typeface="Arial Narrow" panose="020B0606020202030204" pitchFamily="34" charset="0"/>
              </a:rPr>
              <a:t> Cirebon </a:t>
            </a:r>
            <a:r>
              <a:rPr lang="en-US" sz="3200" dirty="0" err="1">
                <a:latin typeface="Arial Narrow" panose="020B0606020202030204" pitchFamily="34" charset="0"/>
              </a:rPr>
              <a:t>Nomor</a:t>
            </a:r>
            <a:r>
              <a:rPr lang="en-US" sz="3200" dirty="0">
                <a:latin typeface="Arial Narrow" panose="020B0606020202030204" pitchFamily="34" charset="0"/>
              </a:rPr>
              <a:t> 3 </a:t>
            </a:r>
            <a:r>
              <a:rPr lang="en-US" sz="3200" dirty="0" err="1">
                <a:latin typeface="Arial Narrow" panose="020B0606020202030204" pitchFamily="34" charset="0"/>
              </a:rPr>
              <a:t>Tahun</a:t>
            </a:r>
            <a:r>
              <a:rPr lang="en-US" sz="3200" dirty="0">
                <a:latin typeface="Arial Narrow" panose="020B0606020202030204" pitchFamily="34" charset="0"/>
              </a:rPr>
              <a:t> 2023 </a:t>
            </a:r>
            <a:r>
              <a:rPr lang="en-US" sz="3200" dirty="0" err="1">
                <a:latin typeface="Arial Narrow" panose="020B0606020202030204" pitchFamily="34" charset="0"/>
              </a:rPr>
              <a:t>tentang</a:t>
            </a:r>
            <a:r>
              <a:rPr lang="en-US" sz="3200" dirty="0">
                <a:latin typeface="Arial Narrow" panose="020B0606020202030204" pitchFamily="34" charset="0"/>
              </a:rPr>
              <a:t> Pendidikan </a:t>
            </a:r>
            <a:r>
              <a:rPr lang="en-US" sz="3200" dirty="0" err="1">
                <a:latin typeface="Arial Narrow" panose="020B0606020202030204" pitchFamily="34" charset="0"/>
              </a:rPr>
              <a:t>Ideologi</a:t>
            </a:r>
            <a:r>
              <a:rPr lang="en-US" sz="3200" dirty="0">
                <a:latin typeface="Arial Narrow" panose="020B0606020202030204" pitchFamily="34" charset="0"/>
              </a:rPr>
              <a:t> Pancasila dan </a:t>
            </a:r>
            <a:r>
              <a:rPr lang="en-US" sz="3200" dirty="0" err="1">
                <a:latin typeface="Arial Narrow" panose="020B0606020202030204" pitchFamily="34" charset="0"/>
              </a:rPr>
              <a:t>Wawasan</a:t>
            </a:r>
            <a:r>
              <a:rPr lang="en-US" sz="3200" dirty="0">
                <a:latin typeface="Arial Narrow" panose="020B0606020202030204" pitchFamily="34" charset="0"/>
              </a:rPr>
              <a:t> </a:t>
            </a:r>
            <a:r>
              <a:rPr lang="en-US" sz="3200" dirty="0" err="1">
                <a:latin typeface="Arial Narrow" panose="020B0606020202030204" pitchFamily="34" charset="0"/>
              </a:rPr>
              <a:t>Kebangsaan</a:t>
            </a:r>
            <a:endParaRPr lang="en-ID" sz="3200" dirty="0">
              <a:latin typeface="Arial Narrow" panose="020B0606020202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166EF1-25EB-0597-19B7-5C519C7E29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sz="2400" b="1" dirty="0" err="1"/>
              <a:t>Disampaikan</a:t>
            </a:r>
            <a:r>
              <a:rPr lang="en-US" sz="2400" b="1" dirty="0"/>
              <a:t> :</a:t>
            </a:r>
            <a:endParaRPr lang="en-US" sz="2400" b="1" u="sng" dirty="0"/>
          </a:p>
          <a:p>
            <a:pPr algn="ctr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sz="2400" b="1" u="sng" dirty="0"/>
              <a:t>DICKY POERNAMA SIDIQ, S.H., M.H.</a:t>
            </a:r>
            <a:endParaRPr lang="id-ID" sz="2400" b="1" dirty="0"/>
          </a:p>
          <a:p>
            <a:pPr algn="ctr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id-ID" sz="2400" b="1" dirty="0"/>
              <a:t>Sekretaris </a:t>
            </a:r>
            <a:r>
              <a:rPr lang="en-US" sz="2400" b="1" dirty="0"/>
              <a:t>Badan</a:t>
            </a:r>
            <a:r>
              <a:rPr lang="id-ID" sz="2400" b="1" dirty="0"/>
              <a:t> K</a:t>
            </a:r>
            <a:r>
              <a:rPr lang="en-US" sz="2400" b="1" dirty="0" err="1"/>
              <a:t>esatuan</a:t>
            </a:r>
            <a:r>
              <a:rPr lang="en-US" sz="2400" b="1" dirty="0"/>
              <a:t> </a:t>
            </a:r>
            <a:r>
              <a:rPr lang="id-ID" sz="2400" b="1" dirty="0"/>
              <a:t>B</a:t>
            </a:r>
            <a:r>
              <a:rPr lang="en-US" sz="2400" b="1" dirty="0" err="1"/>
              <a:t>angsa</a:t>
            </a:r>
            <a:r>
              <a:rPr lang="en-US" sz="2400" b="1" dirty="0"/>
              <a:t> dan </a:t>
            </a:r>
            <a:r>
              <a:rPr lang="id-ID" sz="2400" b="1" dirty="0"/>
              <a:t>P</a:t>
            </a:r>
            <a:r>
              <a:rPr lang="en-US" sz="2400" b="1" dirty="0" err="1"/>
              <a:t>olitik</a:t>
            </a:r>
            <a:endParaRPr lang="en-US" sz="2400" b="1" dirty="0"/>
          </a:p>
          <a:p>
            <a:endParaRPr lang="en-ID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CAC431-1E2D-1670-AC62-B952C155A0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389" y="560461"/>
            <a:ext cx="1643062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E4C76CA-DF7D-72DB-A456-4507313AB3B0}"/>
              </a:ext>
            </a:extLst>
          </p:cNvPr>
          <p:cNvSpPr/>
          <p:nvPr/>
        </p:nvSpPr>
        <p:spPr>
          <a:xfrm>
            <a:off x="5856514" y="5910943"/>
            <a:ext cx="6313714" cy="93617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BADAN KESATUAN BANGSA DAN POLITIK</a:t>
            </a:r>
          </a:p>
          <a:p>
            <a:pPr algn="ctr"/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KABUPATEN CIREBON</a:t>
            </a:r>
          </a:p>
          <a:p>
            <a:pPr algn="ctr"/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TAHUN 2024</a:t>
            </a:r>
            <a:endParaRPr lang="en-ID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7405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0014299-09DA-FE6B-930A-F58D01D9B64C}"/>
              </a:ext>
            </a:extLst>
          </p:cNvPr>
          <p:cNvSpPr/>
          <p:nvPr/>
        </p:nvSpPr>
        <p:spPr>
          <a:xfrm>
            <a:off x="4534786" y="858579"/>
            <a:ext cx="6358270" cy="10366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Dapat</a:t>
            </a:r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dilakukan</a:t>
            </a:r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oleh </a:t>
            </a:r>
            <a:r>
              <a:rPr lang="en-US" sz="20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keluarga</a:t>
            </a:r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dan/</a:t>
            </a:r>
            <a:r>
              <a:rPr lang="en-US" sz="20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atau</a:t>
            </a:r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lingkungan</a:t>
            </a:r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dengan</a:t>
            </a:r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berbasis</a:t>
            </a:r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budaya</a:t>
            </a:r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dan </a:t>
            </a:r>
            <a:r>
              <a:rPr lang="en-US" sz="20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kearifan</a:t>
            </a:r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lokal</a:t>
            </a:r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endParaRPr lang="en-ID" sz="2000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E0FA57E-396D-E2E8-800A-7011B0572D51}"/>
              </a:ext>
            </a:extLst>
          </p:cNvPr>
          <p:cNvSpPr/>
          <p:nvPr/>
        </p:nvSpPr>
        <p:spPr>
          <a:xfrm>
            <a:off x="4534786" y="2387009"/>
            <a:ext cx="6358270" cy="162146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Dapat</a:t>
            </a:r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memanfaatkan</a:t>
            </a:r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teknologi</a:t>
            </a:r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informasi</a:t>
            </a:r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dan </a:t>
            </a:r>
            <a:r>
              <a:rPr lang="en-US" sz="20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komunikasi</a:t>
            </a:r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melalui</a:t>
            </a:r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medsos</a:t>
            </a:r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media </a:t>
            </a:r>
            <a:r>
              <a:rPr lang="en-US" sz="20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penyiaran</a:t>
            </a:r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dan/</a:t>
            </a:r>
            <a:r>
              <a:rPr lang="en-US" sz="20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atau</a:t>
            </a:r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format digital dan non digital. </a:t>
            </a:r>
          </a:p>
          <a:p>
            <a:pPr algn="ctr"/>
            <a:r>
              <a:rPr lang="en-US" sz="20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Pemda</a:t>
            </a:r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memberikan</a:t>
            </a:r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dukungan</a:t>
            </a:r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sarana</a:t>
            </a:r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prasarana</a:t>
            </a:r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teknologi</a:t>
            </a:r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informasi</a:t>
            </a:r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dan </a:t>
            </a:r>
            <a:r>
              <a:rPr lang="en-US" sz="20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komunikasi</a:t>
            </a:r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endParaRPr lang="en-ID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7D367A2-8EE2-06F6-4041-1E2198E8DA27}"/>
              </a:ext>
            </a:extLst>
          </p:cNvPr>
          <p:cNvSpPr/>
          <p:nvPr/>
        </p:nvSpPr>
        <p:spPr>
          <a:xfrm>
            <a:off x="155955" y="2344478"/>
            <a:ext cx="2821161" cy="173842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Penyelenggaraan</a:t>
            </a:r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Pendidikan </a:t>
            </a:r>
            <a:r>
              <a:rPr lang="en-US" sz="20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Ideologi</a:t>
            </a:r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Pancasila dan </a:t>
            </a:r>
            <a:r>
              <a:rPr lang="en-US" sz="20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Wawasan</a:t>
            </a:r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Kebangsaan</a:t>
            </a:r>
            <a:endParaRPr lang="en-ID" sz="200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3DC849-E87B-350B-CEA7-64947B840110}"/>
              </a:ext>
            </a:extLst>
          </p:cNvPr>
          <p:cNvSpPr/>
          <p:nvPr/>
        </p:nvSpPr>
        <p:spPr>
          <a:xfrm>
            <a:off x="4306186" y="4521495"/>
            <a:ext cx="6815470" cy="14247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bg1"/>
                </a:solidFill>
              </a:rPr>
              <a:t>Menggunakan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pendekatan</a:t>
            </a:r>
            <a:r>
              <a:rPr lang="en-US" sz="2000" b="1" dirty="0">
                <a:solidFill>
                  <a:schemeClr val="bg1"/>
                </a:solidFill>
              </a:rPr>
              <a:t> yang </a:t>
            </a:r>
            <a:r>
              <a:rPr lang="en-US" sz="2000" b="1" dirty="0" err="1">
                <a:solidFill>
                  <a:schemeClr val="bg1"/>
                </a:solidFill>
              </a:rPr>
              <a:t>mengutamakan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persatuan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kesatuan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partisispasi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kesetaraan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kebenaran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keterbukaan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kesesuaian</a:t>
            </a:r>
            <a:r>
              <a:rPr lang="en-US" sz="2000" b="1" dirty="0">
                <a:solidFill>
                  <a:schemeClr val="bg1"/>
                </a:solidFill>
              </a:rPr>
              <a:t>, Kerjasama </a:t>
            </a:r>
            <a:r>
              <a:rPr lang="en-US" sz="2000" b="1" dirty="0" err="1">
                <a:solidFill>
                  <a:schemeClr val="bg1"/>
                </a:solidFill>
              </a:rPr>
              <a:t>antar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pihak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kreativitas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akademik</a:t>
            </a:r>
            <a:r>
              <a:rPr lang="en-US" sz="2000" b="1" dirty="0">
                <a:solidFill>
                  <a:schemeClr val="bg1"/>
                </a:solidFill>
              </a:rPr>
              <a:t> dan </a:t>
            </a:r>
            <a:r>
              <a:rPr lang="en-US" sz="2000" b="1" dirty="0" err="1">
                <a:solidFill>
                  <a:schemeClr val="bg1"/>
                </a:solidFill>
              </a:rPr>
              <a:t>kearifan</a:t>
            </a:r>
            <a:r>
              <a:rPr lang="en-US" sz="2000" b="1" dirty="0">
                <a:solidFill>
                  <a:schemeClr val="bg1"/>
                </a:solidFill>
              </a:rPr>
              <a:t> local. </a:t>
            </a:r>
            <a:endParaRPr lang="en-ID" sz="2000" b="1" dirty="0">
              <a:solidFill>
                <a:schemeClr val="bg1"/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7160AFF-F06A-9994-D520-BDB533246A8C}"/>
              </a:ext>
            </a:extLst>
          </p:cNvPr>
          <p:cNvCxnSpPr>
            <a:cxnSpLocks/>
            <a:stCxn id="4" idx="3"/>
          </p:cNvCxnSpPr>
          <p:nvPr/>
        </p:nvCxnSpPr>
        <p:spPr>
          <a:xfrm flipV="1">
            <a:off x="2977116" y="1376916"/>
            <a:ext cx="1329070" cy="18367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C9807C6-5BE4-32F7-9893-5E4EAA877071}"/>
              </a:ext>
            </a:extLst>
          </p:cNvPr>
          <p:cNvCxnSpPr>
            <a:stCxn id="4" idx="3"/>
          </p:cNvCxnSpPr>
          <p:nvPr/>
        </p:nvCxnSpPr>
        <p:spPr>
          <a:xfrm flipV="1">
            <a:off x="2977116" y="3197741"/>
            <a:ext cx="1435396" cy="159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9A94201-7B3B-1D80-EAFC-96EE2ADFA85E}"/>
              </a:ext>
            </a:extLst>
          </p:cNvPr>
          <p:cNvCxnSpPr>
            <a:cxnSpLocks/>
          </p:cNvCxnSpPr>
          <p:nvPr/>
        </p:nvCxnSpPr>
        <p:spPr>
          <a:xfrm flipV="1">
            <a:off x="3019646" y="1360967"/>
            <a:ext cx="1329070" cy="1836774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F6D856B-7F7D-A1CC-DBB2-EEF9CEF5EA7C}"/>
              </a:ext>
            </a:extLst>
          </p:cNvPr>
          <p:cNvCxnSpPr>
            <a:cxnSpLocks/>
          </p:cNvCxnSpPr>
          <p:nvPr/>
        </p:nvCxnSpPr>
        <p:spPr>
          <a:xfrm>
            <a:off x="3019646" y="3197741"/>
            <a:ext cx="1169582" cy="1937785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2084008-1C6A-C462-A3E5-69331591BA95}"/>
              </a:ext>
            </a:extLst>
          </p:cNvPr>
          <p:cNvCxnSpPr/>
          <p:nvPr/>
        </p:nvCxnSpPr>
        <p:spPr>
          <a:xfrm flipV="1">
            <a:off x="3019646" y="3181792"/>
            <a:ext cx="1435396" cy="15949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124DCE1F-AAD6-9C56-98C3-1C78FB8C1836}"/>
              </a:ext>
            </a:extLst>
          </p:cNvPr>
          <p:cNvSpPr/>
          <p:nvPr/>
        </p:nvSpPr>
        <p:spPr>
          <a:xfrm>
            <a:off x="155955" y="2328529"/>
            <a:ext cx="2821161" cy="173842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Penyelenggaraan</a:t>
            </a:r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Pendidikan </a:t>
            </a:r>
            <a:r>
              <a:rPr lang="en-US" sz="20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Ideologi</a:t>
            </a:r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Pancasila dan </a:t>
            </a:r>
            <a:r>
              <a:rPr lang="en-US" sz="20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Wawasan</a:t>
            </a:r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Kebangsaan</a:t>
            </a:r>
            <a:endParaRPr lang="en-ID" sz="2000" b="1" dirty="0">
              <a:solidFill>
                <a:schemeClr val="bg1"/>
              </a:solidFill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70DF1C2-DAA6-B647-34EF-99812AE85378}"/>
              </a:ext>
            </a:extLst>
          </p:cNvPr>
          <p:cNvCxnSpPr>
            <a:cxnSpLocks/>
          </p:cNvCxnSpPr>
          <p:nvPr/>
        </p:nvCxnSpPr>
        <p:spPr>
          <a:xfrm flipV="1">
            <a:off x="3019646" y="1345018"/>
            <a:ext cx="1329070" cy="1836774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3523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739D05A-2E64-ABFE-E849-78E270FDE6F5}"/>
              </a:ext>
            </a:extLst>
          </p:cNvPr>
          <p:cNvSpPr/>
          <p:nvPr/>
        </p:nvSpPr>
        <p:spPr>
          <a:xfrm>
            <a:off x="4502888" y="701747"/>
            <a:ext cx="6358270" cy="129451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bg1"/>
                </a:solidFill>
              </a:rPr>
              <a:t>Pemerintah</a:t>
            </a:r>
            <a:r>
              <a:rPr lang="en-US" sz="2000" b="1" dirty="0">
                <a:solidFill>
                  <a:schemeClr val="bg1"/>
                </a:solidFill>
              </a:rPr>
              <a:t> Daerah Menyusun </a:t>
            </a:r>
            <a:r>
              <a:rPr lang="en-US" sz="20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Pedoman</a:t>
            </a:r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Pelaksanaan</a:t>
            </a:r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Pendidikan </a:t>
            </a:r>
            <a:r>
              <a:rPr lang="en-US" sz="20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Ideologi</a:t>
            </a:r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Pancasila dan </a:t>
            </a:r>
            <a:r>
              <a:rPr lang="en-US" sz="20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Wawasan</a:t>
            </a:r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Kebangsaan</a:t>
            </a:r>
            <a:endParaRPr lang="en-ID" sz="2000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B70C266-51C0-B162-6308-867F809CC05F}"/>
              </a:ext>
            </a:extLst>
          </p:cNvPr>
          <p:cNvSpPr/>
          <p:nvPr/>
        </p:nvSpPr>
        <p:spPr>
          <a:xfrm>
            <a:off x="4502888" y="2408275"/>
            <a:ext cx="6358270" cy="162146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bg1"/>
                </a:solidFill>
              </a:rPr>
              <a:t>Memuat</a:t>
            </a:r>
            <a:r>
              <a:rPr lang="en-US" sz="2000" b="1" dirty="0">
                <a:solidFill>
                  <a:schemeClr val="bg1"/>
                </a:solidFill>
              </a:rPr>
              <a:t> : </a:t>
            </a:r>
            <a:r>
              <a:rPr lang="en-US" sz="2000" b="1" dirty="0" err="1">
                <a:solidFill>
                  <a:schemeClr val="bg1"/>
                </a:solidFill>
              </a:rPr>
              <a:t>modul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kajian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penelitian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materi</a:t>
            </a:r>
            <a:r>
              <a:rPr lang="en-US" sz="2000" b="1" dirty="0">
                <a:solidFill>
                  <a:schemeClr val="bg1"/>
                </a:solidFill>
              </a:rPr>
              <a:t>, tata </a:t>
            </a:r>
            <a:r>
              <a:rPr lang="en-US" sz="2000" b="1" dirty="0" err="1">
                <a:solidFill>
                  <a:schemeClr val="bg1"/>
                </a:solidFill>
              </a:rPr>
              <a:t>tertib</a:t>
            </a:r>
            <a:r>
              <a:rPr lang="en-US" sz="2000" b="1" dirty="0">
                <a:solidFill>
                  <a:schemeClr val="bg1"/>
                </a:solidFill>
              </a:rPr>
              <a:t>, dan monitoring dan </a:t>
            </a:r>
            <a:r>
              <a:rPr lang="en-US" sz="2000" b="1" dirty="0" err="1">
                <a:solidFill>
                  <a:schemeClr val="bg1"/>
                </a:solidFill>
              </a:rPr>
              <a:t>evaluasi</a:t>
            </a:r>
            <a:r>
              <a:rPr lang="en-US" sz="2000" b="1" dirty="0">
                <a:solidFill>
                  <a:schemeClr val="bg1"/>
                </a:solidFill>
              </a:rPr>
              <a:t>.</a:t>
            </a:r>
            <a:endParaRPr lang="en-ID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F687B78-EF26-5BB7-3F3A-37B5027C8C89}"/>
              </a:ext>
            </a:extLst>
          </p:cNvPr>
          <p:cNvSpPr/>
          <p:nvPr/>
        </p:nvSpPr>
        <p:spPr>
          <a:xfrm>
            <a:off x="4316818" y="4532127"/>
            <a:ext cx="6815470" cy="14247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bg1"/>
                </a:solidFill>
              </a:rPr>
              <a:t>Diatur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dalam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Peraturan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Bupati</a:t>
            </a:r>
            <a:endParaRPr lang="en-ID" sz="2000" b="1" dirty="0">
              <a:solidFill>
                <a:schemeClr val="bg1"/>
              </a:solidFill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7790864-6803-6B95-697C-58E99685D356}"/>
              </a:ext>
            </a:extLst>
          </p:cNvPr>
          <p:cNvCxnSpPr>
            <a:cxnSpLocks/>
          </p:cNvCxnSpPr>
          <p:nvPr/>
        </p:nvCxnSpPr>
        <p:spPr>
          <a:xfrm>
            <a:off x="2987748" y="3219007"/>
            <a:ext cx="1169582" cy="1937785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03DDDCF-10C2-E41E-DBAC-B245F6AA7FAB}"/>
              </a:ext>
            </a:extLst>
          </p:cNvPr>
          <p:cNvCxnSpPr/>
          <p:nvPr/>
        </p:nvCxnSpPr>
        <p:spPr>
          <a:xfrm flipV="1">
            <a:off x="2987748" y="3203058"/>
            <a:ext cx="1435396" cy="15949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323C34FB-C60D-A7FF-ADF1-EBA1E8C487A2}"/>
              </a:ext>
            </a:extLst>
          </p:cNvPr>
          <p:cNvSpPr/>
          <p:nvPr/>
        </p:nvSpPr>
        <p:spPr>
          <a:xfrm>
            <a:off x="124057" y="2349795"/>
            <a:ext cx="2821161" cy="173842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Pedoman</a:t>
            </a:r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Pelaksanaan</a:t>
            </a:r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Pendidikan </a:t>
            </a:r>
            <a:r>
              <a:rPr lang="en-US" sz="20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Ideologi</a:t>
            </a:r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Pancasila dan </a:t>
            </a:r>
            <a:r>
              <a:rPr lang="en-US" sz="20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Wawasan</a:t>
            </a:r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Kebangsaan</a:t>
            </a:r>
            <a:endParaRPr lang="en-ID" sz="2000" b="1" dirty="0">
              <a:solidFill>
                <a:schemeClr val="bg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C6FD897-E28A-2337-0AB7-4994D6B789A3}"/>
              </a:ext>
            </a:extLst>
          </p:cNvPr>
          <p:cNvCxnSpPr>
            <a:cxnSpLocks/>
          </p:cNvCxnSpPr>
          <p:nvPr/>
        </p:nvCxnSpPr>
        <p:spPr>
          <a:xfrm flipV="1">
            <a:off x="2987748" y="1366284"/>
            <a:ext cx="1329070" cy="1836774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1605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0D09927-85B2-8AE5-B282-0AE385B08FE4}"/>
              </a:ext>
            </a:extLst>
          </p:cNvPr>
          <p:cNvSpPr/>
          <p:nvPr/>
        </p:nvSpPr>
        <p:spPr>
          <a:xfrm>
            <a:off x="4481623" y="425300"/>
            <a:ext cx="7469372" cy="68048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Penyelenggara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Pendidikan </a:t>
            </a:r>
            <a:r>
              <a:rPr lang="en-US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Ideologi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Pancasila dan </a:t>
            </a:r>
            <a:r>
              <a:rPr lang="en-US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Wawasan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Kebangsaan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di Daerah </a:t>
            </a:r>
            <a:r>
              <a:rPr lang="en-US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adalah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Pemerintah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Daerah</a:t>
            </a:r>
            <a:endParaRPr lang="en-ID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60BA410-1417-D0D4-9619-7480D7F258C0}"/>
              </a:ext>
            </a:extLst>
          </p:cNvPr>
          <p:cNvSpPr/>
          <p:nvPr/>
        </p:nvSpPr>
        <p:spPr>
          <a:xfrm>
            <a:off x="4481623" y="1261946"/>
            <a:ext cx="7469372" cy="167130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00" b="1" dirty="0" err="1">
                <a:solidFill>
                  <a:schemeClr val="bg1"/>
                </a:solidFill>
              </a:rPr>
              <a:t>Secara</a:t>
            </a:r>
            <a:r>
              <a:rPr lang="en-US" sz="1900" b="1" dirty="0">
                <a:solidFill>
                  <a:schemeClr val="bg1"/>
                </a:solidFill>
              </a:rPr>
              <a:t> </a:t>
            </a:r>
            <a:r>
              <a:rPr lang="en-US" sz="1900" b="1" dirty="0" err="1">
                <a:solidFill>
                  <a:schemeClr val="bg1"/>
                </a:solidFill>
              </a:rPr>
              <a:t>teknis</a:t>
            </a:r>
            <a:r>
              <a:rPr lang="en-US" sz="1900" b="1" dirty="0">
                <a:solidFill>
                  <a:schemeClr val="bg1"/>
                </a:solidFill>
              </a:rPr>
              <a:t> </a:t>
            </a:r>
            <a:r>
              <a:rPr lang="en-US" sz="1900" b="1" dirty="0" err="1">
                <a:solidFill>
                  <a:schemeClr val="bg1"/>
                </a:solidFill>
              </a:rPr>
              <a:t>diselenggarakan</a:t>
            </a:r>
            <a:r>
              <a:rPr lang="en-US" sz="1900" b="1" dirty="0">
                <a:solidFill>
                  <a:schemeClr val="bg1"/>
                </a:solidFill>
              </a:rPr>
              <a:t> oleh </a:t>
            </a:r>
            <a:r>
              <a:rPr lang="en-US" sz="1900" b="1" dirty="0" err="1">
                <a:solidFill>
                  <a:schemeClr val="bg1"/>
                </a:solidFill>
              </a:rPr>
              <a:t>Perangkat</a:t>
            </a:r>
            <a:r>
              <a:rPr lang="en-US" sz="1900" b="1" dirty="0">
                <a:solidFill>
                  <a:schemeClr val="bg1"/>
                </a:solidFill>
              </a:rPr>
              <a:t> Daerah yang </a:t>
            </a:r>
            <a:r>
              <a:rPr lang="en-US" sz="1900" b="1" dirty="0" err="1">
                <a:solidFill>
                  <a:schemeClr val="bg1"/>
                </a:solidFill>
              </a:rPr>
              <a:t>menyelenggarakan</a:t>
            </a:r>
            <a:r>
              <a:rPr lang="en-US" sz="1900" b="1" dirty="0">
                <a:solidFill>
                  <a:schemeClr val="bg1"/>
                </a:solidFill>
              </a:rPr>
              <a:t> </a:t>
            </a:r>
            <a:r>
              <a:rPr lang="en-US" sz="1900" b="1" dirty="0" err="1">
                <a:solidFill>
                  <a:schemeClr val="bg1"/>
                </a:solidFill>
              </a:rPr>
              <a:t>urusan</a:t>
            </a:r>
            <a:r>
              <a:rPr lang="en-US" sz="1900" b="1" dirty="0">
                <a:solidFill>
                  <a:schemeClr val="bg1"/>
                </a:solidFill>
              </a:rPr>
              <a:t> </a:t>
            </a:r>
            <a:r>
              <a:rPr lang="en-US" sz="1900" b="1" dirty="0" err="1">
                <a:solidFill>
                  <a:schemeClr val="bg1"/>
                </a:solidFill>
              </a:rPr>
              <a:t>pemerintahan</a:t>
            </a:r>
            <a:r>
              <a:rPr lang="en-US" sz="1900" b="1" dirty="0">
                <a:solidFill>
                  <a:schemeClr val="bg1"/>
                </a:solidFill>
              </a:rPr>
              <a:t> </a:t>
            </a:r>
            <a:r>
              <a:rPr lang="en-US" sz="1900" b="1" dirty="0" err="1">
                <a:solidFill>
                  <a:schemeClr val="bg1"/>
                </a:solidFill>
              </a:rPr>
              <a:t>sesuai</a:t>
            </a:r>
            <a:r>
              <a:rPr lang="en-US" sz="1900" b="1" dirty="0">
                <a:solidFill>
                  <a:schemeClr val="bg1"/>
                </a:solidFill>
              </a:rPr>
              <a:t> </a:t>
            </a:r>
            <a:r>
              <a:rPr lang="en-US" sz="1900" b="1" dirty="0" err="1">
                <a:solidFill>
                  <a:schemeClr val="bg1"/>
                </a:solidFill>
              </a:rPr>
              <a:t>dengan</a:t>
            </a:r>
            <a:r>
              <a:rPr lang="en-US" sz="1900" b="1" dirty="0">
                <a:solidFill>
                  <a:schemeClr val="bg1"/>
                </a:solidFill>
              </a:rPr>
              <a:t> </a:t>
            </a:r>
            <a:r>
              <a:rPr lang="en-US" sz="1900" b="1" dirty="0" err="1">
                <a:solidFill>
                  <a:schemeClr val="bg1"/>
                </a:solidFill>
              </a:rPr>
              <a:t>tugas</a:t>
            </a:r>
            <a:r>
              <a:rPr lang="en-US" sz="1900" b="1" dirty="0">
                <a:solidFill>
                  <a:schemeClr val="bg1"/>
                </a:solidFill>
              </a:rPr>
              <a:t> </a:t>
            </a:r>
            <a:r>
              <a:rPr lang="en-US" sz="1900" b="1" dirty="0" err="1">
                <a:solidFill>
                  <a:schemeClr val="bg1"/>
                </a:solidFill>
              </a:rPr>
              <a:t>pokok</a:t>
            </a:r>
            <a:r>
              <a:rPr lang="en-US" sz="1900" b="1" dirty="0">
                <a:solidFill>
                  <a:schemeClr val="bg1"/>
                </a:solidFill>
              </a:rPr>
              <a:t> dan </a:t>
            </a:r>
            <a:r>
              <a:rPr lang="en-US" sz="1900" b="1" dirty="0" err="1">
                <a:solidFill>
                  <a:schemeClr val="bg1"/>
                </a:solidFill>
              </a:rPr>
              <a:t>fungsinya</a:t>
            </a:r>
            <a:r>
              <a:rPr lang="en-US" sz="1900" b="1" dirty="0">
                <a:solidFill>
                  <a:schemeClr val="bg1"/>
                </a:solidFill>
              </a:rPr>
              <a:t> di </a:t>
            </a:r>
            <a:r>
              <a:rPr lang="en-US" sz="1900" b="1" dirty="0" err="1">
                <a:solidFill>
                  <a:schemeClr val="bg1"/>
                </a:solidFill>
              </a:rPr>
              <a:t>bidang</a:t>
            </a:r>
            <a:r>
              <a:rPr lang="en-US" sz="1900" b="1" dirty="0">
                <a:solidFill>
                  <a:schemeClr val="bg1"/>
                </a:solidFill>
              </a:rPr>
              <a:t>: </a:t>
            </a:r>
            <a:r>
              <a:rPr lang="en-US" sz="1900" b="1" dirty="0" err="1">
                <a:solidFill>
                  <a:schemeClr val="bg1"/>
                </a:solidFill>
              </a:rPr>
              <a:t>kesatuan</a:t>
            </a:r>
            <a:r>
              <a:rPr lang="en-US" sz="1900" b="1" dirty="0">
                <a:solidFill>
                  <a:schemeClr val="bg1"/>
                </a:solidFill>
              </a:rPr>
              <a:t> </a:t>
            </a:r>
            <a:r>
              <a:rPr lang="en-US" sz="1900" b="1" dirty="0" err="1">
                <a:solidFill>
                  <a:schemeClr val="bg1"/>
                </a:solidFill>
              </a:rPr>
              <a:t>bangsa</a:t>
            </a:r>
            <a:r>
              <a:rPr lang="en-US" sz="1900" b="1" dirty="0">
                <a:solidFill>
                  <a:schemeClr val="bg1"/>
                </a:solidFill>
              </a:rPr>
              <a:t> dan </a:t>
            </a:r>
            <a:r>
              <a:rPr lang="en-US" sz="1900" b="1" dirty="0" err="1">
                <a:solidFill>
                  <a:schemeClr val="bg1"/>
                </a:solidFill>
              </a:rPr>
              <a:t>politik</a:t>
            </a:r>
            <a:r>
              <a:rPr lang="en-US" sz="1900" b="1" dirty="0">
                <a:solidFill>
                  <a:schemeClr val="bg1"/>
                </a:solidFill>
              </a:rPr>
              <a:t>, Pendidikan, </a:t>
            </a:r>
            <a:r>
              <a:rPr lang="en-US" sz="1900" b="1" dirty="0" err="1">
                <a:solidFill>
                  <a:schemeClr val="bg1"/>
                </a:solidFill>
              </a:rPr>
              <a:t>kebudayaan</a:t>
            </a:r>
            <a:r>
              <a:rPr lang="en-US" sz="1900" b="1" dirty="0">
                <a:solidFill>
                  <a:schemeClr val="bg1"/>
                </a:solidFill>
              </a:rPr>
              <a:t> dan </a:t>
            </a:r>
            <a:r>
              <a:rPr lang="en-US" sz="1900" b="1" dirty="0" err="1">
                <a:solidFill>
                  <a:schemeClr val="bg1"/>
                </a:solidFill>
              </a:rPr>
              <a:t>pariwisata</a:t>
            </a:r>
            <a:r>
              <a:rPr lang="en-US" sz="1900" b="1" dirty="0">
                <a:solidFill>
                  <a:schemeClr val="bg1"/>
                </a:solidFill>
              </a:rPr>
              <a:t>, pemuda dan </a:t>
            </a:r>
            <a:r>
              <a:rPr lang="en-US" sz="1900" b="1" dirty="0" err="1">
                <a:solidFill>
                  <a:schemeClr val="bg1"/>
                </a:solidFill>
              </a:rPr>
              <a:t>olahraga</a:t>
            </a:r>
            <a:r>
              <a:rPr lang="en-US" sz="1900" b="1" dirty="0">
                <a:solidFill>
                  <a:schemeClr val="bg1"/>
                </a:solidFill>
              </a:rPr>
              <a:t> dan </a:t>
            </a:r>
            <a:r>
              <a:rPr lang="en-US" sz="1900" b="1" dirty="0" err="1">
                <a:solidFill>
                  <a:schemeClr val="bg1"/>
                </a:solidFill>
              </a:rPr>
              <a:t>kepegawaian</a:t>
            </a:r>
            <a:r>
              <a:rPr lang="en-US" sz="1900" b="1" dirty="0">
                <a:solidFill>
                  <a:schemeClr val="bg1"/>
                </a:solidFill>
              </a:rPr>
              <a:t> dan </a:t>
            </a:r>
            <a:r>
              <a:rPr lang="en-US" sz="1900" b="1" dirty="0" err="1">
                <a:solidFill>
                  <a:schemeClr val="bg1"/>
                </a:solidFill>
              </a:rPr>
              <a:t>pengembangan</a:t>
            </a:r>
            <a:r>
              <a:rPr lang="en-US" sz="1900" b="1" dirty="0">
                <a:solidFill>
                  <a:schemeClr val="bg1"/>
                </a:solidFill>
              </a:rPr>
              <a:t> </a:t>
            </a:r>
            <a:r>
              <a:rPr lang="en-US" sz="1900" b="1" dirty="0" err="1">
                <a:solidFill>
                  <a:schemeClr val="bg1"/>
                </a:solidFill>
              </a:rPr>
              <a:t>sumber</a:t>
            </a:r>
            <a:r>
              <a:rPr lang="en-US" sz="1900" b="1" dirty="0">
                <a:solidFill>
                  <a:schemeClr val="bg1"/>
                </a:solidFill>
              </a:rPr>
              <a:t> </a:t>
            </a:r>
            <a:r>
              <a:rPr lang="en-US" sz="1900" b="1" dirty="0" err="1">
                <a:solidFill>
                  <a:schemeClr val="bg1"/>
                </a:solidFill>
              </a:rPr>
              <a:t>daya</a:t>
            </a:r>
            <a:r>
              <a:rPr lang="en-US" sz="1900" b="1" dirty="0">
                <a:solidFill>
                  <a:schemeClr val="bg1"/>
                </a:solidFill>
              </a:rPr>
              <a:t> </a:t>
            </a:r>
            <a:r>
              <a:rPr lang="en-US" sz="1900" b="1" dirty="0" err="1">
                <a:solidFill>
                  <a:schemeClr val="bg1"/>
                </a:solidFill>
              </a:rPr>
              <a:t>manusia</a:t>
            </a:r>
            <a:r>
              <a:rPr lang="en-US" sz="1900" b="1" dirty="0">
                <a:solidFill>
                  <a:schemeClr val="bg1"/>
                </a:solidFill>
              </a:rPr>
              <a:t>.</a:t>
            </a:r>
            <a:endParaRPr lang="en-ID" sz="1900" b="1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10D7B3A-E5B2-79A7-FCB7-A4B757670828}"/>
              </a:ext>
            </a:extLst>
          </p:cNvPr>
          <p:cNvSpPr/>
          <p:nvPr/>
        </p:nvSpPr>
        <p:spPr>
          <a:xfrm>
            <a:off x="4481624" y="3089414"/>
            <a:ext cx="7469371" cy="92238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00" b="1" dirty="0" err="1">
                <a:solidFill>
                  <a:schemeClr val="bg1"/>
                </a:solidFill>
              </a:rPr>
              <a:t>Perangkat</a:t>
            </a:r>
            <a:r>
              <a:rPr lang="en-US" sz="1900" b="1" dirty="0">
                <a:solidFill>
                  <a:schemeClr val="bg1"/>
                </a:solidFill>
              </a:rPr>
              <a:t> Daerah lain </a:t>
            </a:r>
            <a:r>
              <a:rPr lang="en-US" sz="1900" b="1" dirty="0" err="1">
                <a:solidFill>
                  <a:schemeClr val="bg1"/>
                </a:solidFill>
              </a:rPr>
              <a:t>dapat</a:t>
            </a:r>
            <a:r>
              <a:rPr lang="en-US" sz="1900" b="1" dirty="0">
                <a:solidFill>
                  <a:schemeClr val="bg1"/>
                </a:solidFill>
              </a:rPr>
              <a:t> </a:t>
            </a:r>
            <a:r>
              <a:rPr lang="en-US" sz="1900" b="1" dirty="0" err="1">
                <a:solidFill>
                  <a:schemeClr val="bg1"/>
                </a:solidFill>
              </a:rPr>
              <a:t>menyelenggarakan</a:t>
            </a:r>
            <a:r>
              <a:rPr lang="en-US" sz="1900" b="1" dirty="0">
                <a:solidFill>
                  <a:schemeClr val="bg1"/>
                </a:solidFill>
              </a:rPr>
              <a:t> </a:t>
            </a:r>
            <a:r>
              <a:rPr lang="en-US" sz="19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Pendidikan </a:t>
            </a:r>
            <a:r>
              <a:rPr lang="en-US" sz="19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Ideologi</a:t>
            </a:r>
            <a:r>
              <a:rPr lang="en-US" sz="19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Pancasila dan </a:t>
            </a:r>
            <a:r>
              <a:rPr lang="en-US" sz="19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Wawasan</a:t>
            </a:r>
            <a:r>
              <a:rPr lang="en-US" sz="19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9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Kebangsaan</a:t>
            </a:r>
            <a:r>
              <a:rPr lang="en-US" sz="19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19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sesuai</a:t>
            </a:r>
            <a:r>
              <a:rPr lang="en-US" sz="19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9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dengan</a:t>
            </a:r>
            <a:r>
              <a:rPr lang="en-US" sz="19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9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tugas</a:t>
            </a:r>
            <a:r>
              <a:rPr lang="en-US" sz="19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9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pokok</a:t>
            </a:r>
            <a:r>
              <a:rPr lang="en-US" sz="19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dan </a:t>
            </a:r>
            <a:r>
              <a:rPr lang="en-US" sz="19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fungsinya</a:t>
            </a:r>
            <a:r>
              <a:rPr lang="en-US" sz="19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1900" b="1" dirty="0">
                <a:solidFill>
                  <a:schemeClr val="bg1"/>
                </a:solidFill>
              </a:rPr>
              <a:t> </a:t>
            </a:r>
            <a:endParaRPr lang="en-ID" sz="1900" b="1" dirty="0">
              <a:solidFill>
                <a:schemeClr val="bg1"/>
              </a:solidFill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E9B8546-8018-C91E-EABF-29D7681FCCB9}"/>
              </a:ext>
            </a:extLst>
          </p:cNvPr>
          <p:cNvCxnSpPr>
            <a:cxnSpLocks/>
            <a:stCxn id="7" idx="3"/>
          </p:cNvCxnSpPr>
          <p:nvPr/>
        </p:nvCxnSpPr>
        <p:spPr>
          <a:xfrm flipV="1">
            <a:off x="2910661" y="3529339"/>
            <a:ext cx="1531093" cy="21266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BC7197E-0A14-0603-FBA7-A2F9917B9462}"/>
              </a:ext>
            </a:extLst>
          </p:cNvPr>
          <p:cNvCxnSpPr>
            <a:cxnSpLocks/>
            <a:stCxn id="7" idx="3"/>
          </p:cNvCxnSpPr>
          <p:nvPr/>
        </p:nvCxnSpPr>
        <p:spPr>
          <a:xfrm flipV="1">
            <a:off x="2910661" y="1941771"/>
            <a:ext cx="1416790" cy="1608834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63E48FD6-C166-7A01-E82F-7ABEF2D7840F}"/>
              </a:ext>
            </a:extLst>
          </p:cNvPr>
          <p:cNvSpPr/>
          <p:nvPr/>
        </p:nvSpPr>
        <p:spPr>
          <a:xfrm>
            <a:off x="89500" y="2681393"/>
            <a:ext cx="2821161" cy="173842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Penyelenggara</a:t>
            </a:r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Pendidikan </a:t>
            </a:r>
            <a:r>
              <a:rPr lang="en-US" sz="20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Ideologi</a:t>
            </a:r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Pancasila dan </a:t>
            </a:r>
            <a:r>
              <a:rPr lang="en-US" sz="20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Wawasan</a:t>
            </a:r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Kebangsaan</a:t>
            </a:r>
            <a:endParaRPr lang="en-ID" sz="2000" b="1" dirty="0">
              <a:solidFill>
                <a:schemeClr val="bg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C16070A-5D8A-58FA-F91E-02D5B9447099}"/>
              </a:ext>
            </a:extLst>
          </p:cNvPr>
          <p:cNvCxnSpPr>
            <a:cxnSpLocks/>
            <a:stCxn id="7" idx="3"/>
          </p:cNvCxnSpPr>
          <p:nvPr/>
        </p:nvCxnSpPr>
        <p:spPr>
          <a:xfrm flipV="1">
            <a:off x="2910661" y="680484"/>
            <a:ext cx="1416790" cy="2870121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9EF76FCF-CDC3-2039-9512-E545ADCC63AA}"/>
              </a:ext>
            </a:extLst>
          </p:cNvPr>
          <p:cNvSpPr/>
          <p:nvPr/>
        </p:nvSpPr>
        <p:spPr>
          <a:xfrm>
            <a:off x="4481623" y="4124768"/>
            <a:ext cx="7469371" cy="12240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00" b="1" dirty="0" err="1">
                <a:solidFill>
                  <a:schemeClr val="bg1"/>
                </a:solidFill>
              </a:rPr>
              <a:t>Pemerintah</a:t>
            </a:r>
            <a:r>
              <a:rPr lang="en-US" sz="1900" b="1" dirty="0">
                <a:solidFill>
                  <a:schemeClr val="bg1"/>
                </a:solidFill>
              </a:rPr>
              <a:t> Daerah </a:t>
            </a:r>
            <a:r>
              <a:rPr lang="en-US" sz="1900" b="1" dirty="0" err="1">
                <a:solidFill>
                  <a:schemeClr val="bg1"/>
                </a:solidFill>
              </a:rPr>
              <a:t>dalam</a:t>
            </a:r>
            <a:r>
              <a:rPr lang="en-US" sz="1900" b="1" dirty="0">
                <a:solidFill>
                  <a:schemeClr val="bg1"/>
                </a:solidFill>
              </a:rPr>
              <a:t> </a:t>
            </a:r>
            <a:r>
              <a:rPr lang="en-US" sz="1900" b="1" dirty="0" err="1">
                <a:solidFill>
                  <a:schemeClr val="bg1"/>
                </a:solidFill>
              </a:rPr>
              <a:t>menyelenggrakannya</a:t>
            </a:r>
            <a:r>
              <a:rPr lang="en-US" sz="1900" b="1" dirty="0">
                <a:solidFill>
                  <a:schemeClr val="bg1"/>
                </a:solidFill>
              </a:rPr>
              <a:t> </a:t>
            </a:r>
            <a:r>
              <a:rPr lang="en-US" sz="1900" b="1" dirty="0" err="1">
                <a:solidFill>
                  <a:schemeClr val="bg1"/>
                </a:solidFill>
              </a:rPr>
              <a:t>melibatkan</a:t>
            </a:r>
            <a:r>
              <a:rPr lang="en-US" sz="1900" b="1" dirty="0">
                <a:solidFill>
                  <a:schemeClr val="bg1"/>
                </a:solidFill>
              </a:rPr>
              <a:t> DPRD, </a:t>
            </a:r>
            <a:r>
              <a:rPr lang="en-US" sz="1900" b="1" dirty="0" err="1">
                <a:solidFill>
                  <a:schemeClr val="bg1"/>
                </a:solidFill>
              </a:rPr>
              <a:t>instansi</a:t>
            </a:r>
            <a:r>
              <a:rPr lang="en-US" sz="1900" b="1" dirty="0">
                <a:solidFill>
                  <a:schemeClr val="bg1"/>
                </a:solidFill>
              </a:rPr>
              <a:t>/Lembaga vertical di </a:t>
            </a:r>
            <a:r>
              <a:rPr lang="en-US" sz="1900" b="1" dirty="0" err="1">
                <a:solidFill>
                  <a:schemeClr val="bg1"/>
                </a:solidFill>
              </a:rPr>
              <a:t>daerah</a:t>
            </a:r>
            <a:r>
              <a:rPr lang="en-US" sz="1900" b="1" dirty="0">
                <a:solidFill>
                  <a:schemeClr val="bg1"/>
                </a:solidFill>
              </a:rPr>
              <a:t> dan Masyarakat.</a:t>
            </a:r>
          </a:p>
          <a:p>
            <a:pPr algn="ctr"/>
            <a:r>
              <a:rPr lang="en-US" sz="1900" b="1" dirty="0" err="1">
                <a:solidFill>
                  <a:schemeClr val="bg1"/>
                </a:solidFill>
              </a:rPr>
              <a:t>Pelibatan</a:t>
            </a:r>
            <a:r>
              <a:rPr lang="en-US" sz="1900" b="1" dirty="0">
                <a:solidFill>
                  <a:schemeClr val="bg1"/>
                </a:solidFill>
              </a:rPr>
              <a:t> </a:t>
            </a:r>
            <a:r>
              <a:rPr lang="en-US" sz="1900" b="1" dirty="0" err="1">
                <a:solidFill>
                  <a:schemeClr val="bg1"/>
                </a:solidFill>
              </a:rPr>
              <a:t>ini</a:t>
            </a:r>
            <a:r>
              <a:rPr lang="en-US" sz="1900" b="1" dirty="0">
                <a:solidFill>
                  <a:schemeClr val="bg1"/>
                </a:solidFill>
              </a:rPr>
              <a:t> </a:t>
            </a:r>
            <a:r>
              <a:rPr lang="en-US" sz="1900" b="1" dirty="0" err="1">
                <a:solidFill>
                  <a:schemeClr val="bg1"/>
                </a:solidFill>
              </a:rPr>
              <a:t>dlaksanakan</a:t>
            </a:r>
            <a:r>
              <a:rPr lang="en-US" sz="1900" b="1" dirty="0">
                <a:solidFill>
                  <a:schemeClr val="bg1"/>
                </a:solidFill>
              </a:rPr>
              <a:t> </a:t>
            </a:r>
            <a:r>
              <a:rPr lang="en-US" sz="1900" b="1" dirty="0" err="1">
                <a:solidFill>
                  <a:schemeClr val="bg1"/>
                </a:solidFill>
              </a:rPr>
              <a:t>sesuai</a:t>
            </a:r>
            <a:r>
              <a:rPr lang="en-US" sz="1900" b="1" dirty="0">
                <a:solidFill>
                  <a:schemeClr val="bg1"/>
                </a:solidFill>
              </a:rPr>
              <a:t> </a:t>
            </a:r>
            <a:r>
              <a:rPr lang="en-US" sz="1900" b="1" dirty="0" err="1">
                <a:solidFill>
                  <a:schemeClr val="bg1"/>
                </a:solidFill>
              </a:rPr>
              <a:t>dengan</a:t>
            </a:r>
            <a:r>
              <a:rPr lang="en-US" sz="1900" b="1" dirty="0">
                <a:solidFill>
                  <a:schemeClr val="bg1"/>
                </a:solidFill>
              </a:rPr>
              <a:t> </a:t>
            </a:r>
            <a:r>
              <a:rPr lang="en-US" sz="1900" b="1" dirty="0" err="1">
                <a:solidFill>
                  <a:schemeClr val="bg1"/>
                </a:solidFill>
              </a:rPr>
              <a:t>ketentuan</a:t>
            </a:r>
            <a:r>
              <a:rPr lang="en-US" sz="1900" b="1" dirty="0">
                <a:solidFill>
                  <a:schemeClr val="bg1"/>
                </a:solidFill>
              </a:rPr>
              <a:t> </a:t>
            </a:r>
            <a:r>
              <a:rPr lang="en-US" sz="1900" b="1" dirty="0" err="1">
                <a:solidFill>
                  <a:schemeClr val="bg1"/>
                </a:solidFill>
              </a:rPr>
              <a:t>peraturan</a:t>
            </a:r>
            <a:r>
              <a:rPr lang="en-US" sz="1900" b="1" dirty="0">
                <a:solidFill>
                  <a:schemeClr val="bg1"/>
                </a:solidFill>
              </a:rPr>
              <a:t> </a:t>
            </a:r>
            <a:r>
              <a:rPr lang="en-US" sz="1900" b="1" dirty="0" err="1">
                <a:solidFill>
                  <a:schemeClr val="bg1"/>
                </a:solidFill>
              </a:rPr>
              <a:t>perundang-undangan</a:t>
            </a:r>
            <a:r>
              <a:rPr lang="en-US" sz="1900" b="1" dirty="0">
                <a:solidFill>
                  <a:schemeClr val="bg1"/>
                </a:solidFill>
              </a:rPr>
              <a:t>.</a:t>
            </a:r>
            <a:endParaRPr lang="en-ID" sz="1900" b="1" dirty="0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C5C2EC-E619-E36A-0903-59F38066C45A}"/>
              </a:ext>
            </a:extLst>
          </p:cNvPr>
          <p:cNvSpPr/>
          <p:nvPr/>
        </p:nvSpPr>
        <p:spPr>
          <a:xfrm>
            <a:off x="4481623" y="5461814"/>
            <a:ext cx="7469371" cy="92238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00" b="1" dirty="0" err="1">
                <a:solidFill>
                  <a:schemeClr val="bg1"/>
                </a:solidFill>
              </a:rPr>
              <a:t>Pemda</a:t>
            </a:r>
            <a:r>
              <a:rPr lang="en-US" sz="1900" b="1" dirty="0">
                <a:solidFill>
                  <a:schemeClr val="bg1"/>
                </a:solidFill>
              </a:rPr>
              <a:t> </a:t>
            </a:r>
            <a:r>
              <a:rPr lang="en-US" sz="1900" b="1" dirty="0" err="1">
                <a:solidFill>
                  <a:schemeClr val="bg1"/>
                </a:solidFill>
              </a:rPr>
              <a:t>dapat</a:t>
            </a:r>
            <a:r>
              <a:rPr lang="en-US" sz="1900" b="1" dirty="0">
                <a:solidFill>
                  <a:schemeClr val="bg1"/>
                </a:solidFill>
              </a:rPr>
              <a:t> </a:t>
            </a:r>
            <a:r>
              <a:rPr lang="en-US" sz="1900" b="1" dirty="0" err="1">
                <a:solidFill>
                  <a:schemeClr val="bg1"/>
                </a:solidFill>
              </a:rPr>
              <a:t>membentuk</a:t>
            </a:r>
            <a:r>
              <a:rPr lang="en-US" sz="1900" b="1" dirty="0">
                <a:solidFill>
                  <a:schemeClr val="bg1"/>
                </a:solidFill>
              </a:rPr>
              <a:t> Tim </a:t>
            </a:r>
            <a:r>
              <a:rPr lang="en-US" sz="1900" b="1" dirty="0" err="1">
                <a:solidFill>
                  <a:schemeClr val="bg1"/>
                </a:solidFill>
              </a:rPr>
              <a:t>Koordinasi</a:t>
            </a:r>
            <a:r>
              <a:rPr lang="en-US" sz="1900" b="1" dirty="0">
                <a:solidFill>
                  <a:schemeClr val="bg1"/>
                </a:solidFill>
              </a:rPr>
              <a:t> </a:t>
            </a:r>
            <a:r>
              <a:rPr lang="en-US" sz="1900" b="1" dirty="0" err="1">
                <a:solidFill>
                  <a:schemeClr val="bg1"/>
                </a:solidFill>
              </a:rPr>
              <a:t>atau</a:t>
            </a:r>
            <a:r>
              <a:rPr lang="en-US" sz="1900" b="1" dirty="0">
                <a:solidFill>
                  <a:schemeClr val="bg1"/>
                </a:solidFill>
              </a:rPr>
              <a:t> Tim Pembina </a:t>
            </a:r>
            <a:r>
              <a:rPr lang="en-US" sz="1900" b="1" dirty="0" err="1">
                <a:solidFill>
                  <a:schemeClr val="bg1"/>
                </a:solidFill>
              </a:rPr>
              <a:t>Penyelenggaraan</a:t>
            </a:r>
            <a:r>
              <a:rPr lang="en-US" sz="1900" b="1" dirty="0">
                <a:solidFill>
                  <a:schemeClr val="bg1"/>
                </a:solidFill>
              </a:rPr>
              <a:t> Pendidikan </a:t>
            </a:r>
            <a:r>
              <a:rPr lang="en-US" sz="19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Ideologi</a:t>
            </a:r>
            <a:r>
              <a:rPr lang="en-US" sz="19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Pancasila dan </a:t>
            </a:r>
            <a:r>
              <a:rPr lang="en-US" sz="19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Wawasan</a:t>
            </a:r>
            <a:r>
              <a:rPr lang="en-US" sz="19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9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Kebangsaan</a:t>
            </a:r>
            <a:r>
              <a:rPr lang="en-US" sz="19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yang </a:t>
            </a:r>
            <a:r>
              <a:rPr lang="en-US" sz="19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ditetapkan</a:t>
            </a:r>
            <a:r>
              <a:rPr lang="en-US" sz="19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9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dalam</a:t>
            </a:r>
            <a:r>
              <a:rPr lang="en-US" sz="19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Keputusan </a:t>
            </a:r>
            <a:r>
              <a:rPr lang="en-US" sz="19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Bupati</a:t>
            </a:r>
            <a:r>
              <a:rPr lang="en-US" sz="19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endParaRPr lang="en-ID" sz="1900" b="1" dirty="0">
              <a:solidFill>
                <a:schemeClr val="bg1"/>
              </a:solidFill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F9CCA62-778A-78EC-1D18-AB63E0380EFA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2910661" y="3550605"/>
            <a:ext cx="1416790" cy="1126507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5A03F1B-9987-EE16-401D-3306C1297A86}"/>
              </a:ext>
            </a:extLst>
          </p:cNvPr>
          <p:cNvCxnSpPr>
            <a:cxnSpLocks/>
            <a:stCxn id="7" idx="3"/>
            <a:endCxn id="14" idx="1"/>
          </p:cNvCxnSpPr>
          <p:nvPr/>
        </p:nvCxnSpPr>
        <p:spPr>
          <a:xfrm>
            <a:off x="2910661" y="3550605"/>
            <a:ext cx="1570962" cy="2372401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9286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7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DBEA8E-BA36-8282-5F15-E6E0724F3957}"/>
              </a:ext>
            </a:extLst>
          </p:cNvPr>
          <p:cNvSpPr/>
          <p:nvPr/>
        </p:nvSpPr>
        <p:spPr>
          <a:xfrm>
            <a:off x="276458" y="195308"/>
            <a:ext cx="4465663" cy="7403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Arial Narrow" panose="020B0606020202030204" pitchFamily="34" charset="0"/>
              </a:rPr>
              <a:t>BAB IV MUATAN MATERI</a:t>
            </a:r>
            <a:endParaRPr lang="en-ID" sz="2800" b="1" dirty="0">
              <a:latin typeface="Arial Narrow" panose="020B0606020202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90FA286-97C5-4B0C-B0CB-33377B130C0D}"/>
              </a:ext>
            </a:extLst>
          </p:cNvPr>
          <p:cNvSpPr/>
          <p:nvPr/>
        </p:nvSpPr>
        <p:spPr>
          <a:xfrm>
            <a:off x="1066824" y="1124082"/>
            <a:ext cx="10154082" cy="4603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>
                <a:latin typeface="Arial Narrow" panose="020B0606020202030204" pitchFamily="34" charset="0"/>
              </a:rPr>
              <a:t>Materi</a:t>
            </a:r>
            <a:r>
              <a:rPr lang="en-US" sz="2600" b="1" dirty="0">
                <a:latin typeface="Arial Narrow" panose="020B0606020202030204" pitchFamily="34" charset="0"/>
              </a:rPr>
              <a:t> Pendidikan </a:t>
            </a:r>
            <a:r>
              <a:rPr lang="en-US" sz="2600" b="1" dirty="0" err="1">
                <a:latin typeface="Arial Narrow" panose="020B0606020202030204" pitchFamily="34" charset="0"/>
              </a:rPr>
              <a:t>Ideologi</a:t>
            </a:r>
            <a:r>
              <a:rPr lang="en-US" sz="2600" b="1" dirty="0">
                <a:latin typeface="Arial Narrow" panose="020B0606020202030204" pitchFamily="34" charset="0"/>
              </a:rPr>
              <a:t> Pancasila dan </a:t>
            </a:r>
            <a:r>
              <a:rPr lang="en-US" sz="2600" b="1" dirty="0" err="1">
                <a:latin typeface="Arial Narrow" panose="020B0606020202030204" pitchFamily="34" charset="0"/>
              </a:rPr>
              <a:t>Wawasan</a:t>
            </a:r>
            <a:r>
              <a:rPr lang="en-US" sz="2600" b="1" dirty="0">
                <a:latin typeface="Arial Narrow" panose="020B0606020202030204" pitchFamily="34" charset="0"/>
              </a:rPr>
              <a:t> </a:t>
            </a:r>
            <a:r>
              <a:rPr lang="en-US" sz="2600" b="1" dirty="0" err="1">
                <a:latin typeface="Arial Narrow" panose="020B0606020202030204" pitchFamily="34" charset="0"/>
              </a:rPr>
              <a:t>Kebangsaan</a:t>
            </a:r>
            <a:r>
              <a:rPr lang="en-US" sz="2600" b="1" dirty="0">
                <a:latin typeface="Arial Narrow" panose="020B0606020202030204" pitchFamily="34" charset="0"/>
              </a:rPr>
              <a:t> </a:t>
            </a:r>
            <a:r>
              <a:rPr lang="en-US" sz="2600" b="1" dirty="0" err="1">
                <a:latin typeface="Arial Narrow" panose="020B0606020202030204" pitchFamily="34" charset="0"/>
              </a:rPr>
              <a:t>meliputi</a:t>
            </a:r>
            <a:r>
              <a:rPr lang="en-US" sz="2600" b="1" dirty="0">
                <a:latin typeface="Arial Narrow" panose="020B0606020202030204" pitchFamily="34" charset="0"/>
              </a:rPr>
              <a:t>:</a:t>
            </a:r>
            <a:endParaRPr lang="en-ID" sz="2600" b="1" dirty="0">
              <a:latin typeface="Arial Narrow" panose="020B0606020202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C2D73CE-2037-F16D-C387-CC25956E4761}"/>
              </a:ext>
            </a:extLst>
          </p:cNvPr>
          <p:cNvSpPr/>
          <p:nvPr/>
        </p:nvSpPr>
        <p:spPr>
          <a:xfrm>
            <a:off x="552916" y="2272204"/>
            <a:ext cx="3455570" cy="4603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latin typeface="Arial Narrow" panose="020B0606020202030204" pitchFamily="34" charset="0"/>
              </a:rPr>
              <a:t>1. </a:t>
            </a:r>
            <a:r>
              <a:rPr lang="en-US" sz="2500" b="1" dirty="0" err="1">
                <a:latin typeface="Arial Narrow" panose="020B0606020202030204" pitchFamily="34" charset="0"/>
              </a:rPr>
              <a:t>Ideologi</a:t>
            </a:r>
            <a:r>
              <a:rPr lang="en-US" sz="2500" b="1" dirty="0">
                <a:latin typeface="Arial Narrow" panose="020B0606020202030204" pitchFamily="34" charset="0"/>
              </a:rPr>
              <a:t> Pancasila</a:t>
            </a:r>
            <a:endParaRPr lang="en-ID" sz="2500" b="1" dirty="0">
              <a:latin typeface="Arial Narrow" panose="020B0606020202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E7639B-2113-9037-0006-1286C4264E69}"/>
              </a:ext>
            </a:extLst>
          </p:cNvPr>
          <p:cNvSpPr/>
          <p:nvPr/>
        </p:nvSpPr>
        <p:spPr>
          <a:xfrm>
            <a:off x="552916" y="2935158"/>
            <a:ext cx="3455570" cy="35294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AutoNum type="alphaLcPeriod"/>
            </a:pPr>
            <a:r>
              <a:rPr lang="en-US" sz="2000" b="1" dirty="0">
                <a:latin typeface="Arial Narrow" panose="020B0606020202030204" pitchFamily="34" charset="0"/>
              </a:rPr>
              <a:t>Sejarah Indonesia</a:t>
            </a:r>
          </a:p>
          <a:p>
            <a:pPr marL="457200" indent="-457200">
              <a:buAutoNum type="alphaLcPeriod"/>
            </a:pPr>
            <a:r>
              <a:rPr lang="en-US" sz="2000" b="1" dirty="0">
                <a:latin typeface="Arial Narrow" panose="020B0606020202030204" pitchFamily="34" charset="0"/>
              </a:rPr>
              <a:t>Sejarah </a:t>
            </a:r>
            <a:r>
              <a:rPr lang="en-US" sz="2000" b="1" dirty="0" err="1">
                <a:latin typeface="Arial Narrow" panose="020B0606020202030204" pitchFamily="34" charset="0"/>
              </a:rPr>
              <a:t>lahirnya</a:t>
            </a:r>
            <a:r>
              <a:rPr lang="en-US" sz="2000" b="1" dirty="0">
                <a:latin typeface="Arial Narrow" panose="020B0606020202030204" pitchFamily="34" charset="0"/>
              </a:rPr>
              <a:t> Pancasila</a:t>
            </a:r>
          </a:p>
          <a:p>
            <a:pPr marL="457200" indent="-457200">
              <a:buAutoNum type="alphaLcPeriod"/>
            </a:pPr>
            <a:r>
              <a:rPr lang="en-US" sz="2000" b="1" dirty="0">
                <a:latin typeface="Arial Narrow" panose="020B0606020202030204" pitchFamily="34" charset="0"/>
              </a:rPr>
              <a:t>Pancasila </a:t>
            </a:r>
            <a:r>
              <a:rPr lang="en-US" sz="2000" b="1" dirty="0" err="1">
                <a:latin typeface="Arial Narrow" panose="020B0606020202030204" pitchFamily="34" charset="0"/>
              </a:rPr>
              <a:t>sebagai</a:t>
            </a:r>
            <a:r>
              <a:rPr lang="en-US" sz="2000" b="1" dirty="0">
                <a:latin typeface="Arial Narrow" panose="020B0606020202030204" pitchFamily="34" charset="0"/>
              </a:rPr>
              <a:t> </a:t>
            </a:r>
            <a:r>
              <a:rPr lang="en-US" sz="2000" b="1" dirty="0" err="1">
                <a:latin typeface="Arial Narrow" panose="020B0606020202030204" pitchFamily="34" charset="0"/>
              </a:rPr>
              <a:t>dasar</a:t>
            </a:r>
            <a:r>
              <a:rPr lang="en-US" sz="2000" b="1" dirty="0">
                <a:latin typeface="Arial Narrow" panose="020B0606020202030204" pitchFamily="34" charset="0"/>
              </a:rPr>
              <a:t>/</a:t>
            </a:r>
            <a:r>
              <a:rPr lang="en-US" sz="2000" b="1" dirty="0" err="1">
                <a:latin typeface="Arial Narrow" panose="020B0606020202030204" pitchFamily="34" charset="0"/>
              </a:rPr>
              <a:t>ideologi</a:t>
            </a:r>
            <a:r>
              <a:rPr lang="en-US" sz="2000" b="1" dirty="0">
                <a:latin typeface="Arial Narrow" panose="020B0606020202030204" pitchFamily="34" charset="0"/>
              </a:rPr>
              <a:t> Negara</a:t>
            </a:r>
          </a:p>
          <a:p>
            <a:pPr marL="457200" indent="-457200">
              <a:buAutoNum type="alphaLcPeriod"/>
            </a:pPr>
            <a:r>
              <a:rPr lang="en-US" sz="2000" b="1" dirty="0">
                <a:latin typeface="Arial Narrow" panose="020B0606020202030204" pitchFamily="34" charset="0"/>
              </a:rPr>
              <a:t>Pancasila </a:t>
            </a:r>
            <a:r>
              <a:rPr lang="en-US" sz="2000" b="1" dirty="0" err="1">
                <a:latin typeface="Arial Narrow" panose="020B0606020202030204" pitchFamily="34" charset="0"/>
              </a:rPr>
              <a:t>sebagai</a:t>
            </a:r>
            <a:r>
              <a:rPr lang="en-US" sz="2000" b="1" dirty="0">
                <a:latin typeface="Arial Narrow" panose="020B0606020202030204" pitchFamily="34" charset="0"/>
              </a:rPr>
              <a:t> </a:t>
            </a:r>
            <a:r>
              <a:rPr lang="en-US" sz="2000" b="1" dirty="0" err="1">
                <a:latin typeface="Arial Narrow" panose="020B0606020202030204" pitchFamily="34" charset="0"/>
              </a:rPr>
              <a:t>falsafah</a:t>
            </a:r>
            <a:r>
              <a:rPr lang="en-US" sz="2000" b="1" dirty="0">
                <a:latin typeface="Arial Narrow" panose="020B0606020202030204" pitchFamily="34" charset="0"/>
              </a:rPr>
              <a:t> </a:t>
            </a:r>
            <a:r>
              <a:rPr lang="en-US" sz="2000" b="1" dirty="0" err="1">
                <a:latin typeface="Arial Narrow" panose="020B0606020202030204" pitchFamily="34" charset="0"/>
              </a:rPr>
              <a:t>hidup</a:t>
            </a:r>
            <a:r>
              <a:rPr lang="en-US" sz="2000" b="1" dirty="0">
                <a:latin typeface="Arial Narrow" panose="020B0606020202030204" pitchFamily="34" charset="0"/>
              </a:rPr>
              <a:t> </a:t>
            </a:r>
            <a:r>
              <a:rPr lang="en-US" sz="2000" b="1" dirty="0" err="1">
                <a:latin typeface="Arial Narrow" panose="020B0606020202030204" pitchFamily="34" charset="0"/>
              </a:rPr>
              <a:t>bangsa</a:t>
            </a:r>
            <a:endParaRPr lang="en-US" sz="2000" b="1" dirty="0">
              <a:latin typeface="Arial Narrow" panose="020B0606020202030204" pitchFamily="34" charset="0"/>
            </a:endParaRPr>
          </a:p>
          <a:p>
            <a:pPr marL="457200" indent="-457200">
              <a:buAutoNum type="alphaLcPeriod"/>
            </a:pPr>
            <a:r>
              <a:rPr lang="en-US" sz="2000" b="1" dirty="0">
                <a:latin typeface="Arial Narrow" panose="020B0606020202030204" pitchFamily="34" charset="0"/>
              </a:rPr>
              <a:t>Nilai-</a:t>
            </a:r>
            <a:r>
              <a:rPr lang="en-US" sz="2000" b="1" dirty="0" err="1">
                <a:latin typeface="Arial Narrow" panose="020B0606020202030204" pitchFamily="34" charset="0"/>
              </a:rPr>
              <a:t>nilai</a:t>
            </a:r>
            <a:r>
              <a:rPr lang="en-US" sz="2000" b="1" dirty="0">
                <a:latin typeface="Arial Narrow" panose="020B0606020202030204" pitchFamily="34" charset="0"/>
              </a:rPr>
              <a:t> Pancasila</a:t>
            </a:r>
          </a:p>
          <a:p>
            <a:pPr marL="457200" indent="-457200">
              <a:buAutoNum type="alphaLcPeriod"/>
            </a:pPr>
            <a:r>
              <a:rPr lang="en-US" sz="2000" b="1" dirty="0" err="1">
                <a:latin typeface="Arial Narrow" panose="020B0606020202030204" pitchFamily="34" charset="0"/>
              </a:rPr>
              <a:t>Aktualisasi</a:t>
            </a:r>
            <a:r>
              <a:rPr lang="en-US" sz="2000" b="1" dirty="0">
                <a:latin typeface="Arial Narrow" panose="020B0606020202030204" pitchFamily="34" charset="0"/>
              </a:rPr>
              <a:t> </a:t>
            </a:r>
            <a:r>
              <a:rPr lang="en-US" sz="2000" b="1" dirty="0" err="1">
                <a:latin typeface="Arial Narrow" panose="020B0606020202030204" pitchFamily="34" charset="0"/>
              </a:rPr>
              <a:t>nilai-nilai</a:t>
            </a:r>
            <a:r>
              <a:rPr lang="en-US" sz="2000" b="1" dirty="0">
                <a:latin typeface="Arial Narrow" panose="020B0606020202030204" pitchFamily="34" charset="0"/>
              </a:rPr>
              <a:t> Pancasila </a:t>
            </a:r>
            <a:r>
              <a:rPr lang="en-US" sz="2000" b="1" dirty="0" err="1">
                <a:latin typeface="Arial Narrow" panose="020B0606020202030204" pitchFamily="34" charset="0"/>
              </a:rPr>
              <a:t>dalam</a:t>
            </a:r>
            <a:r>
              <a:rPr lang="en-US" sz="2000" b="1" dirty="0">
                <a:latin typeface="Arial Narrow" panose="020B0606020202030204" pitchFamily="34" charset="0"/>
              </a:rPr>
              <a:t> </a:t>
            </a:r>
            <a:r>
              <a:rPr lang="en-US" sz="2000" b="1" dirty="0" err="1">
                <a:latin typeface="Arial Narrow" panose="020B0606020202030204" pitchFamily="34" charset="0"/>
              </a:rPr>
              <a:t>kehidupan</a:t>
            </a:r>
            <a:r>
              <a:rPr lang="en-US" sz="2000" b="1" dirty="0">
                <a:latin typeface="Arial Narrow" panose="020B0606020202030204" pitchFamily="34" charset="0"/>
              </a:rPr>
              <a:t> </a:t>
            </a:r>
            <a:r>
              <a:rPr lang="en-US" sz="2000" b="1" dirty="0" err="1">
                <a:latin typeface="Arial Narrow" panose="020B0606020202030204" pitchFamily="34" charset="0"/>
              </a:rPr>
              <a:t>berbangsa</a:t>
            </a:r>
            <a:r>
              <a:rPr lang="en-US" sz="2000" b="1" dirty="0">
                <a:latin typeface="Arial Narrow" panose="020B0606020202030204" pitchFamily="34" charset="0"/>
              </a:rPr>
              <a:t>, </a:t>
            </a:r>
            <a:r>
              <a:rPr lang="en-US" sz="2000" b="1" dirty="0" err="1">
                <a:latin typeface="Arial Narrow" panose="020B0606020202030204" pitchFamily="34" charset="0"/>
              </a:rPr>
              <a:t>bernegara</a:t>
            </a:r>
            <a:r>
              <a:rPr lang="en-US" sz="2000" b="1" dirty="0">
                <a:latin typeface="Arial Narrow" panose="020B0606020202030204" pitchFamily="34" charset="0"/>
              </a:rPr>
              <a:t> dan </a:t>
            </a:r>
            <a:r>
              <a:rPr lang="en-US" sz="2000" b="1" dirty="0" err="1">
                <a:latin typeface="Arial Narrow" panose="020B0606020202030204" pitchFamily="34" charset="0"/>
              </a:rPr>
              <a:t>bermasyarakat</a:t>
            </a:r>
            <a:endParaRPr lang="en-US" sz="2000" b="1" dirty="0">
              <a:latin typeface="Arial Narrow" panose="020B0606020202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FB7683-6F9A-53E0-3B82-DEB0C24E552F}"/>
              </a:ext>
            </a:extLst>
          </p:cNvPr>
          <p:cNvSpPr/>
          <p:nvPr/>
        </p:nvSpPr>
        <p:spPr>
          <a:xfrm>
            <a:off x="4416080" y="2286375"/>
            <a:ext cx="3455570" cy="4603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latin typeface="Arial Narrow" panose="020B0606020202030204" pitchFamily="34" charset="0"/>
              </a:rPr>
              <a:t>2. </a:t>
            </a:r>
            <a:r>
              <a:rPr lang="en-US" sz="2500" b="1" dirty="0" err="1">
                <a:latin typeface="Arial Narrow" panose="020B0606020202030204" pitchFamily="34" charset="0"/>
              </a:rPr>
              <a:t>Wawasan</a:t>
            </a:r>
            <a:r>
              <a:rPr lang="en-US" sz="2500" b="1" dirty="0">
                <a:latin typeface="Arial Narrow" panose="020B0606020202030204" pitchFamily="34" charset="0"/>
              </a:rPr>
              <a:t> </a:t>
            </a:r>
            <a:r>
              <a:rPr lang="en-US" sz="2500" b="1" dirty="0" err="1">
                <a:latin typeface="Arial Narrow" panose="020B0606020202030204" pitchFamily="34" charset="0"/>
              </a:rPr>
              <a:t>Kebangsaan</a:t>
            </a:r>
            <a:endParaRPr lang="en-ID" sz="2500" b="1" dirty="0">
              <a:latin typeface="Arial Narrow" panose="020B0606020202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B2AD30-1A72-5E6F-7938-D71371A7DF03}"/>
              </a:ext>
            </a:extLst>
          </p:cNvPr>
          <p:cNvSpPr/>
          <p:nvPr/>
        </p:nvSpPr>
        <p:spPr>
          <a:xfrm>
            <a:off x="4416080" y="2949329"/>
            <a:ext cx="3455570" cy="35294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AutoNum type="alphaLcPeriod"/>
            </a:pPr>
            <a:r>
              <a:rPr lang="en-US" sz="2000" b="1" dirty="0">
                <a:latin typeface="Arial Narrow" panose="020B0606020202030204" pitchFamily="34" charset="0"/>
              </a:rPr>
              <a:t>UUD Negara </a:t>
            </a:r>
            <a:r>
              <a:rPr lang="en-US" sz="2000" b="1" dirty="0" err="1">
                <a:latin typeface="Arial Narrow" panose="020B0606020202030204" pitchFamily="34" charset="0"/>
              </a:rPr>
              <a:t>Republik</a:t>
            </a:r>
            <a:r>
              <a:rPr lang="en-US" sz="2000" b="1" dirty="0">
                <a:latin typeface="Arial Narrow" panose="020B0606020202030204" pitchFamily="34" charset="0"/>
              </a:rPr>
              <a:t> Indonesia </a:t>
            </a:r>
            <a:r>
              <a:rPr lang="en-US" sz="2000" b="1" dirty="0" err="1">
                <a:latin typeface="Arial Narrow" panose="020B0606020202030204" pitchFamily="34" charset="0"/>
              </a:rPr>
              <a:t>Tahun</a:t>
            </a:r>
            <a:r>
              <a:rPr lang="en-US" sz="2000" b="1" dirty="0">
                <a:latin typeface="Arial Narrow" panose="020B0606020202030204" pitchFamily="34" charset="0"/>
              </a:rPr>
              <a:t> 1945</a:t>
            </a:r>
          </a:p>
          <a:p>
            <a:pPr marL="457200" indent="-457200">
              <a:buAutoNum type="alphaLcPeriod"/>
            </a:pPr>
            <a:r>
              <a:rPr lang="en-US" sz="2000" b="1" dirty="0" err="1">
                <a:latin typeface="Arial Narrow" panose="020B0606020202030204" pitchFamily="34" charset="0"/>
              </a:rPr>
              <a:t>Bhineka</a:t>
            </a:r>
            <a:r>
              <a:rPr lang="en-US" sz="2000" b="1" dirty="0">
                <a:latin typeface="Arial Narrow" panose="020B0606020202030204" pitchFamily="34" charset="0"/>
              </a:rPr>
              <a:t> Tunggal Ika</a:t>
            </a:r>
          </a:p>
          <a:p>
            <a:pPr marL="457200" indent="-457200">
              <a:buAutoNum type="alphaLcPeriod"/>
            </a:pPr>
            <a:r>
              <a:rPr lang="en-US" sz="2000" b="1" dirty="0">
                <a:latin typeface="Arial Narrow" panose="020B0606020202030204" pitchFamily="34" charset="0"/>
              </a:rPr>
              <a:t>NKRI</a:t>
            </a:r>
          </a:p>
          <a:p>
            <a:pPr marL="457200" indent="-457200">
              <a:buFontTx/>
              <a:buAutoNum type="alphaLcPeriod"/>
            </a:pPr>
            <a:r>
              <a:rPr lang="en-US" sz="2000" b="1" dirty="0" err="1">
                <a:latin typeface="Arial Narrow" panose="020B0606020202030204" pitchFamily="34" charset="0"/>
              </a:rPr>
              <a:t>Aktualisasi</a:t>
            </a:r>
            <a:r>
              <a:rPr lang="en-US" sz="2000" b="1" dirty="0">
                <a:latin typeface="Arial Narrow" panose="020B0606020202030204" pitchFamily="34" charset="0"/>
              </a:rPr>
              <a:t> </a:t>
            </a:r>
            <a:r>
              <a:rPr lang="en-US" sz="2000" b="1" dirty="0" err="1">
                <a:latin typeface="Arial Narrow" panose="020B0606020202030204" pitchFamily="34" charset="0"/>
              </a:rPr>
              <a:t>wawasan</a:t>
            </a:r>
            <a:r>
              <a:rPr lang="en-US" sz="2000" b="1" dirty="0">
                <a:latin typeface="Arial Narrow" panose="020B0606020202030204" pitchFamily="34" charset="0"/>
              </a:rPr>
              <a:t> </a:t>
            </a:r>
            <a:r>
              <a:rPr lang="en-US" sz="2000" b="1" dirty="0" err="1">
                <a:latin typeface="Arial Narrow" panose="020B0606020202030204" pitchFamily="34" charset="0"/>
              </a:rPr>
              <a:t>kebangsaan</a:t>
            </a:r>
            <a:r>
              <a:rPr lang="en-US" sz="2000" b="1" dirty="0">
                <a:latin typeface="Arial Narrow" panose="020B0606020202030204" pitchFamily="34" charset="0"/>
              </a:rPr>
              <a:t> </a:t>
            </a:r>
            <a:r>
              <a:rPr lang="en-US" sz="2000" b="1" dirty="0" err="1">
                <a:latin typeface="Arial Narrow" panose="020B0606020202030204" pitchFamily="34" charset="0"/>
              </a:rPr>
              <a:t>dalam</a:t>
            </a:r>
            <a:r>
              <a:rPr lang="en-US" sz="2000" b="1" dirty="0">
                <a:latin typeface="Arial Narrow" panose="020B0606020202030204" pitchFamily="34" charset="0"/>
              </a:rPr>
              <a:t> </a:t>
            </a:r>
            <a:r>
              <a:rPr lang="en-US" sz="2000" b="1" dirty="0" err="1">
                <a:latin typeface="Arial Narrow" panose="020B0606020202030204" pitchFamily="34" charset="0"/>
              </a:rPr>
              <a:t>kehidupan</a:t>
            </a:r>
            <a:r>
              <a:rPr lang="en-US" sz="2000" b="1" dirty="0">
                <a:latin typeface="Arial Narrow" panose="020B0606020202030204" pitchFamily="34" charset="0"/>
              </a:rPr>
              <a:t> </a:t>
            </a:r>
            <a:r>
              <a:rPr lang="en-US" sz="2000" b="1" dirty="0" err="1">
                <a:latin typeface="Arial Narrow" panose="020B0606020202030204" pitchFamily="34" charset="0"/>
              </a:rPr>
              <a:t>berbangsa</a:t>
            </a:r>
            <a:r>
              <a:rPr lang="en-US" sz="2000" b="1" dirty="0">
                <a:latin typeface="Arial Narrow" panose="020B0606020202030204" pitchFamily="34" charset="0"/>
              </a:rPr>
              <a:t>, </a:t>
            </a:r>
            <a:r>
              <a:rPr lang="en-US" sz="2000" b="1" dirty="0" err="1">
                <a:latin typeface="Arial Narrow" panose="020B0606020202030204" pitchFamily="34" charset="0"/>
              </a:rPr>
              <a:t>bernegara</a:t>
            </a:r>
            <a:r>
              <a:rPr lang="en-US" sz="2000" b="1" dirty="0">
                <a:latin typeface="Arial Narrow" panose="020B0606020202030204" pitchFamily="34" charset="0"/>
              </a:rPr>
              <a:t> dan </a:t>
            </a:r>
            <a:r>
              <a:rPr lang="en-US" sz="2000" b="1" dirty="0" err="1">
                <a:latin typeface="Arial Narrow" panose="020B0606020202030204" pitchFamily="34" charset="0"/>
              </a:rPr>
              <a:t>bermasyarakat</a:t>
            </a:r>
            <a:endParaRPr lang="en-US" sz="2000" b="1" dirty="0">
              <a:latin typeface="Arial Narrow" panose="020B0606020202030204" pitchFamily="34" charset="0"/>
            </a:endParaRPr>
          </a:p>
          <a:p>
            <a:pPr marL="457200" indent="-457200">
              <a:buAutoNum type="alphaLcPeriod"/>
            </a:pPr>
            <a:endParaRPr lang="en-US" sz="2000" b="1" dirty="0">
              <a:latin typeface="Arial Narrow" panose="020B0606020202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2A50508-E87A-688C-59E0-9D916067821B}"/>
              </a:ext>
            </a:extLst>
          </p:cNvPr>
          <p:cNvSpPr/>
          <p:nvPr/>
        </p:nvSpPr>
        <p:spPr>
          <a:xfrm>
            <a:off x="8215459" y="2300546"/>
            <a:ext cx="3455570" cy="4603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latin typeface="Arial Narrow" panose="020B0606020202030204" pitchFamily="34" charset="0"/>
              </a:rPr>
              <a:t>3. </a:t>
            </a:r>
            <a:r>
              <a:rPr lang="en-US" sz="2500" b="1" dirty="0" err="1">
                <a:latin typeface="Arial Narrow" panose="020B0606020202030204" pitchFamily="34" charset="0"/>
              </a:rPr>
              <a:t>Muatan</a:t>
            </a:r>
            <a:r>
              <a:rPr lang="en-US" sz="2500" b="1" dirty="0">
                <a:latin typeface="Arial Narrow" panose="020B0606020202030204" pitchFamily="34" charset="0"/>
              </a:rPr>
              <a:t> </a:t>
            </a:r>
            <a:r>
              <a:rPr lang="en-US" sz="2500" b="1" dirty="0" err="1">
                <a:latin typeface="Arial Narrow" panose="020B0606020202030204" pitchFamily="34" charset="0"/>
              </a:rPr>
              <a:t>Lokal</a:t>
            </a:r>
            <a:endParaRPr lang="en-ID" sz="2500" b="1" dirty="0">
              <a:latin typeface="Arial Narrow" panose="020B060602020203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9D21103-4D83-324F-096D-A5CDA3BED720}"/>
              </a:ext>
            </a:extLst>
          </p:cNvPr>
          <p:cNvSpPr/>
          <p:nvPr/>
        </p:nvSpPr>
        <p:spPr>
          <a:xfrm>
            <a:off x="8215459" y="2949329"/>
            <a:ext cx="3455570" cy="13993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lnSpc>
                <a:spcPct val="150000"/>
              </a:lnSpc>
              <a:buAutoNum type="alphaLcPeriod"/>
            </a:pPr>
            <a:r>
              <a:rPr lang="en-US" sz="2000" b="1" dirty="0">
                <a:latin typeface="Arial Narrow" panose="020B0606020202030204" pitchFamily="34" charset="0"/>
              </a:rPr>
              <a:t>Sejarah Daerah</a:t>
            </a:r>
          </a:p>
          <a:p>
            <a:pPr marL="457200" indent="-457200">
              <a:lnSpc>
                <a:spcPct val="150000"/>
              </a:lnSpc>
              <a:buAutoNum type="alphaLcPeriod"/>
            </a:pPr>
            <a:r>
              <a:rPr lang="en-US" sz="2000" b="1" dirty="0" err="1">
                <a:latin typeface="Arial Narrow" panose="020B0606020202030204" pitchFamily="34" charset="0"/>
              </a:rPr>
              <a:t>Kearifa</a:t>
            </a:r>
            <a:r>
              <a:rPr lang="en-US" sz="2000" b="1" dirty="0">
                <a:latin typeface="Arial Narrow" panose="020B0606020202030204" pitchFamily="34" charset="0"/>
              </a:rPr>
              <a:t> </a:t>
            </a:r>
            <a:r>
              <a:rPr lang="en-US" sz="2000" b="1" dirty="0" err="1">
                <a:latin typeface="Arial Narrow" panose="020B0606020202030204" pitchFamily="34" charset="0"/>
              </a:rPr>
              <a:t>Lokal</a:t>
            </a:r>
            <a:r>
              <a:rPr lang="en-US" sz="2000" b="1" dirty="0">
                <a:latin typeface="Arial Narrow" panose="020B0606020202030204" pitchFamily="34" charset="0"/>
              </a:rPr>
              <a:t> Daerah</a:t>
            </a:r>
          </a:p>
          <a:p>
            <a:pPr marL="457200" indent="-457200">
              <a:lnSpc>
                <a:spcPct val="150000"/>
              </a:lnSpc>
              <a:buAutoNum type="alphaLcPeriod"/>
            </a:pPr>
            <a:r>
              <a:rPr lang="en-US" sz="2000" b="1" dirty="0" err="1">
                <a:latin typeface="Arial Narrow" panose="020B0606020202030204" pitchFamily="34" charset="0"/>
              </a:rPr>
              <a:t>Lagu-lagu</a:t>
            </a:r>
            <a:r>
              <a:rPr lang="en-US" sz="2000" b="1" dirty="0">
                <a:latin typeface="Arial Narrow" panose="020B0606020202030204" pitchFamily="34" charset="0"/>
              </a:rPr>
              <a:t> Daerah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2FD0660-4145-1C9D-3745-E2B65D916870}"/>
              </a:ext>
            </a:extLst>
          </p:cNvPr>
          <p:cNvCxnSpPr>
            <a:stCxn id="3" idx="2"/>
          </p:cNvCxnSpPr>
          <p:nvPr/>
        </p:nvCxnSpPr>
        <p:spPr>
          <a:xfrm flipH="1">
            <a:off x="2509289" y="1584448"/>
            <a:ext cx="3634576" cy="542064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756D01A-2284-73D1-89D6-F9BCCEDC9C2E}"/>
              </a:ext>
            </a:extLst>
          </p:cNvPr>
          <p:cNvCxnSpPr>
            <a:cxnSpLocks/>
            <a:stCxn id="3" idx="2"/>
          </p:cNvCxnSpPr>
          <p:nvPr/>
        </p:nvCxnSpPr>
        <p:spPr>
          <a:xfrm>
            <a:off x="6143865" y="1584448"/>
            <a:ext cx="3799379" cy="542064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27A27B0-A2B7-E582-BE07-676926266730}"/>
              </a:ext>
            </a:extLst>
          </p:cNvPr>
          <p:cNvCxnSpPr>
            <a:stCxn id="3" idx="2"/>
          </p:cNvCxnSpPr>
          <p:nvPr/>
        </p:nvCxnSpPr>
        <p:spPr>
          <a:xfrm>
            <a:off x="6143865" y="1584448"/>
            <a:ext cx="0" cy="542064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1375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2B079D7-49CD-A29F-39AD-BE79F503E516}"/>
              </a:ext>
            </a:extLst>
          </p:cNvPr>
          <p:cNvSpPr/>
          <p:nvPr/>
        </p:nvSpPr>
        <p:spPr>
          <a:xfrm>
            <a:off x="3180918" y="131513"/>
            <a:ext cx="5603347" cy="7403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Arial Narrow" panose="020B0606020202030204" pitchFamily="34" charset="0"/>
              </a:rPr>
              <a:t>BAB V PERAN SERTA MASYARAKAT </a:t>
            </a:r>
            <a:endParaRPr lang="en-ID" sz="2800" b="1" dirty="0">
              <a:latin typeface="Arial Narrow" panose="020B0606020202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9ACFF9A-0163-C21F-4809-A169C1A2666B}"/>
              </a:ext>
            </a:extLst>
          </p:cNvPr>
          <p:cNvSpPr/>
          <p:nvPr/>
        </p:nvSpPr>
        <p:spPr>
          <a:xfrm>
            <a:off x="411126" y="2359679"/>
            <a:ext cx="4805915" cy="42849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/>
              <a:t>Meliputi</a:t>
            </a:r>
            <a:r>
              <a:rPr lang="en-US" sz="2000" b="1" dirty="0"/>
              <a:t>: </a:t>
            </a:r>
          </a:p>
          <a:p>
            <a:pPr marL="342900" indent="-342900">
              <a:buAutoNum type="alphaLcPeriod"/>
            </a:pPr>
            <a:r>
              <a:rPr lang="en-US" sz="2000" b="1" dirty="0" err="1"/>
              <a:t>Partisipasi</a:t>
            </a:r>
            <a:r>
              <a:rPr lang="en-US" sz="2000" b="1" dirty="0"/>
              <a:t> </a:t>
            </a:r>
            <a:r>
              <a:rPr lang="en-US" sz="2000" b="1" dirty="0" err="1"/>
              <a:t>aktif</a:t>
            </a:r>
            <a:r>
              <a:rPr lang="en-US" sz="2000" b="1" dirty="0"/>
              <a:t> </a:t>
            </a:r>
            <a:r>
              <a:rPr lang="en-US" sz="2000" b="1" dirty="0" err="1"/>
              <a:t>sebagai</a:t>
            </a:r>
            <a:r>
              <a:rPr lang="en-US" sz="2000" b="1" dirty="0"/>
              <a:t> </a:t>
            </a:r>
            <a:r>
              <a:rPr lang="en-US" sz="2000" b="1" dirty="0" err="1"/>
              <a:t>penggerak</a:t>
            </a:r>
            <a:r>
              <a:rPr lang="en-US" sz="2000" b="1" dirty="0"/>
              <a:t> </a:t>
            </a:r>
            <a:r>
              <a:rPr lang="en-US" sz="2000" b="1" dirty="0" err="1"/>
              <a:t>perubahan</a:t>
            </a:r>
            <a:r>
              <a:rPr lang="en-US" sz="2000" b="1" dirty="0"/>
              <a:t> </a:t>
            </a:r>
            <a:r>
              <a:rPr lang="en-US" sz="2000" b="1" dirty="0" err="1"/>
              <a:t>dalam</a:t>
            </a:r>
            <a:r>
              <a:rPr lang="en-US" sz="2000" b="1" dirty="0"/>
              <a:t> </a:t>
            </a:r>
            <a:r>
              <a:rPr lang="en-US" sz="2000" b="1" dirty="0" err="1"/>
              <a:t>implementasinya</a:t>
            </a:r>
            <a:endParaRPr lang="en-US" sz="2000" b="1" dirty="0"/>
          </a:p>
          <a:p>
            <a:pPr marL="342900" indent="-342900">
              <a:buAutoNum type="alphaLcPeriod"/>
            </a:pPr>
            <a:r>
              <a:rPr lang="en-US" sz="2000" b="1" dirty="0" err="1"/>
              <a:t>Memotivasi</a:t>
            </a:r>
            <a:r>
              <a:rPr lang="en-US" sz="2000" b="1" dirty="0"/>
              <a:t> </a:t>
            </a:r>
            <a:r>
              <a:rPr lang="en-US" sz="2000" b="1" dirty="0" err="1"/>
              <a:t>pelaksanaan</a:t>
            </a:r>
            <a:r>
              <a:rPr lang="en-US" sz="2000" b="1" dirty="0"/>
              <a:t> </a:t>
            </a:r>
          </a:p>
          <a:p>
            <a:pPr marL="342900" indent="-342900">
              <a:buAutoNum type="alphaLcPeriod"/>
            </a:pPr>
            <a:r>
              <a:rPr lang="en-US" sz="2000" b="1" dirty="0" err="1"/>
              <a:t>Membantu</a:t>
            </a:r>
            <a:r>
              <a:rPr lang="en-US" sz="2000" b="1" dirty="0"/>
              <a:t> </a:t>
            </a:r>
            <a:r>
              <a:rPr lang="en-US" sz="2000" b="1" dirty="0" err="1"/>
              <a:t>menyukseskan</a:t>
            </a:r>
            <a:r>
              <a:rPr lang="en-US" sz="2000" b="1" dirty="0"/>
              <a:t> </a:t>
            </a:r>
            <a:r>
              <a:rPr lang="en-US" sz="2000" b="1" dirty="0" err="1"/>
              <a:t>penyelenggaraan</a:t>
            </a:r>
            <a:endParaRPr lang="en-US" sz="2000" b="1" dirty="0"/>
          </a:p>
          <a:p>
            <a:pPr marL="342900" indent="-342900">
              <a:buAutoNum type="alphaLcPeriod"/>
            </a:pPr>
            <a:r>
              <a:rPr lang="en-US" sz="2000" b="1" dirty="0" err="1"/>
              <a:t>Meningkatkan</a:t>
            </a:r>
            <a:r>
              <a:rPr lang="en-US" sz="2000" b="1" dirty="0"/>
              <a:t> </a:t>
            </a:r>
            <a:r>
              <a:rPr lang="en-US" sz="2000" b="1" dirty="0" err="1"/>
              <a:t>kemampuan</a:t>
            </a:r>
            <a:r>
              <a:rPr lang="en-US" sz="2000" b="1" dirty="0"/>
              <a:t> dan </a:t>
            </a:r>
            <a:r>
              <a:rPr lang="en-US" sz="2000" b="1" dirty="0" err="1"/>
              <a:t>fasilitas</a:t>
            </a:r>
            <a:r>
              <a:rPr lang="en-US" sz="2000" b="1" dirty="0"/>
              <a:t> yang </a:t>
            </a:r>
            <a:r>
              <a:rPr lang="en-US" sz="2000" b="1" dirty="0" err="1"/>
              <a:t>dimiliki</a:t>
            </a:r>
            <a:r>
              <a:rPr lang="en-US" sz="2000" b="1" dirty="0"/>
              <a:t> dan </a:t>
            </a:r>
            <a:r>
              <a:rPr lang="en-US" sz="2000" b="1" dirty="0" err="1"/>
              <a:t>mensukseskan</a:t>
            </a:r>
            <a:endParaRPr lang="en-US" sz="2000" b="1" dirty="0"/>
          </a:p>
          <a:p>
            <a:pPr marL="342900" indent="-342900">
              <a:buAutoNum type="alphaLcPeriod"/>
            </a:pPr>
            <a:r>
              <a:rPr lang="en-US" sz="2000" b="1" dirty="0" err="1"/>
              <a:t>dilakukan</a:t>
            </a:r>
            <a:r>
              <a:rPr lang="en-US" sz="2000" b="1" dirty="0"/>
              <a:t> </a:t>
            </a:r>
            <a:r>
              <a:rPr lang="en-US" sz="2000" b="1" dirty="0" err="1"/>
              <a:t>dalam</a:t>
            </a:r>
            <a:r>
              <a:rPr lang="en-US" sz="2000" b="1" dirty="0"/>
              <a:t> </a:t>
            </a:r>
            <a:r>
              <a:rPr lang="en-US" sz="2000" b="1" dirty="0" err="1"/>
              <a:t>keluarga</a:t>
            </a:r>
            <a:r>
              <a:rPr lang="en-US" sz="2000" b="1" dirty="0"/>
              <a:t> dan </a:t>
            </a:r>
            <a:r>
              <a:rPr lang="en-US" sz="2000" b="1" dirty="0" err="1"/>
              <a:t>lingkungan</a:t>
            </a:r>
            <a:r>
              <a:rPr lang="en-US" sz="2000" b="1" dirty="0"/>
              <a:t> </a:t>
            </a:r>
            <a:r>
              <a:rPr lang="en-US" sz="2000" b="1" dirty="0" err="1"/>
              <a:t>masyarakat</a:t>
            </a:r>
            <a:r>
              <a:rPr lang="en-US" sz="2000" b="1" dirty="0"/>
              <a:t>.</a:t>
            </a:r>
            <a:endParaRPr lang="en-ID" sz="20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F21195-DC8F-2D3A-E32F-ED84C855977D}"/>
              </a:ext>
            </a:extLst>
          </p:cNvPr>
          <p:cNvSpPr/>
          <p:nvPr/>
        </p:nvSpPr>
        <p:spPr>
          <a:xfrm>
            <a:off x="5805377" y="2360424"/>
            <a:ext cx="5975497" cy="42849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/>
              <a:t>Pemda</a:t>
            </a:r>
            <a:r>
              <a:rPr lang="en-US" sz="2000" b="1" dirty="0"/>
              <a:t> </a:t>
            </a:r>
            <a:r>
              <a:rPr lang="en-US" sz="2000" b="1" dirty="0" err="1"/>
              <a:t>melakukan</a:t>
            </a:r>
            <a:r>
              <a:rPr lang="en-US" sz="2000" b="1" dirty="0"/>
              <a:t> </a:t>
            </a:r>
            <a:r>
              <a:rPr lang="en-US" sz="2000" b="1" dirty="0" err="1"/>
              <a:t>penilaian</a:t>
            </a:r>
            <a:r>
              <a:rPr lang="en-US" sz="2000" b="1" dirty="0"/>
              <a:t> dan </a:t>
            </a:r>
            <a:r>
              <a:rPr lang="en-US" sz="2000" b="1" dirty="0" err="1"/>
              <a:t>memberikan</a:t>
            </a:r>
            <a:r>
              <a:rPr lang="en-US" sz="2000" b="1" dirty="0"/>
              <a:t> </a:t>
            </a:r>
            <a:r>
              <a:rPr lang="en-US" sz="2000" b="1" dirty="0" err="1"/>
              <a:t>penghargaan</a:t>
            </a:r>
            <a:r>
              <a:rPr lang="en-US" sz="2000" b="1" dirty="0"/>
              <a:t> </a:t>
            </a:r>
            <a:r>
              <a:rPr lang="en-US" sz="2000" b="1" dirty="0" err="1"/>
              <a:t>terhadap</a:t>
            </a:r>
            <a:r>
              <a:rPr lang="en-US" sz="2000" b="1" dirty="0"/>
              <a:t> </a:t>
            </a:r>
            <a:r>
              <a:rPr lang="en-US" sz="2000" b="1" dirty="0" err="1"/>
              <a:t>pelaksanaan</a:t>
            </a:r>
            <a:r>
              <a:rPr lang="en-US" sz="2000" b="1" dirty="0"/>
              <a:t> </a:t>
            </a:r>
            <a:r>
              <a:rPr lang="en-US" sz="2000" b="1" dirty="0" err="1"/>
              <a:t>peran</a:t>
            </a:r>
            <a:r>
              <a:rPr lang="en-US" sz="2000" b="1" dirty="0"/>
              <a:t> </a:t>
            </a:r>
            <a:r>
              <a:rPr lang="en-US" sz="2000" b="1" dirty="0" err="1"/>
              <a:t>serta</a:t>
            </a:r>
            <a:r>
              <a:rPr lang="en-US" sz="2000" b="1" dirty="0"/>
              <a:t> </a:t>
            </a:r>
            <a:r>
              <a:rPr lang="en-US" sz="2000" b="1" dirty="0" err="1"/>
              <a:t>masyarakat</a:t>
            </a:r>
            <a:r>
              <a:rPr lang="en-US" sz="2000" b="1" dirty="0"/>
              <a:t> </a:t>
            </a:r>
            <a:r>
              <a:rPr lang="en-US" sz="2000" b="1" dirty="0" err="1"/>
              <a:t>dalam</a:t>
            </a:r>
            <a:r>
              <a:rPr lang="en-US" sz="2000" b="1" dirty="0"/>
              <a:t> Pendidikan </a:t>
            </a:r>
            <a:r>
              <a:rPr lang="en-US" sz="2000" b="1" dirty="0" err="1"/>
              <a:t>Ideologi</a:t>
            </a:r>
            <a:r>
              <a:rPr lang="en-US" sz="2000" b="1" dirty="0"/>
              <a:t> Pancasila dan </a:t>
            </a:r>
            <a:r>
              <a:rPr lang="en-US" sz="2000" b="1" dirty="0" err="1"/>
              <a:t>Wawasan</a:t>
            </a:r>
            <a:r>
              <a:rPr lang="en-US" sz="2000" b="1" dirty="0"/>
              <a:t> </a:t>
            </a:r>
            <a:r>
              <a:rPr lang="en-US" sz="2000" b="1" dirty="0" err="1"/>
              <a:t>Kebangsaan</a:t>
            </a:r>
            <a:r>
              <a:rPr lang="en-US" sz="2000" b="1" dirty="0"/>
              <a:t>. </a:t>
            </a:r>
            <a:r>
              <a:rPr lang="en-US" sz="2000" b="1" dirty="0" err="1"/>
              <a:t>Penilaian</a:t>
            </a:r>
            <a:r>
              <a:rPr lang="en-US" sz="2000" b="1" dirty="0"/>
              <a:t> </a:t>
            </a:r>
            <a:r>
              <a:rPr lang="en-US" sz="2000" b="1" dirty="0" err="1"/>
              <a:t>tersebut</a:t>
            </a:r>
            <a:r>
              <a:rPr lang="en-US" sz="2000" b="1" dirty="0"/>
              <a:t> </a:t>
            </a:r>
            <a:r>
              <a:rPr lang="en-US" sz="2000" b="1" dirty="0" err="1"/>
              <a:t>menjadi</a:t>
            </a:r>
            <a:r>
              <a:rPr lang="en-US" sz="2000" b="1" dirty="0"/>
              <a:t> </a:t>
            </a:r>
            <a:r>
              <a:rPr lang="en-US" sz="2000" b="1" dirty="0" err="1"/>
              <a:t>dasar</a:t>
            </a:r>
            <a:r>
              <a:rPr lang="en-US" sz="2000" b="1" dirty="0"/>
              <a:t> </a:t>
            </a:r>
            <a:r>
              <a:rPr lang="en-US" sz="2000" b="1" dirty="0" err="1"/>
              <a:t>untuk</a:t>
            </a:r>
            <a:r>
              <a:rPr lang="en-US" sz="2000" b="1" dirty="0"/>
              <a:t> </a:t>
            </a:r>
            <a:r>
              <a:rPr lang="en-US" sz="2000" b="1" dirty="0" err="1"/>
              <a:t>memberikan</a:t>
            </a:r>
            <a:r>
              <a:rPr lang="en-US" sz="2000" b="1" dirty="0"/>
              <a:t> </a:t>
            </a:r>
            <a:r>
              <a:rPr lang="en-US" sz="2000" b="1" dirty="0" err="1"/>
              <a:t>penghargaan</a:t>
            </a:r>
            <a:r>
              <a:rPr lang="en-US" sz="2000" b="1" dirty="0"/>
              <a:t> dan/</a:t>
            </a:r>
            <a:r>
              <a:rPr lang="en-US" sz="2000" b="1" dirty="0" err="1"/>
              <a:t>atau</a:t>
            </a:r>
            <a:r>
              <a:rPr lang="en-US" sz="2000" b="1" dirty="0"/>
              <a:t> </a:t>
            </a:r>
            <a:r>
              <a:rPr lang="en-US" sz="2000" b="1" dirty="0" err="1"/>
              <a:t>insentif</a:t>
            </a:r>
            <a:r>
              <a:rPr lang="en-US" sz="2000" b="1" dirty="0"/>
              <a:t> </a:t>
            </a:r>
            <a:r>
              <a:rPr lang="en-US" sz="2000" b="1" dirty="0" err="1"/>
              <a:t>kepada</a:t>
            </a:r>
            <a:r>
              <a:rPr lang="en-US" sz="2000" b="1" dirty="0"/>
              <a:t> Masyarakat </a:t>
            </a:r>
            <a:r>
              <a:rPr lang="en-US" sz="2000" b="1" dirty="0" err="1"/>
              <a:t>berdasarkan</a:t>
            </a:r>
            <a:r>
              <a:rPr lang="en-US" sz="2000" b="1" dirty="0"/>
              <a:t> </a:t>
            </a:r>
            <a:r>
              <a:rPr lang="en-US" sz="2000" b="1" dirty="0" err="1"/>
              <a:t>kriteria</a:t>
            </a:r>
            <a:r>
              <a:rPr lang="en-US" sz="2000" b="1" dirty="0"/>
              <a:t>:</a:t>
            </a:r>
          </a:p>
          <a:p>
            <a:pPr marL="342900" indent="-342900">
              <a:buAutoNum type="alphaLcPeriod"/>
            </a:pPr>
            <a:r>
              <a:rPr lang="en-US" sz="2000" b="1" dirty="0" err="1"/>
              <a:t>Peningkatan</a:t>
            </a:r>
            <a:r>
              <a:rPr lang="en-US" sz="2000" b="1" dirty="0"/>
              <a:t> </a:t>
            </a:r>
            <a:r>
              <a:rPr lang="en-US" sz="2000" b="1" dirty="0" err="1"/>
              <a:t>pelayanan</a:t>
            </a:r>
            <a:r>
              <a:rPr lang="en-US" sz="2000" b="1" dirty="0"/>
              <a:t> </a:t>
            </a:r>
            <a:r>
              <a:rPr lang="en-US" sz="2000" b="1" dirty="0" err="1"/>
              <a:t>publik</a:t>
            </a:r>
            <a:endParaRPr lang="en-US" sz="2000" b="1" dirty="0"/>
          </a:p>
          <a:p>
            <a:pPr marL="342900" indent="-342900">
              <a:buAutoNum type="alphaLcPeriod"/>
            </a:pPr>
            <a:r>
              <a:rPr lang="en-US" sz="2000" b="1" dirty="0" err="1"/>
              <a:t>Memberikan</a:t>
            </a:r>
            <a:r>
              <a:rPr lang="en-US" sz="2000" b="1" dirty="0"/>
              <a:t> </a:t>
            </a:r>
            <a:r>
              <a:rPr lang="en-US" sz="2000" b="1" dirty="0" err="1"/>
              <a:t>perubahan</a:t>
            </a:r>
            <a:r>
              <a:rPr lang="en-US" sz="2000" b="1" dirty="0"/>
              <a:t> </a:t>
            </a:r>
            <a:r>
              <a:rPr lang="en-US" sz="2000" b="1" dirty="0" err="1"/>
              <a:t>terhadap</a:t>
            </a:r>
            <a:r>
              <a:rPr lang="en-US" sz="2000" b="1" dirty="0"/>
              <a:t> </a:t>
            </a:r>
            <a:r>
              <a:rPr lang="en-US" sz="2000" b="1" dirty="0" err="1"/>
              <a:t>kondisi</a:t>
            </a:r>
            <a:r>
              <a:rPr lang="en-US" sz="2000" b="1" dirty="0"/>
              <a:t> </a:t>
            </a:r>
            <a:r>
              <a:rPr lang="en-US" sz="2000" b="1" dirty="0" err="1"/>
              <a:t>lingkungan</a:t>
            </a:r>
            <a:r>
              <a:rPr lang="en-US" sz="2000" b="1" dirty="0"/>
              <a:t> Masyarakat dan </a:t>
            </a:r>
            <a:r>
              <a:rPr lang="en-US" sz="2000" b="1" dirty="0" err="1"/>
              <a:t>memberikan</a:t>
            </a:r>
            <a:r>
              <a:rPr lang="en-US" sz="2000" b="1" dirty="0"/>
              <a:t> </a:t>
            </a:r>
            <a:r>
              <a:rPr lang="en-US" sz="2000" b="1" dirty="0" err="1"/>
              <a:t>manfaat</a:t>
            </a:r>
            <a:r>
              <a:rPr lang="en-US" sz="2000" b="1" dirty="0"/>
              <a:t> </a:t>
            </a:r>
            <a:r>
              <a:rPr lang="en-US" sz="2000" b="1" dirty="0" err="1"/>
              <a:t>langsung</a:t>
            </a:r>
            <a:r>
              <a:rPr lang="en-US" sz="2000" b="1" dirty="0"/>
              <a:t> </a:t>
            </a:r>
            <a:r>
              <a:rPr lang="en-US" sz="2000" b="1" dirty="0" err="1"/>
              <a:t>kepada</a:t>
            </a:r>
            <a:r>
              <a:rPr lang="en-US" sz="2000" b="1" dirty="0"/>
              <a:t> Masyarakat</a:t>
            </a:r>
          </a:p>
          <a:p>
            <a:r>
              <a:rPr lang="en-US" sz="2000" b="1" dirty="0" err="1"/>
              <a:t>Penghargaan</a:t>
            </a:r>
            <a:r>
              <a:rPr lang="en-US" sz="2000" b="1" dirty="0"/>
              <a:t> </a:t>
            </a:r>
            <a:r>
              <a:rPr lang="en-US" sz="2000" b="1" dirty="0" err="1"/>
              <a:t>dapat</a:t>
            </a:r>
            <a:r>
              <a:rPr lang="en-US" sz="2000" b="1" dirty="0"/>
              <a:t> </a:t>
            </a:r>
            <a:r>
              <a:rPr lang="en-US" sz="2000" b="1" dirty="0" err="1"/>
              <a:t>berupa</a:t>
            </a:r>
            <a:r>
              <a:rPr lang="en-US" sz="2000" b="1" dirty="0"/>
              <a:t> </a:t>
            </a:r>
            <a:r>
              <a:rPr lang="en-US" sz="2000" b="1" dirty="0" err="1"/>
              <a:t>piagam</a:t>
            </a:r>
            <a:r>
              <a:rPr lang="en-US" sz="2000" b="1" dirty="0"/>
              <a:t> </a:t>
            </a:r>
            <a:r>
              <a:rPr lang="en-US" sz="2000" b="1" dirty="0" err="1"/>
              <a:t>penghargaan</a:t>
            </a:r>
            <a:r>
              <a:rPr lang="en-US" sz="2000" b="1" dirty="0"/>
              <a:t>, </a:t>
            </a:r>
            <a:r>
              <a:rPr lang="en-US" sz="2000" b="1" dirty="0" err="1"/>
              <a:t>publikasi</a:t>
            </a:r>
            <a:r>
              <a:rPr lang="en-US" sz="2000" b="1" dirty="0"/>
              <a:t> dan/</a:t>
            </a:r>
            <a:r>
              <a:rPr lang="en-US" sz="2000" b="1" dirty="0" err="1"/>
              <a:t>atau</a:t>
            </a:r>
            <a:r>
              <a:rPr lang="en-US" sz="2000" b="1" dirty="0"/>
              <a:t> </a:t>
            </a:r>
            <a:r>
              <a:rPr lang="en-US" sz="2000" b="1" dirty="0" err="1"/>
              <a:t>penghargaan</a:t>
            </a:r>
            <a:r>
              <a:rPr lang="en-US" sz="2000" b="1" dirty="0"/>
              <a:t> </a:t>
            </a:r>
            <a:r>
              <a:rPr lang="en-US" sz="2000" b="1" dirty="0" err="1"/>
              <a:t>lainnya</a:t>
            </a:r>
            <a:r>
              <a:rPr lang="en-US" sz="2000" b="1" dirty="0"/>
              <a:t>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1637E9D-C7F2-35BD-CE15-26CE02843B06}"/>
              </a:ext>
            </a:extLst>
          </p:cNvPr>
          <p:cNvCxnSpPr>
            <a:cxnSpLocks/>
            <a:endCxn id="3" idx="0"/>
          </p:cNvCxnSpPr>
          <p:nvPr/>
        </p:nvCxnSpPr>
        <p:spPr>
          <a:xfrm flipH="1">
            <a:off x="2814084" y="1572589"/>
            <a:ext cx="2991293" cy="787090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6197FF1-A631-C8CB-B63D-C53884E286D7}"/>
              </a:ext>
            </a:extLst>
          </p:cNvPr>
          <p:cNvCxnSpPr>
            <a:cxnSpLocks/>
          </p:cNvCxnSpPr>
          <p:nvPr/>
        </p:nvCxnSpPr>
        <p:spPr>
          <a:xfrm>
            <a:off x="5805377" y="1552073"/>
            <a:ext cx="2978888" cy="680764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393DAFE4-50E5-6FA7-285F-6AD21CB3145F}"/>
              </a:ext>
            </a:extLst>
          </p:cNvPr>
          <p:cNvSpPr/>
          <p:nvPr/>
        </p:nvSpPr>
        <p:spPr>
          <a:xfrm>
            <a:off x="2226645" y="1059809"/>
            <a:ext cx="7511891" cy="4922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latin typeface="Arial Narrow" panose="020B0606020202030204" pitchFamily="34" charset="0"/>
              </a:rPr>
              <a:t>Pendidikan </a:t>
            </a:r>
            <a:r>
              <a:rPr lang="en-US" sz="2500" b="1" dirty="0" err="1">
                <a:latin typeface="Arial Narrow" panose="020B0606020202030204" pitchFamily="34" charset="0"/>
              </a:rPr>
              <a:t>Ideologi</a:t>
            </a:r>
            <a:r>
              <a:rPr lang="en-US" sz="2500" b="1" dirty="0">
                <a:latin typeface="Arial Narrow" panose="020B0606020202030204" pitchFamily="34" charset="0"/>
              </a:rPr>
              <a:t> Pancasila dan </a:t>
            </a:r>
            <a:r>
              <a:rPr lang="en-US" sz="2500" b="1" dirty="0" err="1">
                <a:latin typeface="Arial Narrow" panose="020B0606020202030204" pitchFamily="34" charset="0"/>
              </a:rPr>
              <a:t>Wawasan</a:t>
            </a:r>
            <a:r>
              <a:rPr lang="en-US" sz="2500" b="1" dirty="0">
                <a:latin typeface="Arial Narrow" panose="020B0606020202030204" pitchFamily="34" charset="0"/>
              </a:rPr>
              <a:t> </a:t>
            </a:r>
            <a:r>
              <a:rPr lang="en-US" sz="2500" b="1" dirty="0" err="1">
                <a:latin typeface="Arial Narrow" panose="020B0606020202030204" pitchFamily="34" charset="0"/>
              </a:rPr>
              <a:t>Kebangsaan</a:t>
            </a:r>
            <a:endParaRPr lang="en-ID" sz="25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5090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4F24500-44EE-E2D4-9F37-31975217AAEB}"/>
              </a:ext>
            </a:extLst>
          </p:cNvPr>
          <p:cNvSpPr/>
          <p:nvPr/>
        </p:nvSpPr>
        <p:spPr>
          <a:xfrm>
            <a:off x="2740553" y="223293"/>
            <a:ext cx="6484077" cy="7403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Arial Narrow" panose="020B0606020202030204" pitchFamily="34" charset="0"/>
              </a:rPr>
              <a:t>BAB VI PEMBINAAN DAN PENGAWASAN</a:t>
            </a:r>
            <a:endParaRPr lang="en-ID" sz="2800" b="1" dirty="0">
              <a:latin typeface="Arial Narrow" panose="020B0606020202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686AB7A-68F9-1DDC-AC59-A8271CE9ABB2}"/>
              </a:ext>
            </a:extLst>
          </p:cNvPr>
          <p:cNvSpPr/>
          <p:nvPr/>
        </p:nvSpPr>
        <p:spPr>
          <a:xfrm>
            <a:off x="400485" y="2392328"/>
            <a:ext cx="5351729" cy="42849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AutoNum type="alphaLcPeriod"/>
            </a:pPr>
            <a:r>
              <a:rPr lang="en-US" sz="2100" b="1" dirty="0" err="1">
                <a:solidFill>
                  <a:schemeClr val="tx1"/>
                </a:solidFill>
              </a:rPr>
              <a:t>melakukan</a:t>
            </a:r>
            <a:r>
              <a:rPr lang="en-US" sz="2100" b="1" dirty="0">
                <a:solidFill>
                  <a:schemeClr val="tx1"/>
                </a:solidFill>
              </a:rPr>
              <a:t> </a:t>
            </a:r>
            <a:r>
              <a:rPr lang="en-US" sz="2100" b="1" dirty="0" err="1">
                <a:solidFill>
                  <a:schemeClr val="tx1"/>
                </a:solidFill>
              </a:rPr>
              <a:t>pembinaan</a:t>
            </a:r>
            <a:r>
              <a:rPr lang="en-US" sz="2100" b="1" dirty="0">
                <a:solidFill>
                  <a:schemeClr val="tx1"/>
                </a:solidFill>
              </a:rPr>
              <a:t> dan </a:t>
            </a:r>
            <a:r>
              <a:rPr lang="en-US" sz="2100" b="1" dirty="0" err="1">
                <a:solidFill>
                  <a:schemeClr val="tx1"/>
                </a:solidFill>
              </a:rPr>
              <a:t>pengawasan</a:t>
            </a:r>
            <a:r>
              <a:rPr lang="en-US" sz="2100" b="1" dirty="0">
                <a:solidFill>
                  <a:schemeClr val="tx1"/>
                </a:solidFill>
              </a:rPr>
              <a:t> </a:t>
            </a:r>
            <a:r>
              <a:rPr lang="en-US" sz="2100" b="1" dirty="0" err="1">
                <a:solidFill>
                  <a:schemeClr val="tx1"/>
                </a:solidFill>
              </a:rPr>
              <a:t>terhadap</a:t>
            </a:r>
            <a:r>
              <a:rPr lang="en-US" sz="2100" b="1" dirty="0">
                <a:solidFill>
                  <a:schemeClr val="tx1"/>
                </a:solidFill>
              </a:rPr>
              <a:t> </a:t>
            </a:r>
            <a:r>
              <a:rPr lang="en-US" sz="2100" b="1" dirty="0" err="1">
                <a:solidFill>
                  <a:schemeClr val="tx1"/>
                </a:solidFill>
              </a:rPr>
              <a:t>penyelenggara</a:t>
            </a:r>
            <a:r>
              <a:rPr lang="en-US" sz="2100" b="1" dirty="0">
                <a:solidFill>
                  <a:schemeClr val="tx1"/>
                </a:solidFill>
              </a:rPr>
              <a:t> Pendidikan </a:t>
            </a:r>
            <a:r>
              <a:rPr lang="en-US" sz="2100" b="1" dirty="0" err="1">
                <a:solidFill>
                  <a:schemeClr val="tx1"/>
                </a:solidFill>
              </a:rPr>
              <a:t>Ideologi</a:t>
            </a:r>
            <a:r>
              <a:rPr lang="en-US" sz="2100" b="1" dirty="0">
                <a:solidFill>
                  <a:schemeClr val="tx1"/>
                </a:solidFill>
              </a:rPr>
              <a:t> Pancasila dan </a:t>
            </a:r>
            <a:r>
              <a:rPr lang="en-US" sz="2100" b="1" dirty="0" err="1">
                <a:solidFill>
                  <a:schemeClr val="tx1"/>
                </a:solidFill>
              </a:rPr>
              <a:t>Wawasan</a:t>
            </a:r>
            <a:r>
              <a:rPr lang="en-US" sz="2100" b="1" dirty="0">
                <a:solidFill>
                  <a:schemeClr val="tx1"/>
                </a:solidFill>
              </a:rPr>
              <a:t> </a:t>
            </a:r>
            <a:r>
              <a:rPr lang="en-US" sz="2100" b="1" dirty="0" err="1">
                <a:solidFill>
                  <a:schemeClr val="tx1"/>
                </a:solidFill>
              </a:rPr>
              <a:t>Kebangsaan</a:t>
            </a:r>
            <a:endParaRPr lang="en-US" sz="2100" b="1" dirty="0">
              <a:solidFill>
                <a:schemeClr val="tx1"/>
              </a:solidFill>
            </a:endParaRPr>
          </a:p>
          <a:p>
            <a:pPr marL="457200" indent="-457200" algn="just">
              <a:buAutoNum type="alphaLcPeriod"/>
            </a:pPr>
            <a:r>
              <a:rPr lang="en-US" sz="2100" b="1" dirty="0" err="1">
                <a:solidFill>
                  <a:schemeClr val="tx1"/>
                </a:solidFill>
              </a:rPr>
              <a:t>dilaksanakan</a:t>
            </a:r>
            <a:r>
              <a:rPr lang="en-US" sz="2100" b="1" dirty="0">
                <a:solidFill>
                  <a:schemeClr val="tx1"/>
                </a:solidFill>
              </a:rPr>
              <a:t> oleh </a:t>
            </a:r>
            <a:r>
              <a:rPr lang="en-US" sz="2100" b="1" dirty="0" err="1">
                <a:solidFill>
                  <a:schemeClr val="tx1"/>
                </a:solidFill>
              </a:rPr>
              <a:t>Perangkat</a:t>
            </a:r>
            <a:r>
              <a:rPr lang="en-US" sz="2100" b="1" dirty="0">
                <a:solidFill>
                  <a:schemeClr val="tx1"/>
                </a:solidFill>
              </a:rPr>
              <a:t> Daerah yang </a:t>
            </a:r>
            <a:r>
              <a:rPr lang="en-US" sz="2100" b="1" dirty="0" err="1">
                <a:solidFill>
                  <a:schemeClr val="tx1"/>
                </a:solidFill>
              </a:rPr>
              <a:t>menyelenggarakan</a:t>
            </a:r>
            <a:r>
              <a:rPr lang="en-US" sz="2100" b="1" dirty="0">
                <a:solidFill>
                  <a:schemeClr val="tx1"/>
                </a:solidFill>
              </a:rPr>
              <a:t> </a:t>
            </a:r>
            <a:r>
              <a:rPr lang="en-US" sz="2100" b="1" dirty="0" err="1">
                <a:solidFill>
                  <a:schemeClr val="tx1"/>
                </a:solidFill>
              </a:rPr>
              <a:t>urusan</a:t>
            </a:r>
            <a:r>
              <a:rPr lang="en-US" sz="2100" b="1" dirty="0">
                <a:solidFill>
                  <a:schemeClr val="tx1"/>
                </a:solidFill>
              </a:rPr>
              <a:t> </a:t>
            </a:r>
            <a:r>
              <a:rPr lang="en-US" sz="2100" b="1" dirty="0" err="1">
                <a:solidFill>
                  <a:schemeClr val="tx1"/>
                </a:solidFill>
              </a:rPr>
              <a:t>pemerintahan</a:t>
            </a:r>
            <a:r>
              <a:rPr lang="en-US" sz="2100" b="1" dirty="0">
                <a:solidFill>
                  <a:schemeClr val="tx1"/>
                </a:solidFill>
              </a:rPr>
              <a:t> </a:t>
            </a:r>
            <a:r>
              <a:rPr lang="en-US" sz="2100" b="1" dirty="0" err="1">
                <a:solidFill>
                  <a:schemeClr val="tx1"/>
                </a:solidFill>
              </a:rPr>
              <a:t>dibidang</a:t>
            </a:r>
            <a:r>
              <a:rPr lang="en-US" sz="2100" b="1" dirty="0">
                <a:solidFill>
                  <a:schemeClr val="tx1"/>
                </a:solidFill>
              </a:rPr>
              <a:t> </a:t>
            </a:r>
            <a:r>
              <a:rPr lang="en-US" sz="2100" b="1" dirty="0" err="1">
                <a:solidFill>
                  <a:schemeClr val="tx1"/>
                </a:solidFill>
              </a:rPr>
              <a:t>kesatuan</a:t>
            </a:r>
            <a:r>
              <a:rPr lang="en-US" sz="2100" b="1" dirty="0">
                <a:solidFill>
                  <a:schemeClr val="tx1"/>
                </a:solidFill>
              </a:rPr>
              <a:t> </a:t>
            </a:r>
            <a:r>
              <a:rPr lang="en-US" sz="2100" b="1" dirty="0" err="1">
                <a:solidFill>
                  <a:schemeClr val="tx1"/>
                </a:solidFill>
              </a:rPr>
              <a:t>bangsa</a:t>
            </a:r>
            <a:r>
              <a:rPr lang="en-US" sz="2100" b="1" dirty="0">
                <a:solidFill>
                  <a:schemeClr val="tx1"/>
                </a:solidFill>
              </a:rPr>
              <a:t> dan </a:t>
            </a:r>
            <a:r>
              <a:rPr lang="en-US" sz="2100" b="1" dirty="0" err="1">
                <a:solidFill>
                  <a:schemeClr val="tx1"/>
                </a:solidFill>
              </a:rPr>
              <a:t>politik</a:t>
            </a:r>
            <a:r>
              <a:rPr lang="en-US" sz="2100" b="1" dirty="0">
                <a:solidFill>
                  <a:schemeClr val="tx1"/>
                </a:solidFill>
              </a:rPr>
              <a:t>.</a:t>
            </a:r>
          </a:p>
          <a:p>
            <a:pPr marL="457200" indent="-457200" algn="just">
              <a:buAutoNum type="alphaLcPeriod"/>
            </a:pPr>
            <a:r>
              <a:rPr lang="en-US" sz="2100" b="1" dirty="0" err="1">
                <a:solidFill>
                  <a:schemeClr val="tx1"/>
                </a:solidFill>
              </a:rPr>
              <a:t>Dalam</a:t>
            </a:r>
            <a:r>
              <a:rPr lang="en-US" sz="2100" b="1" dirty="0">
                <a:solidFill>
                  <a:schemeClr val="tx1"/>
                </a:solidFill>
              </a:rPr>
              <a:t> </a:t>
            </a:r>
            <a:r>
              <a:rPr lang="en-US" sz="2100" b="1" dirty="0" err="1">
                <a:solidFill>
                  <a:schemeClr val="tx1"/>
                </a:solidFill>
              </a:rPr>
              <a:t>melaksanakan</a:t>
            </a:r>
            <a:r>
              <a:rPr lang="en-US" sz="2100" b="1" dirty="0">
                <a:solidFill>
                  <a:schemeClr val="tx1"/>
                </a:solidFill>
              </a:rPr>
              <a:t> </a:t>
            </a:r>
            <a:r>
              <a:rPr lang="en-US" sz="2100" b="1" dirty="0" err="1">
                <a:solidFill>
                  <a:schemeClr val="tx1"/>
                </a:solidFill>
              </a:rPr>
              <a:t>pembinaan</a:t>
            </a:r>
            <a:r>
              <a:rPr lang="en-US" sz="2100" b="1" dirty="0">
                <a:solidFill>
                  <a:schemeClr val="tx1"/>
                </a:solidFill>
              </a:rPr>
              <a:t> dan </a:t>
            </a:r>
            <a:r>
              <a:rPr lang="en-US" sz="2100" b="1" dirty="0" err="1">
                <a:solidFill>
                  <a:schemeClr val="tx1"/>
                </a:solidFill>
              </a:rPr>
              <a:t>pengawasan</a:t>
            </a:r>
            <a:r>
              <a:rPr lang="en-US" sz="2100" b="1" dirty="0">
                <a:solidFill>
                  <a:schemeClr val="tx1"/>
                </a:solidFill>
              </a:rPr>
              <a:t> </a:t>
            </a:r>
            <a:r>
              <a:rPr lang="en-US" sz="2100" b="1" dirty="0" err="1">
                <a:solidFill>
                  <a:schemeClr val="tx1"/>
                </a:solidFill>
              </a:rPr>
              <a:t>berkoordinasi</a:t>
            </a:r>
            <a:r>
              <a:rPr lang="en-US" sz="2100" b="1" dirty="0">
                <a:solidFill>
                  <a:schemeClr val="tx1"/>
                </a:solidFill>
              </a:rPr>
              <a:t> </a:t>
            </a:r>
            <a:r>
              <a:rPr lang="en-US" sz="2100" b="1" dirty="0" err="1">
                <a:solidFill>
                  <a:schemeClr val="tx1"/>
                </a:solidFill>
              </a:rPr>
              <a:t>dengan</a:t>
            </a:r>
            <a:r>
              <a:rPr lang="en-US" sz="2100" b="1" dirty="0">
                <a:solidFill>
                  <a:schemeClr val="tx1"/>
                </a:solidFill>
              </a:rPr>
              <a:t> </a:t>
            </a:r>
            <a:r>
              <a:rPr lang="en-US" sz="2100" b="1" dirty="0" err="1">
                <a:solidFill>
                  <a:schemeClr val="tx1"/>
                </a:solidFill>
              </a:rPr>
              <a:t>instansi</a:t>
            </a:r>
            <a:r>
              <a:rPr lang="en-US" sz="2100" b="1" dirty="0">
                <a:solidFill>
                  <a:schemeClr val="tx1"/>
                </a:solidFill>
              </a:rPr>
              <a:t> vertical dan </a:t>
            </a:r>
            <a:r>
              <a:rPr lang="en-US" sz="2100" b="1" dirty="0" err="1">
                <a:solidFill>
                  <a:schemeClr val="tx1"/>
                </a:solidFill>
              </a:rPr>
              <a:t>perangkat</a:t>
            </a:r>
            <a:r>
              <a:rPr lang="en-US" sz="2100" b="1" dirty="0">
                <a:solidFill>
                  <a:schemeClr val="tx1"/>
                </a:solidFill>
              </a:rPr>
              <a:t> </a:t>
            </a:r>
            <a:r>
              <a:rPr lang="en-US" sz="2100" b="1" dirty="0" err="1">
                <a:solidFill>
                  <a:schemeClr val="tx1"/>
                </a:solidFill>
              </a:rPr>
              <a:t>daerah</a:t>
            </a:r>
            <a:r>
              <a:rPr lang="en-US" sz="2100" b="1" dirty="0">
                <a:solidFill>
                  <a:schemeClr val="tx1"/>
                </a:solidFill>
              </a:rPr>
              <a:t> </a:t>
            </a:r>
            <a:r>
              <a:rPr lang="en-US" sz="2100" b="1" dirty="0" err="1">
                <a:solidFill>
                  <a:schemeClr val="tx1"/>
                </a:solidFill>
              </a:rPr>
              <a:t>terkait</a:t>
            </a:r>
            <a:r>
              <a:rPr lang="en-US" sz="2100" b="1" dirty="0">
                <a:solidFill>
                  <a:schemeClr val="tx1"/>
                </a:solidFill>
              </a:rPr>
              <a:t> </a:t>
            </a:r>
            <a:r>
              <a:rPr lang="en-US" sz="2100" b="1" dirty="0" err="1">
                <a:solidFill>
                  <a:schemeClr val="tx1"/>
                </a:solidFill>
              </a:rPr>
              <a:t>serta</a:t>
            </a:r>
            <a:r>
              <a:rPr lang="en-US" sz="2100" b="1" dirty="0">
                <a:solidFill>
                  <a:schemeClr val="tx1"/>
                </a:solidFill>
              </a:rPr>
              <a:t> </a:t>
            </a:r>
            <a:r>
              <a:rPr lang="en-US" sz="2100" b="1" dirty="0" err="1">
                <a:solidFill>
                  <a:schemeClr val="tx1"/>
                </a:solidFill>
              </a:rPr>
              <a:t>diatur</a:t>
            </a:r>
            <a:r>
              <a:rPr lang="en-US" sz="2100" b="1" dirty="0">
                <a:solidFill>
                  <a:schemeClr val="tx1"/>
                </a:solidFill>
              </a:rPr>
              <a:t> </a:t>
            </a:r>
            <a:r>
              <a:rPr lang="en-US" sz="2100" b="1" dirty="0" err="1">
                <a:solidFill>
                  <a:schemeClr val="tx1"/>
                </a:solidFill>
              </a:rPr>
              <a:t>dalam</a:t>
            </a:r>
            <a:r>
              <a:rPr lang="en-US" sz="2100" b="1" dirty="0">
                <a:solidFill>
                  <a:schemeClr val="tx1"/>
                </a:solidFill>
              </a:rPr>
              <a:t> </a:t>
            </a:r>
            <a:r>
              <a:rPr lang="en-US" sz="2100" b="1" dirty="0" err="1">
                <a:solidFill>
                  <a:schemeClr val="tx1"/>
                </a:solidFill>
              </a:rPr>
              <a:t>Peraturan</a:t>
            </a:r>
            <a:r>
              <a:rPr lang="en-US" sz="2100" b="1" dirty="0">
                <a:solidFill>
                  <a:schemeClr val="tx1"/>
                </a:solidFill>
              </a:rPr>
              <a:t> </a:t>
            </a:r>
            <a:r>
              <a:rPr lang="en-US" sz="2100" b="1" dirty="0" err="1">
                <a:solidFill>
                  <a:schemeClr val="tx1"/>
                </a:solidFill>
              </a:rPr>
              <a:t>Bupati</a:t>
            </a:r>
            <a:r>
              <a:rPr lang="en-US" sz="2100" b="1" dirty="0">
                <a:solidFill>
                  <a:schemeClr val="tx1"/>
                </a:solidFill>
              </a:rPr>
              <a:t>.</a:t>
            </a:r>
            <a:endParaRPr lang="en-ID" sz="2100" b="1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F650769-6F0D-02A9-1883-C93DCA5F2EE6}"/>
              </a:ext>
            </a:extLst>
          </p:cNvPr>
          <p:cNvSpPr/>
          <p:nvPr/>
        </p:nvSpPr>
        <p:spPr>
          <a:xfrm>
            <a:off x="7480004" y="2472072"/>
            <a:ext cx="4901609" cy="42849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b="1" dirty="0"/>
              <a:t>DPRD </a:t>
            </a:r>
            <a:r>
              <a:rPr lang="en-US" sz="2200" b="1" dirty="0" err="1"/>
              <a:t>melakukan</a:t>
            </a:r>
            <a:r>
              <a:rPr lang="en-US" sz="2200" b="1" dirty="0"/>
              <a:t> </a:t>
            </a:r>
            <a:r>
              <a:rPr lang="en-US" sz="2200" b="1" dirty="0" err="1"/>
              <a:t>pengawasan</a:t>
            </a:r>
            <a:r>
              <a:rPr lang="en-US" sz="2200" b="1" dirty="0"/>
              <a:t> </a:t>
            </a:r>
            <a:r>
              <a:rPr lang="en-US" sz="2200" b="1" dirty="0" err="1"/>
              <a:t>terhadap</a:t>
            </a:r>
            <a:r>
              <a:rPr lang="en-US" sz="2200" b="1" dirty="0"/>
              <a:t> </a:t>
            </a:r>
            <a:r>
              <a:rPr lang="en-US" sz="2200" b="1" dirty="0" err="1"/>
              <a:t>pemerintah</a:t>
            </a:r>
            <a:r>
              <a:rPr lang="en-US" sz="2200" b="1" dirty="0"/>
              <a:t> </a:t>
            </a:r>
            <a:r>
              <a:rPr lang="en-US" sz="2200" b="1" dirty="0" err="1"/>
              <a:t>daerah</a:t>
            </a:r>
            <a:r>
              <a:rPr lang="en-US" sz="2200" b="1" dirty="0"/>
              <a:t> </a:t>
            </a:r>
            <a:r>
              <a:rPr lang="en-US" sz="2200" b="1" dirty="0" err="1"/>
              <a:t>dalam</a:t>
            </a:r>
            <a:r>
              <a:rPr lang="en-US" sz="2200" b="1" dirty="0"/>
              <a:t> </a:t>
            </a:r>
            <a:r>
              <a:rPr lang="en-US" sz="2200" b="1" dirty="0" err="1"/>
              <a:t>menyelenggarakan</a:t>
            </a:r>
            <a:r>
              <a:rPr lang="en-US" sz="2200" b="1" dirty="0"/>
              <a:t> </a:t>
            </a:r>
            <a:r>
              <a:rPr lang="en-US" sz="2200" b="1" dirty="0">
                <a:solidFill>
                  <a:schemeClr val="tx1"/>
                </a:solidFill>
              </a:rPr>
              <a:t>Pendidikan </a:t>
            </a:r>
            <a:r>
              <a:rPr lang="en-US" sz="2200" b="1" dirty="0" err="1">
                <a:solidFill>
                  <a:schemeClr val="tx1"/>
                </a:solidFill>
              </a:rPr>
              <a:t>Ideologi</a:t>
            </a:r>
            <a:r>
              <a:rPr lang="en-US" sz="2200" b="1" dirty="0">
                <a:solidFill>
                  <a:schemeClr val="tx1"/>
                </a:solidFill>
              </a:rPr>
              <a:t> Pancasila dan </a:t>
            </a:r>
            <a:r>
              <a:rPr lang="en-US" sz="2200" b="1" dirty="0" err="1">
                <a:solidFill>
                  <a:schemeClr val="tx1"/>
                </a:solidFill>
              </a:rPr>
              <a:t>Wawasan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Kebangsaan</a:t>
            </a:r>
            <a:r>
              <a:rPr lang="en-US" sz="2200" b="1" dirty="0">
                <a:solidFill>
                  <a:schemeClr val="tx1"/>
                </a:solidFill>
              </a:rPr>
              <a:t> di Daerah, </a:t>
            </a:r>
            <a:r>
              <a:rPr lang="en-US" sz="2200" b="1" dirty="0" err="1">
                <a:solidFill>
                  <a:schemeClr val="tx1"/>
                </a:solidFill>
              </a:rPr>
              <a:t>dilakukan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sebagai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bagian</a:t>
            </a:r>
            <a:r>
              <a:rPr lang="en-US" sz="2200" b="1" dirty="0">
                <a:solidFill>
                  <a:schemeClr val="tx1"/>
                </a:solidFill>
              </a:rPr>
              <a:t> yang </a:t>
            </a:r>
            <a:r>
              <a:rPr lang="en-US" sz="2200" b="1" dirty="0" err="1">
                <a:solidFill>
                  <a:schemeClr val="tx1"/>
                </a:solidFill>
              </a:rPr>
              <a:t>tidak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dipisahkan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dari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penyelenggaraan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fungsi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pengawasan</a:t>
            </a:r>
            <a:r>
              <a:rPr lang="en-US" sz="2200" b="1" dirty="0">
                <a:solidFill>
                  <a:schemeClr val="tx1"/>
                </a:solidFill>
              </a:rPr>
              <a:t> DPRD.</a:t>
            </a:r>
            <a:r>
              <a:rPr lang="en-US" sz="2200" b="1" dirty="0"/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7F666-7DB7-4517-FF67-88EFF9AFDE24}"/>
              </a:ext>
            </a:extLst>
          </p:cNvPr>
          <p:cNvSpPr/>
          <p:nvPr/>
        </p:nvSpPr>
        <p:spPr>
          <a:xfrm>
            <a:off x="987500" y="1277505"/>
            <a:ext cx="4177698" cy="6469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err="1">
                <a:latin typeface="Arial Narrow" panose="020B0606020202030204" pitchFamily="34" charset="0"/>
              </a:rPr>
              <a:t>Pembinaan</a:t>
            </a:r>
            <a:r>
              <a:rPr lang="en-US" sz="2200" b="1" dirty="0">
                <a:latin typeface="Arial Narrow" panose="020B0606020202030204" pitchFamily="34" charset="0"/>
              </a:rPr>
              <a:t> dan </a:t>
            </a:r>
            <a:r>
              <a:rPr lang="en-US" sz="2200" b="1" dirty="0" err="1">
                <a:latin typeface="Arial Narrow" panose="020B0606020202030204" pitchFamily="34" charset="0"/>
              </a:rPr>
              <a:t>Pengawasan</a:t>
            </a:r>
            <a:r>
              <a:rPr lang="en-US" sz="2200" b="1" dirty="0">
                <a:latin typeface="Arial Narrow" panose="020B0606020202030204" pitchFamily="34" charset="0"/>
              </a:rPr>
              <a:t> oleh </a:t>
            </a:r>
            <a:r>
              <a:rPr lang="en-US" sz="2200" b="1" dirty="0" err="1">
                <a:latin typeface="Arial Narrow" panose="020B0606020202030204" pitchFamily="34" charset="0"/>
              </a:rPr>
              <a:t>Pemerintah</a:t>
            </a:r>
            <a:r>
              <a:rPr lang="en-US" sz="2200" b="1" dirty="0">
                <a:latin typeface="Arial Narrow" panose="020B0606020202030204" pitchFamily="34" charset="0"/>
              </a:rPr>
              <a:t> Daerah</a:t>
            </a:r>
            <a:endParaRPr lang="en-ID" sz="2200" b="1" dirty="0">
              <a:latin typeface="Arial Narrow" panose="020B0606020202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AA223C1-A673-BC4D-F7B9-C3438534B87A}"/>
              </a:ext>
            </a:extLst>
          </p:cNvPr>
          <p:cNvSpPr/>
          <p:nvPr/>
        </p:nvSpPr>
        <p:spPr>
          <a:xfrm>
            <a:off x="6885029" y="1277505"/>
            <a:ext cx="4177698" cy="4004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err="1">
                <a:latin typeface="Arial Narrow" panose="020B0606020202030204" pitchFamily="34" charset="0"/>
              </a:rPr>
              <a:t>Pengawasan</a:t>
            </a:r>
            <a:r>
              <a:rPr lang="en-US" sz="2200" b="1" dirty="0">
                <a:latin typeface="Arial Narrow" panose="020B0606020202030204" pitchFamily="34" charset="0"/>
              </a:rPr>
              <a:t> oleh DPRD</a:t>
            </a:r>
            <a:endParaRPr lang="en-ID" sz="2200" b="1" dirty="0">
              <a:latin typeface="Arial Narrow" panose="020B0606020202030204" pitchFamily="34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6AA3A97-6343-68F2-23DC-8E46B76EE600}"/>
              </a:ext>
            </a:extLst>
          </p:cNvPr>
          <p:cNvCxnSpPr>
            <a:cxnSpLocks/>
          </p:cNvCxnSpPr>
          <p:nvPr/>
        </p:nvCxnSpPr>
        <p:spPr>
          <a:xfrm>
            <a:off x="2955852" y="1924493"/>
            <a:ext cx="0" cy="382775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1B0A153-2ACE-FB49-48BE-19AF3F67B074}"/>
              </a:ext>
            </a:extLst>
          </p:cNvPr>
          <p:cNvCxnSpPr/>
          <p:nvPr/>
        </p:nvCxnSpPr>
        <p:spPr>
          <a:xfrm>
            <a:off x="9062484" y="1677988"/>
            <a:ext cx="0" cy="565481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0E823C7-EF9F-DB08-2380-2627A0EC7CC2}"/>
              </a:ext>
            </a:extLst>
          </p:cNvPr>
          <p:cNvCxnSpPr/>
          <p:nvPr/>
        </p:nvCxnSpPr>
        <p:spPr>
          <a:xfrm flipH="1">
            <a:off x="5954241" y="4614532"/>
            <a:ext cx="1509823" cy="0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6883115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7B266E1-F8BB-2F86-A768-F4175691C189}"/>
              </a:ext>
            </a:extLst>
          </p:cNvPr>
          <p:cNvSpPr/>
          <p:nvPr/>
        </p:nvSpPr>
        <p:spPr>
          <a:xfrm>
            <a:off x="3548627" y="340243"/>
            <a:ext cx="4882991" cy="7403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Arial Narrow" panose="020B0606020202030204" pitchFamily="34" charset="0"/>
              </a:rPr>
              <a:t>BAB VII KERJA SAMA</a:t>
            </a:r>
            <a:endParaRPr lang="en-ID" sz="2800" b="1" dirty="0">
              <a:latin typeface="Arial Narrow" panose="020B0606020202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0BF5794-1991-3A6D-30C3-B9F051CF226F}"/>
              </a:ext>
            </a:extLst>
          </p:cNvPr>
          <p:cNvSpPr/>
          <p:nvPr/>
        </p:nvSpPr>
        <p:spPr>
          <a:xfrm>
            <a:off x="2216883" y="3721395"/>
            <a:ext cx="7992140" cy="22859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 err="1">
                <a:solidFill>
                  <a:schemeClr val="tx1"/>
                </a:solidFill>
              </a:rPr>
              <a:t>Instansi</a:t>
            </a:r>
            <a:r>
              <a:rPr lang="en-US" sz="2400" b="1" dirty="0">
                <a:solidFill>
                  <a:schemeClr val="tx1"/>
                </a:solidFill>
              </a:rPr>
              <a:t>/Lembaga </a:t>
            </a:r>
            <a:r>
              <a:rPr lang="en-US" sz="2400" b="1" dirty="0" err="1">
                <a:solidFill>
                  <a:schemeClr val="tx1"/>
                </a:solidFill>
              </a:rPr>
              <a:t>vertikal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pemerintah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daerah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lainnya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perguruan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tinggi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sekolah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organisasi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kerukunan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umat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beragama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ormas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organisasi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kepemudaan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organisasi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profesi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parpol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organisasi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kebudayaan</a:t>
            </a:r>
            <a:r>
              <a:rPr lang="en-US" sz="2400" b="1" dirty="0">
                <a:solidFill>
                  <a:schemeClr val="tx1"/>
                </a:solidFill>
              </a:rPr>
              <a:t>, dunia </a:t>
            </a:r>
            <a:r>
              <a:rPr lang="en-US" sz="2400" b="1" dirty="0" err="1">
                <a:solidFill>
                  <a:schemeClr val="tx1"/>
                </a:solidFill>
              </a:rPr>
              <a:t>usaha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organisasi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nirlaba</a:t>
            </a:r>
            <a:r>
              <a:rPr lang="en-US" sz="2400" b="1" dirty="0">
                <a:solidFill>
                  <a:schemeClr val="tx1"/>
                </a:solidFill>
              </a:rPr>
              <a:t>, media/pers dan/ </a:t>
            </a:r>
            <a:r>
              <a:rPr lang="en-US" sz="2400" b="1" dirty="0" err="1">
                <a:solidFill>
                  <a:schemeClr val="tx1"/>
                </a:solidFill>
              </a:rPr>
              <a:t>atau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masyarakat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DAFE1C-DE63-38B6-2351-55E547622C77}"/>
              </a:ext>
            </a:extLst>
          </p:cNvPr>
          <p:cNvSpPr/>
          <p:nvPr/>
        </p:nvSpPr>
        <p:spPr>
          <a:xfrm>
            <a:off x="1380461" y="1318439"/>
            <a:ext cx="9431078" cy="15706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70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Pemerintah</a:t>
            </a:r>
            <a:r>
              <a:rPr lang="en-US" sz="2700" b="1" dirty="0">
                <a:solidFill>
                  <a:schemeClr val="bg1"/>
                </a:solidFill>
                <a:latin typeface="Arial Narrow" panose="020B0606020202030204" pitchFamily="34" charset="0"/>
              </a:rPr>
              <a:t> Daerah </a:t>
            </a:r>
            <a:r>
              <a:rPr lang="en-US" sz="2700" b="1" dirty="0" err="1">
                <a:solidFill>
                  <a:schemeClr val="bg1"/>
                </a:solidFill>
              </a:rPr>
              <a:t>melaksanakan</a:t>
            </a:r>
            <a:r>
              <a:rPr lang="en-US" sz="2700" b="1" dirty="0">
                <a:solidFill>
                  <a:schemeClr val="bg1"/>
                </a:solidFill>
              </a:rPr>
              <a:t> </a:t>
            </a:r>
            <a:r>
              <a:rPr lang="en-US" sz="2700" b="1" dirty="0" err="1">
                <a:solidFill>
                  <a:schemeClr val="bg1"/>
                </a:solidFill>
              </a:rPr>
              <a:t>kerja</a:t>
            </a:r>
            <a:r>
              <a:rPr lang="en-US" sz="2700" b="1" dirty="0">
                <a:solidFill>
                  <a:schemeClr val="bg1"/>
                </a:solidFill>
              </a:rPr>
              <a:t> </a:t>
            </a:r>
            <a:r>
              <a:rPr lang="en-US" sz="2700" b="1" dirty="0" err="1">
                <a:solidFill>
                  <a:schemeClr val="bg1"/>
                </a:solidFill>
              </a:rPr>
              <a:t>sama</a:t>
            </a:r>
            <a:r>
              <a:rPr lang="en-US" sz="2700" b="1" dirty="0">
                <a:solidFill>
                  <a:schemeClr val="bg1"/>
                </a:solidFill>
              </a:rPr>
              <a:t> </a:t>
            </a:r>
            <a:r>
              <a:rPr lang="en-US" sz="2700" b="1" dirty="0" err="1">
                <a:solidFill>
                  <a:schemeClr val="bg1"/>
                </a:solidFill>
              </a:rPr>
              <a:t>penyelenggaraan</a:t>
            </a:r>
            <a:r>
              <a:rPr lang="en-US" sz="2700" b="1" dirty="0">
                <a:solidFill>
                  <a:schemeClr val="bg1"/>
                </a:solidFill>
              </a:rPr>
              <a:t> Pendidikan </a:t>
            </a:r>
            <a:r>
              <a:rPr lang="en-US" sz="2700" b="1" dirty="0" err="1">
                <a:solidFill>
                  <a:schemeClr val="bg1"/>
                </a:solidFill>
              </a:rPr>
              <a:t>Ideologi</a:t>
            </a:r>
            <a:r>
              <a:rPr lang="en-US" sz="2700" b="1" dirty="0">
                <a:solidFill>
                  <a:schemeClr val="bg1"/>
                </a:solidFill>
              </a:rPr>
              <a:t> Pancasila dan </a:t>
            </a:r>
            <a:r>
              <a:rPr lang="en-US" sz="2700" b="1" dirty="0" err="1">
                <a:solidFill>
                  <a:schemeClr val="bg1"/>
                </a:solidFill>
              </a:rPr>
              <a:t>Wawasan</a:t>
            </a:r>
            <a:r>
              <a:rPr lang="en-US" sz="2700" b="1" dirty="0">
                <a:solidFill>
                  <a:schemeClr val="bg1"/>
                </a:solidFill>
              </a:rPr>
              <a:t> </a:t>
            </a:r>
            <a:r>
              <a:rPr lang="en-US" sz="2700" b="1" dirty="0" err="1">
                <a:solidFill>
                  <a:schemeClr val="bg1"/>
                </a:solidFill>
              </a:rPr>
              <a:t>Kebangsaan</a:t>
            </a:r>
            <a:r>
              <a:rPr lang="en-US" sz="2700" b="1" dirty="0">
                <a:solidFill>
                  <a:schemeClr val="bg1"/>
                </a:solidFill>
              </a:rPr>
              <a:t> di Daerah</a:t>
            </a:r>
            <a:r>
              <a:rPr lang="en-US" sz="2700" b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endParaRPr lang="en-ID" sz="27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FA31102-3DAC-FFC9-9E72-086CD69145E0}"/>
              </a:ext>
            </a:extLst>
          </p:cNvPr>
          <p:cNvCxnSpPr>
            <a:stCxn id="7" idx="2"/>
          </p:cNvCxnSpPr>
          <p:nvPr/>
        </p:nvCxnSpPr>
        <p:spPr>
          <a:xfrm>
            <a:off x="6096000" y="2889119"/>
            <a:ext cx="0" cy="669851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3732406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26AEF3B-5861-2357-EDC4-57C94CEAF532}"/>
              </a:ext>
            </a:extLst>
          </p:cNvPr>
          <p:cNvSpPr/>
          <p:nvPr/>
        </p:nvSpPr>
        <p:spPr>
          <a:xfrm>
            <a:off x="3548627" y="340243"/>
            <a:ext cx="4882991" cy="7403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Arial Narrow" panose="020B0606020202030204" pitchFamily="34" charset="0"/>
              </a:rPr>
              <a:t>BAB VIII PENDANAAN</a:t>
            </a:r>
            <a:endParaRPr lang="en-ID" sz="2800" b="1" dirty="0">
              <a:latin typeface="Arial Narrow" panose="020B0606020202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294753A-ADFD-1D2B-FCA8-AB9C3EDBCC7A}"/>
              </a:ext>
            </a:extLst>
          </p:cNvPr>
          <p:cNvSpPr/>
          <p:nvPr/>
        </p:nvSpPr>
        <p:spPr>
          <a:xfrm>
            <a:off x="2014862" y="1733109"/>
            <a:ext cx="7992140" cy="358317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500" b="1" dirty="0" err="1">
                <a:solidFill>
                  <a:schemeClr val="tx1"/>
                </a:solidFill>
              </a:rPr>
              <a:t>Pendanaan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Penyelenggaraan</a:t>
            </a:r>
            <a:r>
              <a:rPr lang="en-US" sz="2500" b="1" dirty="0">
                <a:solidFill>
                  <a:schemeClr val="tx1"/>
                </a:solidFill>
              </a:rPr>
              <a:t> Pendidikan </a:t>
            </a:r>
            <a:r>
              <a:rPr lang="en-US" sz="2500" b="1" dirty="0" err="1">
                <a:solidFill>
                  <a:schemeClr val="tx1"/>
                </a:solidFill>
              </a:rPr>
              <a:t>Ideologi</a:t>
            </a:r>
            <a:r>
              <a:rPr lang="en-US" sz="2500" b="1" dirty="0">
                <a:solidFill>
                  <a:schemeClr val="tx1"/>
                </a:solidFill>
              </a:rPr>
              <a:t> Pancasila dan </a:t>
            </a:r>
            <a:r>
              <a:rPr lang="en-US" sz="2500" b="1" dirty="0" err="1">
                <a:solidFill>
                  <a:schemeClr val="tx1"/>
                </a:solidFill>
              </a:rPr>
              <a:t>Wawasan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Kebangsaan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dapat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bersumber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dari</a:t>
            </a:r>
            <a:r>
              <a:rPr lang="en-US" sz="2500" b="1" dirty="0">
                <a:solidFill>
                  <a:schemeClr val="tx1"/>
                </a:solidFill>
              </a:rPr>
              <a:t> :</a:t>
            </a:r>
          </a:p>
          <a:p>
            <a:pPr marL="457200" indent="-457200" algn="just">
              <a:buAutoNum type="alphaLcPeriod"/>
            </a:pPr>
            <a:r>
              <a:rPr lang="en-US" sz="2500" b="1" dirty="0">
                <a:solidFill>
                  <a:schemeClr val="tx1"/>
                </a:solidFill>
              </a:rPr>
              <a:t>APBD;</a:t>
            </a:r>
          </a:p>
          <a:p>
            <a:pPr marL="457200" indent="-457200" algn="just">
              <a:buAutoNum type="alphaLcPeriod"/>
            </a:pPr>
            <a:r>
              <a:rPr lang="en-US" sz="2500" b="1" dirty="0">
                <a:solidFill>
                  <a:schemeClr val="tx1"/>
                </a:solidFill>
              </a:rPr>
              <a:t>APBN; dan / </a:t>
            </a:r>
            <a:r>
              <a:rPr lang="en-US" sz="2500" b="1" dirty="0" err="1">
                <a:solidFill>
                  <a:schemeClr val="tx1"/>
                </a:solidFill>
              </a:rPr>
              <a:t>atau</a:t>
            </a:r>
            <a:endParaRPr lang="en-US" sz="2500" b="1" dirty="0">
              <a:solidFill>
                <a:schemeClr val="tx1"/>
              </a:solidFill>
            </a:endParaRPr>
          </a:p>
          <a:p>
            <a:pPr marL="457200" indent="-457200" algn="just">
              <a:buAutoNum type="alphaLcPeriod"/>
            </a:pPr>
            <a:r>
              <a:rPr lang="en-US" sz="2500" b="1" dirty="0" err="1">
                <a:solidFill>
                  <a:schemeClr val="tx1"/>
                </a:solidFill>
              </a:rPr>
              <a:t>Sumber</a:t>
            </a:r>
            <a:r>
              <a:rPr lang="en-US" sz="2500" b="1" dirty="0">
                <a:solidFill>
                  <a:schemeClr val="tx1"/>
                </a:solidFill>
              </a:rPr>
              <a:t> lain yang </a:t>
            </a:r>
            <a:r>
              <a:rPr lang="en-US" sz="2500" b="1" dirty="0" err="1">
                <a:solidFill>
                  <a:schemeClr val="tx1"/>
                </a:solidFill>
              </a:rPr>
              <a:t>sah</a:t>
            </a:r>
            <a:r>
              <a:rPr lang="en-US" sz="2500" b="1" dirty="0">
                <a:solidFill>
                  <a:schemeClr val="tx1"/>
                </a:solidFill>
              </a:rPr>
              <a:t> dan </a:t>
            </a:r>
            <a:r>
              <a:rPr lang="en-US" sz="2500" b="1" dirty="0" err="1">
                <a:solidFill>
                  <a:schemeClr val="tx1"/>
                </a:solidFill>
              </a:rPr>
              <a:t>tidak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mengikat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sesuai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ketentuan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peraturan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perundang-undangan</a:t>
            </a:r>
            <a:r>
              <a:rPr lang="en-US" sz="2500" b="1" dirty="0">
                <a:solidFill>
                  <a:schemeClr val="tx1"/>
                </a:solidFill>
              </a:rPr>
              <a:t>.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A7A5440-71C6-6EF3-1E37-D600F3B1ABF7}"/>
              </a:ext>
            </a:extLst>
          </p:cNvPr>
          <p:cNvCxnSpPr>
            <a:cxnSpLocks/>
            <a:stCxn id="2" idx="2"/>
          </p:cNvCxnSpPr>
          <p:nvPr/>
        </p:nvCxnSpPr>
        <p:spPr>
          <a:xfrm flipH="1">
            <a:off x="5990122" y="1080600"/>
            <a:ext cx="1" cy="599344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875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53A50D3-7F16-E444-A71A-E7FD3B1A814B}"/>
              </a:ext>
            </a:extLst>
          </p:cNvPr>
          <p:cNvSpPr/>
          <p:nvPr/>
        </p:nvSpPr>
        <p:spPr>
          <a:xfrm>
            <a:off x="3548627" y="297714"/>
            <a:ext cx="4882991" cy="7403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Arial Narrow" panose="020B0606020202030204" pitchFamily="34" charset="0"/>
              </a:rPr>
              <a:t>BAB IX KETENTUAN PERALIHAN</a:t>
            </a:r>
            <a:endParaRPr lang="en-ID" sz="2800" b="1" dirty="0">
              <a:latin typeface="Arial Narrow" panose="020B0606020202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AAE7700-9246-7D62-B70C-674C139D8CEB}"/>
              </a:ext>
            </a:extLst>
          </p:cNvPr>
          <p:cNvSpPr/>
          <p:nvPr/>
        </p:nvSpPr>
        <p:spPr>
          <a:xfrm>
            <a:off x="2036582" y="2584278"/>
            <a:ext cx="7617780" cy="349475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Tx/>
              <a:buChar char="-"/>
            </a:pPr>
            <a:r>
              <a:rPr lang="en-US" sz="2500" b="1" dirty="0" err="1">
                <a:solidFill>
                  <a:schemeClr val="tx1"/>
                </a:solidFill>
              </a:rPr>
              <a:t>Peraturan</a:t>
            </a:r>
            <a:r>
              <a:rPr lang="en-US" sz="2500" b="1" dirty="0">
                <a:solidFill>
                  <a:schemeClr val="tx1"/>
                </a:solidFill>
              </a:rPr>
              <a:t> Daerah </a:t>
            </a:r>
            <a:r>
              <a:rPr lang="en-US" sz="2500" b="1" dirty="0" err="1">
                <a:solidFill>
                  <a:schemeClr val="tx1"/>
                </a:solidFill>
              </a:rPr>
              <a:t>ini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mulai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berlaku</a:t>
            </a:r>
            <a:r>
              <a:rPr lang="en-US" sz="2500" b="1" dirty="0">
                <a:solidFill>
                  <a:schemeClr val="tx1"/>
                </a:solidFill>
              </a:rPr>
              <a:t> pada </a:t>
            </a:r>
            <a:r>
              <a:rPr lang="en-US" sz="2500" b="1" dirty="0" err="1">
                <a:solidFill>
                  <a:schemeClr val="tx1"/>
                </a:solidFill>
              </a:rPr>
              <a:t>tanggal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diundangkan</a:t>
            </a:r>
            <a:endParaRPr lang="en-US" sz="2500" b="1" dirty="0">
              <a:solidFill>
                <a:schemeClr val="tx1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en-US" sz="2500" b="1" dirty="0">
                <a:solidFill>
                  <a:schemeClr val="tx1"/>
                </a:solidFill>
              </a:rPr>
              <a:t>Agar </a:t>
            </a:r>
            <a:r>
              <a:rPr lang="en-US" sz="2500" b="1" dirty="0" err="1">
                <a:solidFill>
                  <a:schemeClr val="tx1"/>
                </a:solidFill>
              </a:rPr>
              <a:t>setiap</a:t>
            </a:r>
            <a:r>
              <a:rPr lang="en-US" sz="2500" b="1" dirty="0">
                <a:solidFill>
                  <a:schemeClr val="tx1"/>
                </a:solidFill>
              </a:rPr>
              <a:t> orang </a:t>
            </a:r>
            <a:r>
              <a:rPr lang="en-US" sz="2500" b="1" dirty="0" err="1">
                <a:solidFill>
                  <a:schemeClr val="tx1"/>
                </a:solidFill>
              </a:rPr>
              <a:t>mengetahuinya</a:t>
            </a:r>
            <a:r>
              <a:rPr lang="en-US" sz="2500" b="1" dirty="0">
                <a:solidFill>
                  <a:schemeClr val="tx1"/>
                </a:solidFill>
              </a:rPr>
              <a:t>, </a:t>
            </a:r>
            <a:r>
              <a:rPr lang="en-US" sz="2500" b="1" dirty="0" err="1">
                <a:solidFill>
                  <a:schemeClr val="tx1"/>
                </a:solidFill>
              </a:rPr>
              <a:t>memerintahkan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pengundangan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Peraturan</a:t>
            </a:r>
            <a:r>
              <a:rPr lang="en-US" sz="2500" b="1" dirty="0">
                <a:solidFill>
                  <a:schemeClr val="tx1"/>
                </a:solidFill>
              </a:rPr>
              <a:t> Daerah </a:t>
            </a:r>
            <a:r>
              <a:rPr lang="en-US" sz="2500" b="1" dirty="0" err="1">
                <a:solidFill>
                  <a:schemeClr val="tx1"/>
                </a:solidFill>
              </a:rPr>
              <a:t>ini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dengan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penempatannya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dalam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Lembaran</a:t>
            </a:r>
            <a:r>
              <a:rPr lang="en-US" sz="2500" b="1" dirty="0">
                <a:solidFill>
                  <a:schemeClr val="tx1"/>
                </a:solidFill>
              </a:rPr>
              <a:t> Daerah </a:t>
            </a:r>
            <a:r>
              <a:rPr lang="en-US" sz="2500" b="1" dirty="0" err="1">
                <a:solidFill>
                  <a:schemeClr val="tx1"/>
                </a:solidFill>
              </a:rPr>
              <a:t>Kabupaten</a:t>
            </a:r>
            <a:r>
              <a:rPr lang="en-US" sz="2500" b="1" dirty="0">
                <a:solidFill>
                  <a:schemeClr val="tx1"/>
                </a:solidFill>
              </a:rPr>
              <a:t> Cirebon.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AFC92A8-CAF9-9588-EF77-29224B652992}"/>
              </a:ext>
            </a:extLst>
          </p:cNvPr>
          <p:cNvCxnSpPr>
            <a:cxnSpLocks/>
          </p:cNvCxnSpPr>
          <p:nvPr/>
        </p:nvCxnSpPr>
        <p:spPr>
          <a:xfrm flipH="1">
            <a:off x="5713675" y="1984934"/>
            <a:ext cx="1" cy="599344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CF1039D7-46D3-4FA6-3611-86C909D6B8E2}"/>
              </a:ext>
            </a:extLst>
          </p:cNvPr>
          <p:cNvSpPr/>
          <p:nvPr/>
        </p:nvSpPr>
        <p:spPr>
          <a:xfrm>
            <a:off x="3548626" y="1247366"/>
            <a:ext cx="4882991" cy="7403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Arial Narrow" panose="020B0606020202030204" pitchFamily="34" charset="0"/>
              </a:rPr>
              <a:t>BABX KETENTUAN PENUTUP</a:t>
            </a:r>
            <a:endParaRPr lang="en-ID" sz="28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9147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object 2">
            <a:extLst>
              <a:ext uri="{FF2B5EF4-FFF2-40B4-BE49-F238E27FC236}">
                <a16:creationId xmlns:a16="http://schemas.microsoft.com/office/drawing/2014/main" id="{BECF4C8D-F6CB-7949-5708-DFBC12007321}"/>
              </a:ext>
            </a:extLst>
          </p:cNvPr>
          <p:cNvGrpSpPr>
            <a:grpSpLocks/>
          </p:cNvGrpSpPr>
          <p:nvPr/>
        </p:nvGrpSpPr>
        <p:grpSpPr bwMode="auto">
          <a:xfrm>
            <a:off x="0" y="-752474"/>
            <a:ext cx="12191999" cy="7251526"/>
            <a:chOff x="0" y="15240"/>
            <a:chExt cx="12192000" cy="6842759"/>
          </a:xfrm>
        </p:grpSpPr>
        <p:pic>
          <p:nvPicPr>
            <p:cNvPr id="30731" name="object 3">
              <a:extLst>
                <a:ext uri="{FF2B5EF4-FFF2-40B4-BE49-F238E27FC236}">
                  <a16:creationId xmlns:a16="http://schemas.microsoft.com/office/drawing/2014/main" id="{373B341A-7C1D-29D8-1047-FEF11452CC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60840" y="15240"/>
              <a:ext cx="2905759" cy="3088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32" name="object 4">
              <a:extLst>
                <a:ext uri="{FF2B5EF4-FFF2-40B4-BE49-F238E27FC236}">
                  <a16:creationId xmlns:a16="http://schemas.microsoft.com/office/drawing/2014/main" id="{E43620EC-B853-CCF7-3EA3-DA58938E5B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39" y="1071878"/>
              <a:ext cx="12138660" cy="5786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33" name="object 5">
              <a:extLst>
                <a:ext uri="{FF2B5EF4-FFF2-40B4-BE49-F238E27FC236}">
                  <a16:creationId xmlns:a16="http://schemas.microsoft.com/office/drawing/2014/main" id="{ED389AB5-2DBB-4C33-A6E5-18A8D541D20D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02079"/>
              <a:ext cx="12192000" cy="5455920"/>
            </a:xfrm>
            <a:custGeom>
              <a:avLst/>
              <a:gdLst>
                <a:gd name="T0" fmla="*/ 12191999 w 12192000"/>
                <a:gd name="T1" fmla="*/ 0 h 5455920"/>
                <a:gd name="T2" fmla="*/ 0 w 12192000"/>
                <a:gd name="T3" fmla="*/ 0 h 5455920"/>
                <a:gd name="T4" fmla="*/ 0 w 12192000"/>
                <a:gd name="T5" fmla="*/ 5455917 h 5455920"/>
                <a:gd name="T6" fmla="*/ 12191999 w 12192000"/>
                <a:gd name="T7" fmla="*/ 5455917 h 5455920"/>
                <a:gd name="T8" fmla="*/ 12191999 w 12192000"/>
                <a:gd name="T9" fmla="*/ 0 h 54559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192000" h="5455920">
                  <a:moveTo>
                    <a:pt x="12191999" y="0"/>
                  </a:moveTo>
                  <a:lnTo>
                    <a:pt x="0" y="0"/>
                  </a:lnTo>
                  <a:lnTo>
                    <a:pt x="0" y="5455917"/>
                  </a:lnTo>
                  <a:lnTo>
                    <a:pt x="12191999" y="5455917"/>
                  </a:lnTo>
                  <a:lnTo>
                    <a:pt x="12191999" y="0"/>
                  </a:lnTo>
                  <a:close/>
                </a:path>
              </a:pathLst>
            </a:custGeom>
            <a:solidFill>
              <a:srgbClr val="FFFFFF">
                <a:alpha val="8509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ID"/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6F083FBD-5AD5-AE88-D34A-30AC806146D5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bright="70000" contrast="-70000"/>
          </a:blip>
          <a:stretch>
            <a:fillRect/>
          </a:stretch>
        </p:blipFill>
        <p:spPr>
          <a:xfrm>
            <a:off x="1722611" y="233189"/>
            <a:ext cx="9402589" cy="62658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441C727-1B2F-2306-FC60-0DC8ED185FC9}"/>
              </a:ext>
            </a:extLst>
          </p:cNvPr>
          <p:cNvSpPr/>
          <p:nvPr/>
        </p:nvSpPr>
        <p:spPr>
          <a:xfrm>
            <a:off x="900258" y="1863498"/>
            <a:ext cx="964628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</a:rPr>
              <a:t>KITA ADALAH BANGSA YANG BESAR,</a:t>
            </a:r>
          </a:p>
          <a:p>
            <a:pPr algn="ctr">
              <a:defRPr/>
            </a:pP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</a:rPr>
              <a:t> BANGSA  YANG BERBHINEKA TUNGGAL IKA.</a:t>
            </a:r>
          </a:p>
          <a:p>
            <a:pPr algn="ctr">
              <a:defRPr/>
            </a:pP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</a:rPr>
              <a:t>SATU NUSA, SATU BANGSA, DAN SATU </a:t>
            </a:r>
            <a:r>
              <a:rPr lang="id-ID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</a:rPr>
              <a:t>B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</a:rPr>
              <a:t>AHASA INDONESIA DALAM  BINGKAI  NKRI</a:t>
            </a:r>
          </a:p>
          <a:p>
            <a:pPr algn="ctr">
              <a:defRPr/>
            </a:pPr>
            <a:endParaRPr lang="en-US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2" name="Picture 12">
            <a:extLst>
              <a:ext uri="{FF2B5EF4-FFF2-40B4-BE49-F238E27FC236}">
                <a16:creationId xmlns:a16="http://schemas.microsoft.com/office/drawing/2014/main" id="{76041B61-3B8E-13B1-D9A7-8D4A574484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70801" y="5116513"/>
            <a:ext cx="1381125" cy="11922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9">
            <a:extLst>
              <a:ext uri="{FF2B5EF4-FFF2-40B4-BE49-F238E27FC236}">
                <a16:creationId xmlns:a16="http://schemas.microsoft.com/office/drawing/2014/main" id="{3C9E5754-229D-2B19-BAB9-2788C82A9E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9826" y="5084764"/>
            <a:ext cx="879475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0">
            <a:extLst>
              <a:ext uri="{FF2B5EF4-FFF2-40B4-BE49-F238E27FC236}">
                <a16:creationId xmlns:a16="http://schemas.microsoft.com/office/drawing/2014/main" id="{C6A2D7FB-9ED2-1FE7-E3E4-DC1B95CEC7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6" y="5060950"/>
            <a:ext cx="688975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 descr="megamendung transparan.png">
            <a:extLst>
              <a:ext uri="{FF2B5EF4-FFF2-40B4-BE49-F238E27FC236}">
                <a16:creationId xmlns:a16="http://schemas.microsoft.com/office/drawing/2014/main" id="{AFC2825C-8FD1-1961-AE47-CDE9A2BB00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lum bright="30000"/>
            <a:grayscl/>
          </a:blip>
          <a:srcRect/>
          <a:stretch>
            <a:fillRect/>
          </a:stretch>
        </p:blipFill>
        <p:spPr bwMode="auto">
          <a:xfrm>
            <a:off x="8897938" y="500064"/>
            <a:ext cx="1770062" cy="9032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Picture 16" descr="megamendung transparan.png">
            <a:extLst>
              <a:ext uri="{FF2B5EF4-FFF2-40B4-BE49-F238E27FC236}">
                <a16:creationId xmlns:a16="http://schemas.microsoft.com/office/drawing/2014/main" id="{2CA57A66-0CA9-58BE-D4FE-2FDFD74B3E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lum bright="30000"/>
            <a:grayscl/>
          </a:blip>
          <a:srcRect/>
          <a:stretch>
            <a:fillRect/>
          </a:stretch>
        </p:blipFill>
        <p:spPr bwMode="auto">
          <a:xfrm>
            <a:off x="1563689" y="331789"/>
            <a:ext cx="2155825" cy="11001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Picture 17" descr="megamendung transparan.png">
            <a:extLst>
              <a:ext uri="{FF2B5EF4-FFF2-40B4-BE49-F238E27FC236}">
                <a16:creationId xmlns:a16="http://schemas.microsoft.com/office/drawing/2014/main" id="{8D2A3C8B-BDFC-797D-F0B2-AEBCE63BC8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lum bright="30000"/>
            <a:grayscl/>
          </a:blip>
          <a:srcRect/>
          <a:stretch>
            <a:fillRect/>
          </a:stretch>
        </p:blipFill>
        <p:spPr bwMode="auto">
          <a:xfrm>
            <a:off x="5276216" y="-69850"/>
            <a:ext cx="2943225" cy="15017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animScale>
                                      <p:cBhvr>
                                        <p:cTn id="10" dur="100" fill="hold"/>
                                        <p:tgtEl>
                                          <p:spTgt spid="12"/>
                                        </p:tgtEl>
                                      </p:cBhvr>
                                      <p:by x="90000" y="9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6" presetClass="emph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Scale>
                                      <p:cBhvr>
                                        <p:cTn id="16" dur="100" fill="hold"/>
                                        <p:tgtEl>
                                          <p:spTgt spid="13"/>
                                        </p:tgtEl>
                                      </p:cBhvr>
                                      <p:by x="90000" y="9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22" dur="100" fill="hold"/>
                                        <p:tgtEl>
                                          <p:spTgt spid="14"/>
                                        </p:tgtEl>
                                      </p:cBhvr>
                                      <p:by x="90000" y="9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DA391-8C7A-D7DA-3D63-C6EEEC630A5D}"/>
              </a:ext>
            </a:extLst>
          </p:cNvPr>
          <p:cNvSpPr txBox="1">
            <a:spLocks/>
          </p:cNvSpPr>
          <p:nvPr/>
        </p:nvSpPr>
        <p:spPr>
          <a:xfrm>
            <a:off x="108857" y="287079"/>
            <a:ext cx="4569469" cy="5847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ID" sz="3000" b="1" dirty="0">
              <a:latin typeface="Arial Narrow" panose="020B0606020202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486A9B-B825-84B8-952F-8869310D6606}"/>
              </a:ext>
            </a:extLst>
          </p:cNvPr>
          <p:cNvSpPr/>
          <p:nvPr/>
        </p:nvSpPr>
        <p:spPr>
          <a:xfrm>
            <a:off x="2834407" y="1540659"/>
            <a:ext cx="8971513" cy="207866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500" b="1" dirty="0">
                <a:solidFill>
                  <a:srgbClr val="00B0F0"/>
                </a:solidFill>
              </a:rPr>
              <a:t>Pancasila</a:t>
            </a:r>
            <a:r>
              <a:rPr lang="en-US" sz="2500" b="1" dirty="0"/>
              <a:t> </a:t>
            </a:r>
            <a:r>
              <a:rPr lang="en-US" sz="2500" b="1" dirty="0" err="1"/>
              <a:t>sebagai</a:t>
            </a:r>
            <a:r>
              <a:rPr lang="en-US" sz="2500" b="1" dirty="0"/>
              <a:t> </a:t>
            </a:r>
            <a:r>
              <a:rPr lang="en-US" sz="2500" b="1" dirty="0" err="1"/>
              <a:t>dasar</a:t>
            </a:r>
            <a:r>
              <a:rPr lang="en-US" sz="2500" b="1" dirty="0"/>
              <a:t> negara, </a:t>
            </a:r>
            <a:r>
              <a:rPr lang="en-US" sz="2500" b="1" dirty="0" err="1"/>
              <a:t>ideologi</a:t>
            </a:r>
            <a:r>
              <a:rPr lang="en-US" sz="2500" b="1" dirty="0"/>
              <a:t> </a:t>
            </a:r>
            <a:r>
              <a:rPr lang="en-US" sz="2500" b="1" dirty="0" err="1"/>
              <a:t>bangsa</a:t>
            </a:r>
            <a:r>
              <a:rPr lang="en-US" sz="2500" b="1" dirty="0"/>
              <a:t>, dan </a:t>
            </a:r>
            <a:r>
              <a:rPr lang="en-US" sz="2500" b="1" dirty="0" err="1"/>
              <a:t>falsafah</a:t>
            </a:r>
            <a:r>
              <a:rPr lang="en-US" sz="2500" b="1" dirty="0"/>
              <a:t> </a:t>
            </a:r>
            <a:r>
              <a:rPr lang="en-US" sz="2500" b="1" dirty="0" err="1"/>
              <a:t>hidup</a:t>
            </a:r>
            <a:r>
              <a:rPr lang="en-US" sz="2500" b="1" dirty="0"/>
              <a:t> </a:t>
            </a:r>
            <a:r>
              <a:rPr lang="en-US" sz="2500" b="1" dirty="0" err="1"/>
              <a:t>berbangsa</a:t>
            </a:r>
            <a:r>
              <a:rPr lang="en-US" sz="2500" b="1" dirty="0"/>
              <a:t> dan </a:t>
            </a:r>
            <a:r>
              <a:rPr lang="en-US" sz="2500" b="1" dirty="0" err="1"/>
              <a:t>bernegara</a:t>
            </a:r>
            <a:r>
              <a:rPr lang="en-US" sz="2500" b="1" dirty="0"/>
              <a:t> </a:t>
            </a:r>
            <a:r>
              <a:rPr lang="en-US" sz="2500" b="1" dirty="0" err="1"/>
              <a:t>merupakan</a:t>
            </a:r>
            <a:r>
              <a:rPr lang="en-US" sz="2500" b="1" dirty="0"/>
              <a:t> </a:t>
            </a:r>
            <a:r>
              <a:rPr lang="en-US" sz="2500" b="1" dirty="0" err="1"/>
              <a:t>hasil</a:t>
            </a:r>
            <a:r>
              <a:rPr lang="en-US" sz="2500" b="1" dirty="0"/>
              <a:t> </a:t>
            </a:r>
            <a:r>
              <a:rPr lang="en-US" sz="2500" b="1" dirty="0" err="1"/>
              <a:t>kristalisasi</a:t>
            </a:r>
            <a:r>
              <a:rPr lang="en-US" sz="2500" b="1" dirty="0"/>
              <a:t> </a:t>
            </a:r>
            <a:r>
              <a:rPr lang="en-US" sz="2500" b="1" dirty="0" err="1"/>
              <a:t>dari</a:t>
            </a:r>
            <a:r>
              <a:rPr lang="en-US" sz="2500" b="1" dirty="0"/>
              <a:t> </a:t>
            </a:r>
            <a:r>
              <a:rPr lang="en-US" sz="2500" b="1" dirty="0" err="1"/>
              <a:t>nilai-nilai</a:t>
            </a:r>
            <a:r>
              <a:rPr lang="en-US" sz="2500" b="1" dirty="0"/>
              <a:t> </a:t>
            </a:r>
            <a:r>
              <a:rPr lang="en-US" sz="2500" b="1" dirty="0" err="1"/>
              <a:t>budaya</a:t>
            </a:r>
            <a:r>
              <a:rPr lang="en-US" sz="2500" b="1" dirty="0"/>
              <a:t>, </a:t>
            </a:r>
            <a:r>
              <a:rPr lang="en-US" sz="2500" b="1" dirty="0" err="1"/>
              <a:t>adat</a:t>
            </a:r>
            <a:r>
              <a:rPr lang="en-US" sz="2500" b="1" dirty="0"/>
              <a:t> </a:t>
            </a:r>
            <a:r>
              <a:rPr lang="en-US" sz="2500" b="1" dirty="0" err="1"/>
              <a:t>istiadat</a:t>
            </a:r>
            <a:r>
              <a:rPr lang="en-US" sz="2500" b="1" dirty="0"/>
              <a:t>, </a:t>
            </a:r>
            <a:r>
              <a:rPr lang="en-US" sz="2500" b="1" dirty="0" err="1"/>
              <a:t>etika</a:t>
            </a:r>
            <a:r>
              <a:rPr lang="en-US" sz="2500" b="1" dirty="0"/>
              <a:t>, </a:t>
            </a:r>
            <a:r>
              <a:rPr lang="en-US" sz="2500" b="1" dirty="0" err="1"/>
              <a:t>serta</a:t>
            </a:r>
            <a:r>
              <a:rPr lang="en-US" sz="2500" b="1" dirty="0"/>
              <a:t> agama dan </a:t>
            </a:r>
            <a:r>
              <a:rPr lang="en-US" sz="2500" b="1" dirty="0" err="1"/>
              <a:t>keyakinan</a:t>
            </a:r>
            <a:r>
              <a:rPr lang="en-US" sz="2500" b="1" dirty="0"/>
              <a:t> </a:t>
            </a:r>
            <a:r>
              <a:rPr lang="en-US" sz="2500" b="1" dirty="0" err="1"/>
              <a:t>yg</a:t>
            </a:r>
            <a:r>
              <a:rPr lang="en-US" sz="2500" b="1" dirty="0"/>
              <a:t> </a:t>
            </a:r>
            <a:r>
              <a:rPr lang="en-US" sz="2500" b="1" dirty="0" err="1"/>
              <a:t>dimiliki</a:t>
            </a:r>
            <a:r>
              <a:rPr lang="en-US" sz="2500" b="1" dirty="0"/>
              <a:t> </a:t>
            </a:r>
            <a:r>
              <a:rPr lang="en-US" sz="2500" b="1" dirty="0" err="1"/>
              <a:t>bangsa</a:t>
            </a:r>
            <a:r>
              <a:rPr lang="en-US" sz="2500" b="1" dirty="0"/>
              <a:t> Indonesia </a:t>
            </a:r>
            <a:r>
              <a:rPr lang="en-US" sz="2500" b="1" dirty="0" err="1"/>
              <a:t>sejak</a:t>
            </a:r>
            <a:r>
              <a:rPr lang="en-US" sz="2500" b="1" dirty="0"/>
              <a:t> </a:t>
            </a:r>
            <a:r>
              <a:rPr lang="en-US" sz="2500" b="1" dirty="0" err="1"/>
              <a:t>berabad-abad</a:t>
            </a:r>
            <a:r>
              <a:rPr lang="en-US" sz="2500" b="1" dirty="0"/>
              <a:t> </a:t>
            </a:r>
            <a:r>
              <a:rPr lang="en-US" sz="2500" b="1" dirty="0" err="1"/>
              <a:t>lamanya</a:t>
            </a:r>
            <a:r>
              <a:rPr lang="en-US" sz="2500" b="1" dirty="0"/>
              <a:t>, </a:t>
            </a:r>
            <a:r>
              <a:rPr lang="en-US" sz="2500" b="1" dirty="0" err="1"/>
              <a:t>wajib</a:t>
            </a:r>
            <a:r>
              <a:rPr lang="en-US" sz="2500" b="1" dirty="0"/>
              <a:t> </a:t>
            </a:r>
            <a:r>
              <a:rPr lang="en-US" sz="2500" b="1" dirty="0" err="1"/>
              <a:t>dilestarikan</a:t>
            </a:r>
            <a:r>
              <a:rPr lang="en-US" sz="2500" b="1" dirty="0"/>
              <a:t> </a:t>
            </a:r>
            <a:r>
              <a:rPr lang="en-US" sz="2500" b="1" dirty="0" err="1"/>
              <a:t>dalam</a:t>
            </a:r>
            <a:r>
              <a:rPr lang="en-US" sz="2500" b="1" dirty="0"/>
              <a:t> </a:t>
            </a:r>
            <a:r>
              <a:rPr lang="en-US" sz="2500" b="1" dirty="0" err="1"/>
              <a:t>kehidupan</a:t>
            </a:r>
            <a:r>
              <a:rPr lang="en-US" sz="2500" b="1" dirty="0"/>
              <a:t> </a:t>
            </a:r>
            <a:r>
              <a:rPr lang="en-US" sz="2500" b="1" dirty="0" err="1"/>
              <a:t>bermasyarakat</a:t>
            </a:r>
            <a:r>
              <a:rPr lang="en-US" sz="2500" b="1" dirty="0"/>
              <a:t>, </a:t>
            </a:r>
            <a:r>
              <a:rPr lang="en-US" sz="2500" b="1" dirty="0" err="1"/>
              <a:t>berbangsa</a:t>
            </a:r>
            <a:r>
              <a:rPr lang="en-US" sz="2500" b="1" dirty="0"/>
              <a:t> dan </a:t>
            </a:r>
            <a:r>
              <a:rPr lang="en-US" sz="2500" b="1" dirty="0" err="1"/>
              <a:t>bernegara</a:t>
            </a:r>
            <a:r>
              <a:rPr lang="en-US" sz="2500" b="1" dirty="0"/>
              <a:t>.</a:t>
            </a:r>
            <a:endParaRPr lang="en-ID" sz="25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399D15-DF54-54BF-9BF0-31DEB071B2B8}"/>
              </a:ext>
            </a:extLst>
          </p:cNvPr>
          <p:cNvSpPr/>
          <p:nvPr/>
        </p:nvSpPr>
        <p:spPr>
          <a:xfrm>
            <a:off x="711200" y="3963465"/>
            <a:ext cx="10580577" cy="262021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500" b="1" dirty="0" err="1">
                <a:solidFill>
                  <a:srgbClr val="00B0F0"/>
                </a:solidFill>
              </a:rPr>
              <a:t>Wawasan</a:t>
            </a:r>
            <a:r>
              <a:rPr lang="en-US" sz="2500" b="1" dirty="0">
                <a:solidFill>
                  <a:srgbClr val="00B0F0"/>
                </a:solidFill>
              </a:rPr>
              <a:t> </a:t>
            </a:r>
            <a:r>
              <a:rPr lang="en-US" sz="2500" b="1" dirty="0" err="1">
                <a:solidFill>
                  <a:srgbClr val="00B0F0"/>
                </a:solidFill>
              </a:rPr>
              <a:t>Kebangsaan</a:t>
            </a:r>
            <a:r>
              <a:rPr lang="en-US" sz="2500" b="1" dirty="0">
                <a:solidFill>
                  <a:srgbClr val="92D050"/>
                </a:solidFill>
              </a:rPr>
              <a:t> </a:t>
            </a:r>
            <a:r>
              <a:rPr lang="en-US" sz="2500" b="1" dirty="0" err="1"/>
              <a:t>merupakan</a:t>
            </a:r>
            <a:r>
              <a:rPr lang="en-US" sz="2500" b="1" dirty="0"/>
              <a:t> </a:t>
            </a:r>
            <a:r>
              <a:rPr lang="en-US" sz="2500" b="1" dirty="0" err="1"/>
              <a:t>cara</a:t>
            </a:r>
            <a:r>
              <a:rPr lang="en-US" sz="2500" b="1" dirty="0"/>
              <a:t> </a:t>
            </a:r>
            <a:r>
              <a:rPr lang="en-US" sz="2500" b="1" dirty="0" err="1"/>
              <a:t>pandang</a:t>
            </a:r>
            <a:r>
              <a:rPr lang="en-US" sz="2500" b="1" dirty="0"/>
              <a:t> </a:t>
            </a:r>
            <a:r>
              <a:rPr lang="en-US" sz="2500" b="1" dirty="0" err="1"/>
              <a:t>bangsa</a:t>
            </a:r>
            <a:r>
              <a:rPr lang="en-US" sz="2500" b="1" dirty="0"/>
              <a:t> Indonesia </a:t>
            </a:r>
            <a:r>
              <a:rPr lang="en-US" sz="2500" b="1" dirty="0" err="1"/>
              <a:t>tentang</a:t>
            </a:r>
            <a:r>
              <a:rPr lang="en-US" sz="2500" b="1" dirty="0"/>
              <a:t> </a:t>
            </a:r>
            <a:r>
              <a:rPr lang="en-US" sz="2500" b="1" dirty="0" err="1"/>
              <a:t>diri</a:t>
            </a:r>
            <a:r>
              <a:rPr lang="en-US" sz="2500" b="1" dirty="0"/>
              <a:t> dan </a:t>
            </a:r>
            <a:r>
              <a:rPr lang="en-US" sz="2500" b="1" dirty="0" err="1"/>
              <a:t>lingkungannya</a:t>
            </a:r>
            <a:r>
              <a:rPr lang="en-US" sz="2500" b="1" dirty="0"/>
              <a:t> </a:t>
            </a:r>
            <a:r>
              <a:rPr lang="en-US" sz="2500" b="1" dirty="0" err="1"/>
              <a:t>mengutamakan</a:t>
            </a:r>
            <a:r>
              <a:rPr lang="en-US" sz="2500" b="1" dirty="0"/>
              <a:t> </a:t>
            </a:r>
            <a:r>
              <a:rPr lang="en-US" sz="2500" b="1" dirty="0" err="1"/>
              <a:t>persatuan</a:t>
            </a:r>
            <a:r>
              <a:rPr lang="en-US" sz="2500" b="1" dirty="0"/>
              <a:t> dan </a:t>
            </a:r>
            <a:r>
              <a:rPr lang="en-US" sz="2500" b="1" dirty="0" err="1"/>
              <a:t>kesatuan</a:t>
            </a:r>
            <a:r>
              <a:rPr lang="en-US" sz="2500" b="1" dirty="0"/>
              <a:t> </a:t>
            </a:r>
            <a:r>
              <a:rPr lang="en-US" sz="2500" b="1" dirty="0" err="1"/>
              <a:t>bangsa</a:t>
            </a:r>
            <a:r>
              <a:rPr lang="en-US" sz="2500" b="1" dirty="0"/>
              <a:t> </a:t>
            </a:r>
            <a:r>
              <a:rPr lang="en-US" sz="2500" b="1" dirty="0" err="1"/>
              <a:t>serta</a:t>
            </a:r>
            <a:r>
              <a:rPr lang="en-US" sz="2500" b="1" dirty="0"/>
              <a:t> </a:t>
            </a:r>
            <a:r>
              <a:rPr lang="en-US" sz="2500" b="1" dirty="0" err="1"/>
              <a:t>kesatuan</a:t>
            </a:r>
            <a:r>
              <a:rPr lang="en-US" sz="2500" b="1" dirty="0"/>
              <a:t> wilayah yang </a:t>
            </a:r>
            <a:r>
              <a:rPr lang="en-US" sz="2500" b="1" dirty="0" err="1"/>
              <a:t>dilandasi</a:t>
            </a:r>
            <a:r>
              <a:rPr lang="en-US" sz="2500" b="1" dirty="0"/>
              <a:t> Pancasila, UUD 1945, </a:t>
            </a:r>
            <a:r>
              <a:rPr lang="en-US" sz="2500" b="1" dirty="0" err="1"/>
              <a:t>Bhineka</a:t>
            </a:r>
            <a:r>
              <a:rPr lang="en-US" sz="2500" b="1" dirty="0"/>
              <a:t> Tunggal Ika, dan NKRI </a:t>
            </a:r>
            <a:r>
              <a:rPr lang="en-US" sz="2500" b="1" dirty="0" err="1"/>
              <a:t>menjadi</a:t>
            </a:r>
            <a:r>
              <a:rPr lang="en-US" sz="2500" b="1" dirty="0"/>
              <a:t> </a:t>
            </a:r>
            <a:r>
              <a:rPr lang="en-US" sz="2500" b="1" dirty="0" err="1"/>
              <a:t>tanggung</a:t>
            </a:r>
            <a:r>
              <a:rPr lang="en-US" sz="2500" b="1" dirty="0"/>
              <a:t> </a:t>
            </a:r>
            <a:r>
              <a:rPr lang="en-US" sz="2500" b="1" dirty="0" err="1"/>
              <a:t>jawab</a:t>
            </a:r>
            <a:r>
              <a:rPr lang="en-US" sz="2500" b="1" dirty="0"/>
              <a:t> Negara dan </a:t>
            </a:r>
            <a:r>
              <a:rPr lang="en-US" sz="2500" b="1" dirty="0" err="1"/>
              <a:t>Pemerintah</a:t>
            </a:r>
            <a:r>
              <a:rPr lang="en-US" sz="2500" b="1" dirty="0"/>
              <a:t> Daerah </a:t>
            </a:r>
            <a:r>
              <a:rPr lang="en-US" sz="2500" b="1" dirty="0" err="1"/>
              <a:t>untuk</a:t>
            </a:r>
            <a:r>
              <a:rPr lang="en-US" sz="2500" b="1" dirty="0"/>
              <a:t> </a:t>
            </a:r>
            <a:r>
              <a:rPr lang="en-US" sz="2500" b="1" dirty="0" err="1"/>
              <a:t>dilaksanakan</a:t>
            </a:r>
            <a:r>
              <a:rPr lang="en-US" sz="2500" b="1" dirty="0"/>
              <a:t> </a:t>
            </a:r>
            <a:r>
              <a:rPr lang="en-US" sz="2500" b="1" dirty="0" err="1"/>
              <a:t>dalam</a:t>
            </a:r>
            <a:r>
              <a:rPr lang="en-US" sz="2500" b="1" dirty="0"/>
              <a:t> </a:t>
            </a:r>
            <a:r>
              <a:rPr lang="en-US" sz="2500" b="1" dirty="0" err="1"/>
              <a:t>kehidupan</a:t>
            </a:r>
            <a:r>
              <a:rPr lang="en-US" sz="2500" b="1" dirty="0"/>
              <a:t> </a:t>
            </a:r>
            <a:r>
              <a:rPr lang="en-US" sz="2500" b="1" dirty="0" err="1"/>
              <a:t>bermasyarakat</a:t>
            </a:r>
            <a:r>
              <a:rPr lang="en-US" sz="2500" b="1" dirty="0"/>
              <a:t>, </a:t>
            </a:r>
            <a:r>
              <a:rPr lang="en-US" sz="2500" b="1" dirty="0" err="1"/>
              <a:t>berbangsa</a:t>
            </a:r>
            <a:r>
              <a:rPr lang="en-US" sz="2500" b="1" dirty="0"/>
              <a:t> dan </a:t>
            </a:r>
            <a:r>
              <a:rPr lang="en-US" sz="2500" b="1" dirty="0" err="1"/>
              <a:t>bernegara</a:t>
            </a:r>
            <a:r>
              <a:rPr lang="en-US" sz="2500" b="1" dirty="0"/>
              <a:t>.</a:t>
            </a:r>
            <a:endParaRPr lang="en-ID" sz="25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88F867B-0C5F-B00C-D0ED-3C19F2E736DF}"/>
              </a:ext>
            </a:extLst>
          </p:cNvPr>
          <p:cNvSpPr/>
          <p:nvPr/>
        </p:nvSpPr>
        <p:spPr>
          <a:xfrm rot="20594221">
            <a:off x="240328" y="587149"/>
            <a:ext cx="2884126" cy="108246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 dirty="0">
                <a:highlight>
                  <a:srgbClr val="FF00FF"/>
                </a:highlight>
              </a:rPr>
              <a:t>GAMBARAN UMUM &amp; </a:t>
            </a:r>
            <a:r>
              <a:rPr lang="en-US" sz="3400" b="1" dirty="0" err="1">
                <a:highlight>
                  <a:srgbClr val="FF00FF"/>
                </a:highlight>
              </a:rPr>
              <a:t>FILOSOfI</a:t>
            </a:r>
            <a:r>
              <a:rPr lang="en-US" sz="3400" b="1" dirty="0">
                <a:highlight>
                  <a:srgbClr val="FF00FF"/>
                </a:highlight>
              </a:rPr>
              <a:t> </a:t>
            </a:r>
            <a:endParaRPr lang="en-ID" sz="3400" b="1" dirty="0">
              <a:highlight>
                <a:srgbClr val="FF00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65874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C1E3828-A222-25D1-4591-F1083C14AD4B}"/>
              </a:ext>
            </a:extLst>
          </p:cNvPr>
          <p:cNvSpPr/>
          <p:nvPr/>
        </p:nvSpPr>
        <p:spPr>
          <a:xfrm>
            <a:off x="1465560" y="2308129"/>
            <a:ext cx="9217903" cy="33547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300" dirty="0">
                <a:ln w="0"/>
                <a:effectLst>
                  <a:reflection blurRad="6350" stA="53000" endA="300" endPos="35500" dir="5400000" sy="-90000" algn="bl" rotWithShape="0"/>
                </a:effectLst>
              </a:rPr>
              <a:t>BERSATU KITA BISA,</a:t>
            </a:r>
          </a:p>
          <a:p>
            <a:pPr algn="ctr">
              <a:defRPr/>
            </a:pPr>
            <a:r>
              <a:rPr lang="en-US" sz="5300" b="1" dirty="0">
                <a:ln w="0"/>
                <a:effectLst>
                  <a:reflection blurRad="6350" stA="53000" endA="300" endPos="35500" dir="5400000" sy="-90000" algn="bl" rotWithShape="0"/>
                </a:effectLst>
              </a:rPr>
              <a:t>DENGAN BERSINERGI</a:t>
            </a:r>
          </a:p>
          <a:p>
            <a:pPr algn="ctr">
              <a:defRPr/>
            </a:pPr>
            <a:r>
              <a:rPr lang="en-US" sz="5300" b="1" dirty="0">
                <a:ln w="0"/>
                <a:effectLst>
                  <a:reflection blurRad="6350" stA="53000" endA="300" endPos="35500" dir="5400000" sy="-90000" algn="bl" rotWithShape="0"/>
                </a:effectLst>
              </a:rPr>
              <a:t>KITA HARMONI BERSAMA</a:t>
            </a:r>
          </a:p>
          <a:p>
            <a:pPr algn="ctr">
              <a:defRPr/>
            </a:pPr>
            <a:endParaRPr lang="en-US" sz="5300" dirty="0">
              <a:ln w="0"/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9236F09-22CE-7ADF-6988-267E72B232E7}"/>
              </a:ext>
            </a:extLst>
          </p:cNvPr>
          <p:cNvSpPr/>
          <p:nvPr/>
        </p:nvSpPr>
        <p:spPr>
          <a:xfrm>
            <a:off x="4027111" y="1373686"/>
            <a:ext cx="364369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0"/>
                <a:effectLst>
                  <a:reflection blurRad="6350" stA="53000" endA="300" endPos="35500" dir="5400000" sy="-90000" algn="bl" rotWithShape="0"/>
                </a:effectLst>
              </a:rPr>
              <a:t>KITA YAKIN</a:t>
            </a:r>
          </a:p>
        </p:txBody>
      </p:sp>
      <p:pic>
        <p:nvPicPr>
          <p:cNvPr id="12" name="Picture 12">
            <a:extLst>
              <a:ext uri="{FF2B5EF4-FFF2-40B4-BE49-F238E27FC236}">
                <a16:creationId xmlns:a16="http://schemas.microsoft.com/office/drawing/2014/main" id="{06285795-8344-31A9-E810-7EBFF742A0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80326" y="5157788"/>
            <a:ext cx="1381125" cy="11922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9">
            <a:extLst>
              <a:ext uri="{FF2B5EF4-FFF2-40B4-BE49-F238E27FC236}">
                <a16:creationId xmlns:a16="http://schemas.microsoft.com/office/drawing/2014/main" id="{6D5010BA-EAC6-68EA-3439-3699A465EA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9826" y="5084764"/>
            <a:ext cx="879475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0">
            <a:extLst>
              <a:ext uri="{FF2B5EF4-FFF2-40B4-BE49-F238E27FC236}">
                <a16:creationId xmlns:a16="http://schemas.microsoft.com/office/drawing/2014/main" id="{2CAE1FAE-BB8A-CBB5-F0D2-EE071904C4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6" y="5060950"/>
            <a:ext cx="688975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 descr="megamendung transparan.png">
            <a:extLst>
              <a:ext uri="{FF2B5EF4-FFF2-40B4-BE49-F238E27FC236}">
                <a16:creationId xmlns:a16="http://schemas.microsoft.com/office/drawing/2014/main" id="{A1406DD2-076D-489F-ACFB-F77B0324E8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lum bright="30000"/>
            <a:grayscl/>
          </a:blip>
          <a:srcRect/>
          <a:stretch>
            <a:fillRect/>
          </a:stretch>
        </p:blipFill>
        <p:spPr bwMode="auto">
          <a:xfrm>
            <a:off x="8897938" y="500064"/>
            <a:ext cx="1770062" cy="9032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Picture 16" descr="megamendung transparan.png">
            <a:extLst>
              <a:ext uri="{FF2B5EF4-FFF2-40B4-BE49-F238E27FC236}">
                <a16:creationId xmlns:a16="http://schemas.microsoft.com/office/drawing/2014/main" id="{6396518B-5DAC-0953-D084-54F4DAA92E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lum bright="30000"/>
            <a:grayscl/>
          </a:blip>
          <a:srcRect/>
          <a:stretch>
            <a:fillRect/>
          </a:stretch>
        </p:blipFill>
        <p:spPr bwMode="auto">
          <a:xfrm>
            <a:off x="1563689" y="331789"/>
            <a:ext cx="2155825" cy="11001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Picture 17" descr="megamendung transparan.png">
            <a:extLst>
              <a:ext uri="{FF2B5EF4-FFF2-40B4-BE49-F238E27FC236}">
                <a16:creationId xmlns:a16="http://schemas.microsoft.com/office/drawing/2014/main" id="{7AA065B5-015F-37C7-7D9B-6760F3B39E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lum bright="30000"/>
            <a:grayscl/>
          </a:blip>
          <a:srcRect/>
          <a:stretch>
            <a:fillRect/>
          </a:stretch>
        </p:blipFill>
        <p:spPr bwMode="auto">
          <a:xfrm>
            <a:off x="5240339" y="-80963"/>
            <a:ext cx="2943225" cy="15017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animScale>
                                      <p:cBhvr>
                                        <p:cTn id="10" dur="100" fill="hold"/>
                                        <p:tgtEl>
                                          <p:spTgt spid="12"/>
                                        </p:tgtEl>
                                      </p:cBhvr>
                                      <p:by x="90000" y="9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6" presetClass="emph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Scale>
                                      <p:cBhvr>
                                        <p:cTn id="16" dur="100" fill="hold"/>
                                        <p:tgtEl>
                                          <p:spTgt spid="13"/>
                                        </p:tgtEl>
                                      </p:cBhvr>
                                      <p:by x="90000" y="9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22" dur="100" fill="hold"/>
                                        <p:tgtEl>
                                          <p:spTgt spid="14"/>
                                        </p:tgtEl>
                                      </p:cBhvr>
                                      <p:by x="90000" y="9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0CF9105-0284-D32A-D3B8-8215E0EDE9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010" y="74428"/>
            <a:ext cx="9686260" cy="664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202229"/>
      </p:ext>
    </p:extLst>
  </p:cSld>
  <p:clrMapOvr>
    <a:masterClrMapping/>
  </p:clrMapOvr>
  <p:transition spd="slow">
    <p:comb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D312B82-A1CD-6340-6446-C033337AA0C1}"/>
              </a:ext>
            </a:extLst>
          </p:cNvPr>
          <p:cNvSpPr/>
          <p:nvPr/>
        </p:nvSpPr>
        <p:spPr>
          <a:xfrm>
            <a:off x="101600" y="301728"/>
            <a:ext cx="11612880" cy="219763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500" b="1" dirty="0">
                <a:solidFill>
                  <a:srgbClr val="00B0F0"/>
                </a:solidFill>
              </a:rPr>
              <a:t>Pendidikan Pancasila dan </a:t>
            </a:r>
            <a:r>
              <a:rPr lang="en-US" sz="2500" b="1" dirty="0" err="1">
                <a:solidFill>
                  <a:srgbClr val="00B0F0"/>
                </a:solidFill>
              </a:rPr>
              <a:t>Wawasan</a:t>
            </a:r>
            <a:r>
              <a:rPr lang="en-US" sz="2500" b="1" dirty="0">
                <a:solidFill>
                  <a:srgbClr val="00B0F0"/>
                </a:solidFill>
              </a:rPr>
              <a:t> </a:t>
            </a:r>
            <a:r>
              <a:rPr lang="en-US" sz="2500" b="1" dirty="0" err="1">
                <a:solidFill>
                  <a:srgbClr val="00B0F0"/>
                </a:solidFill>
              </a:rPr>
              <a:t>Kebangsaan</a:t>
            </a:r>
            <a:r>
              <a:rPr lang="en-US" sz="2500" b="1" dirty="0">
                <a:solidFill>
                  <a:srgbClr val="FF0000"/>
                </a:solidFill>
              </a:rPr>
              <a:t> </a:t>
            </a:r>
            <a:r>
              <a:rPr lang="en-US" sz="2500" b="1" dirty="0" err="1"/>
              <a:t>diselenggarakan</a:t>
            </a:r>
            <a:r>
              <a:rPr lang="en-US" sz="2500" b="1" dirty="0"/>
              <a:t> </a:t>
            </a:r>
            <a:r>
              <a:rPr lang="en-US" sz="2500" b="1" dirty="0" err="1"/>
              <a:t>untuk</a:t>
            </a:r>
            <a:r>
              <a:rPr lang="en-US" sz="2500" b="1" dirty="0"/>
              <a:t> </a:t>
            </a:r>
            <a:r>
              <a:rPr lang="en-US" sz="2500" b="1" dirty="0" err="1"/>
              <a:t>peningkatan</a:t>
            </a:r>
            <a:r>
              <a:rPr lang="en-US" sz="2500" b="1" dirty="0"/>
              <a:t> </a:t>
            </a:r>
            <a:r>
              <a:rPr lang="en-US" sz="2500" b="1" dirty="0" err="1"/>
              <a:t>pengamalan</a:t>
            </a:r>
            <a:r>
              <a:rPr lang="en-US" sz="2500" b="1" dirty="0"/>
              <a:t> Pancasila, </a:t>
            </a:r>
            <a:r>
              <a:rPr lang="en-US" sz="2500" b="1" dirty="0" err="1"/>
              <a:t>membina</a:t>
            </a:r>
            <a:r>
              <a:rPr lang="en-US" sz="2500" b="1" dirty="0"/>
              <a:t> </a:t>
            </a:r>
            <a:r>
              <a:rPr lang="en-US" sz="2500" b="1" dirty="0" err="1"/>
              <a:t>kerukunan</a:t>
            </a:r>
            <a:r>
              <a:rPr lang="en-US" sz="2500" b="1" dirty="0"/>
              <a:t> dan </a:t>
            </a:r>
            <a:r>
              <a:rPr lang="en-US" sz="2500" b="1" dirty="0" err="1"/>
              <a:t>toleransi</a:t>
            </a:r>
            <a:r>
              <a:rPr lang="en-US" sz="2500" b="1" dirty="0"/>
              <a:t> Masyarakat yang </a:t>
            </a:r>
            <a:r>
              <a:rPr lang="en-US" sz="2500" b="1" dirty="0" err="1"/>
              <a:t>majemuk</a:t>
            </a:r>
            <a:r>
              <a:rPr lang="en-US" sz="2500" b="1" dirty="0"/>
              <a:t> yang </a:t>
            </a:r>
            <a:r>
              <a:rPr lang="en-US" sz="2500" b="1" dirty="0" err="1"/>
              <a:t>terdiri</a:t>
            </a:r>
            <a:r>
              <a:rPr lang="en-US" sz="2500" b="1" dirty="0"/>
              <a:t> </a:t>
            </a:r>
            <a:r>
              <a:rPr lang="en-US" sz="2500" b="1" dirty="0" err="1"/>
              <a:t>atas</a:t>
            </a:r>
            <a:r>
              <a:rPr lang="en-US" sz="2500" b="1" dirty="0"/>
              <a:t> </a:t>
            </a:r>
            <a:r>
              <a:rPr lang="en-US" sz="2500" b="1" dirty="0" err="1"/>
              <a:t>beragam</a:t>
            </a:r>
            <a:r>
              <a:rPr lang="en-US" sz="2500" b="1" dirty="0"/>
              <a:t> </a:t>
            </a:r>
            <a:r>
              <a:rPr lang="en-US" sz="2500" b="1" dirty="0" err="1"/>
              <a:t>suku</a:t>
            </a:r>
            <a:r>
              <a:rPr lang="en-US" sz="2500" b="1" dirty="0"/>
              <a:t>, </a:t>
            </a:r>
            <a:r>
              <a:rPr lang="en-US" sz="2500" b="1" dirty="0" err="1"/>
              <a:t>ras</a:t>
            </a:r>
            <a:r>
              <a:rPr lang="en-US" sz="2500" b="1" dirty="0"/>
              <a:t>, agama, </a:t>
            </a:r>
            <a:r>
              <a:rPr lang="en-US" sz="2500" b="1" dirty="0" err="1"/>
              <a:t>golongan</a:t>
            </a:r>
            <a:r>
              <a:rPr lang="en-US" sz="2500" b="1" dirty="0"/>
              <a:t>, </a:t>
            </a:r>
            <a:r>
              <a:rPr lang="en-US" sz="2500" b="1" dirty="0" err="1"/>
              <a:t>sosial</a:t>
            </a:r>
            <a:r>
              <a:rPr lang="en-US" sz="2500" b="1" dirty="0"/>
              <a:t>, </a:t>
            </a:r>
            <a:r>
              <a:rPr lang="en-US" sz="2500" b="1" dirty="0" err="1"/>
              <a:t>ekonomi</a:t>
            </a:r>
            <a:r>
              <a:rPr lang="en-US" sz="2500" b="1" dirty="0"/>
              <a:t>, </a:t>
            </a:r>
            <a:r>
              <a:rPr lang="en-US" sz="2500" b="1" dirty="0" err="1"/>
              <a:t>budaya</a:t>
            </a:r>
            <a:r>
              <a:rPr lang="en-US" sz="2500" b="1" dirty="0"/>
              <a:t>, dan </a:t>
            </a:r>
            <a:r>
              <a:rPr lang="en-US" sz="2500" b="1" dirty="0" err="1"/>
              <a:t>kearifan</a:t>
            </a:r>
            <a:r>
              <a:rPr lang="en-US" sz="2500" b="1" dirty="0"/>
              <a:t> </a:t>
            </a:r>
            <a:r>
              <a:rPr lang="en-US" sz="2500" b="1" dirty="0" err="1"/>
              <a:t>lokal</a:t>
            </a:r>
            <a:r>
              <a:rPr lang="en-US" sz="2500" b="1" dirty="0"/>
              <a:t>, </a:t>
            </a:r>
            <a:r>
              <a:rPr lang="en-US" sz="2500" b="1" dirty="0" err="1"/>
              <a:t>sehingga</a:t>
            </a:r>
            <a:r>
              <a:rPr lang="en-US" sz="2500" b="1" dirty="0"/>
              <a:t> </a:t>
            </a:r>
            <a:r>
              <a:rPr lang="en-US" sz="2500" b="1" dirty="0" err="1"/>
              <a:t>terwujud</a:t>
            </a:r>
            <a:r>
              <a:rPr lang="en-US" sz="2500" b="1" dirty="0"/>
              <a:t> Masyarakat </a:t>
            </a:r>
            <a:r>
              <a:rPr lang="en-US" sz="2500" b="1" dirty="0" err="1"/>
              <a:t>Kabupaten</a:t>
            </a:r>
            <a:r>
              <a:rPr lang="en-US" sz="2500" b="1" dirty="0"/>
              <a:t> Cirebon yang </a:t>
            </a:r>
            <a:r>
              <a:rPr lang="en-US" sz="2500" b="1" dirty="0" err="1"/>
              <a:t>berkarakter</a:t>
            </a:r>
            <a:r>
              <a:rPr lang="en-US" sz="2500" b="1" dirty="0"/>
              <a:t> </a:t>
            </a:r>
            <a:r>
              <a:rPr lang="en-US" sz="2500" b="1" dirty="0" err="1"/>
              <a:t>unggul</a:t>
            </a:r>
            <a:r>
              <a:rPr lang="en-US" sz="2500" b="1" dirty="0"/>
              <a:t> dan </a:t>
            </a:r>
            <a:r>
              <a:rPr lang="en-US" sz="2500" b="1" dirty="0" err="1"/>
              <a:t>menjiwai</a:t>
            </a:r>
            <a:r>
              <a:rPr lang="en-US" sz="2500" b="1" dirty="0"/>
              <a:t> Pancasila. </a:t>
            </a:r>
            <a:endParaRPr lang="en-ID" sz="2500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DE9CE9-6471-3EAE-780F-B30471C1B698}"/>
              </a:ext>
            </a:extLst>
          </p:cNvPr>
          <p:cNvSpPr/>
          <p:nvPr/>
        </p:nvSpPr>
        <p:spPr>
          <a:xfrm rot="20594221">
            <a:off x="120914" y="3161753"/>
            <a:ext cx="3244322" cy="108246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highlight>
                  <a:srgbClr val="008080"/>
                </a:highlight>
              </a:rPr>
              <a:t>REALITA &amp; KENYATAAN</a:t>
            </a:r>
            <a:endParaRPr lang="en-ID" sz="3200" b="1" dirty="0">
              <a:highlight>
                <a:srgbClr val="008080"/>
              </a:highligh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AB19EE-4651-2C49-533B-569C4B62D8F2}"/>
              </a:ext>
            </a:extLst>
          </p:cNvPr>
          <p:cNvSpPr/>
          <p:nvPr/>
        </p:nvSpPr>
        <p:spPr>
          <a:xfrm>
            <a:off x="1784893" y="4203168"/>
            <a:ext cx="10149839" cy="13543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500" b="1" dirty="0" err="1">
                <a:solidFill>
                  <a:schemeClr val="tx1"/>
                </a:solidFill>
              </a:rPr>
              <a:t>Terjadi</a:t>
            </a:r>
            <a:r>
              <a:rPr lang="en-US" sz="2500" b="1" dirty="0">
                <a:solidFill>
                  <a:srgbClr val="FF0000"/>
                </a:solidFill>
              </a:rPr>
              <a:t> </a:t>
            </a:r>
            <a:r>
              <a:rPr lang="en-US" sz="2500" b="1" dirty="0" err="1">
                <a:solidFill>
                  <a:srgbClr val="00B0F0"/>
                </a:solidFill>
              </a:rPr>
              <a:t>Degradasi</a:t>
            </a:r>
            <a:r>
              <a:rPr lang="en-US" sz="2500" b="1" dirty="0">
                <a:solidFill>
                  <a:srgbClr val="00B0F0"/>
                </a:solidFill>
              </a:rPr>
              <a:t> </a:t>
            </a:r>
            <a:r>
              <a:rPr lang="en-US" sz="2500" b="1" dirty="0" err="1">
                <a:solidFill>
                  <a:srgbClr val="00B0F0"/>
                </a:solidFill>
              </a:rPr>
              <a:t>etika</a:t>
            </a:r>
            <a:r>
              <a:rPr lang="en-US" sz="2500" b="1" dirty="0">
                <a:solidFill>
                  <a:srgbClr val="00B0F0"/>
                </a:solidFill>
              </a:rPr>
              <a:t> moral di Indonesia :</a:t>
            </a:r>
            <a:r>
              <a:rPr lang="en-US" sz="2500" b="1" dirty="0">
                <a:solidFill>
                  <a:srgbClr val="FF0000"/>
                </a:solidFill>
              </a:rPr>
              <a:t> </a:t>
            </a:r>
            <a:r>
              <a:rPr lang="en-US" sz="2500" b="1" dirty="0"/>
              <a:t>47% </a:t>
            </a:r>
            <a:r>
              <a:rPr lang="en-US" sz="2500" b="1" dirty="0" err="1"/>
              <a:t>kasus</a:t>
            </a:r>
            <a:r>
              <a:rPr lang="en-US" sz="2500" b="1" dirty="0"/>
              <a:t> </a:t>
            </a:r>
            <a:r>
              <a:rPr lang="en-US" sz="2500" b="1" dirty="0" err="1"/>
              <a:t>hoaks</a:t>
            </a:r>
            <a:r>
              <a:rPr lang="en-US" sz="2500" b="1" dirty="0"/>
              <a:t> dan </a:t>
            </a:r>
            <a:r>
              <a:rPr lang="en-US" sz="2500" b="1" dirty="0" err="1"/>
              <a:t>penipuan</a:t>
            </a:r>
            <a:r>
              <a:rPr lang="en-US" sz="2500" b="1" dirty="0"/>
              <a:t>, 27% </a:t>
            </a:r>
            <a:r>
              <a:rPr lang="en-US" sz="2500" b="1" dirty="0" err="1"/>
              <a:t>ujaran</a:t>
            </a:r>
            <a:r>
              <a:rPr lang="en-US" sz="2500" b="1" dirty="0"/>
              <a:t> </a:t>
            </a:r>
            <a:r>
              <a:rPr lang="en-US" sz="2500" b="1" dirty="0" err="1"/>
              <a:t>kebencian</a:t>
            </a:r>
            <a:r>
              <a:rPr lang="en-US" sz="2500" b="1" dirty="0"/>
              <a:t>, dan 13% </a:t>
            </a:r>
            <a:r>
              <a:rPr lang="en-US" sz="2500" b="1" dirty="0" err="1"/>
              <a:t>diskriminasi</a:t>
            </a:r>
            <a:r>
              <a:rPr lang="en-US" sz="2500" b="1" dirty="0"/>
              <a:t> di </a:t>
            </a:r>
            <a:r>
              <a:rPr lang="en-US" sz="2500" b="1" dirty="0" err="1"/>
              <a:t>medsos</a:t>
            </a:r>
            <a:r>
              <a:rPr lang="en-US" sz="2500" b="1" dirty="0"/>
              <a:t> dan </a:t>
            </a:r>
            <a:r>
              <a:rPr lang="en-US" sz="2500" b="1" dirty="0" err="1"/>
              <a:t>bahkan</a:t>
            </a:r>
            <a:r>
              <a:rPr lang="en-US" sz="2500" b="1" dirty="0"/>
              <a:t> di dunia </a:t>
            </a:r>
            <a:r>
              <a:rPr lang="en-US" sz="2500" b="1" dirty="0" err="1"/>
              <a:t>nyata</a:t>
            </a:r>
            <a:r>
              <a:rPr lang="en-US" sz="2500" b="1" dirty="0"/>
              <a:t>. </a:t>
            </a:r>
            <a:r>
              <a:rPr lang="en-US" sz="2500" b="1" i="1" dirty="0"/>
              <a:t>(Kompas.com)</a:t>
            </a:r>
            <a:endParaRPr lang="en-ID" sz="2500" b="1" i="1" dirty="0"/>
          </a:p>
        </p:txBody>
      </p:sp>
    </p:spTree>
    <p:extLst>
      <p:ext uri="{BB962C8B-B14F-4D97-AF65-F5344CB8AC3E}">
        <p14:creationId xmlns:p14="http://schemas.microsoft.com/office/powerpoint/2010/main" val="2943452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26B014-70A2-A8F3-FB3C-A69527AB32B3}"/>
              </a:ext>
            </a:extLst>
          </p:cNvPr>
          <p:cNvSpPr/>
          <p:nvPr/>
        </p:nvSpPr>
        <p:spPr>
          <a:xfrm>
            <a:off x="138973" y="229610"/>
            <a:ext cx="11704319" cy="427127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500" b="1" dirty="0">
                <a:solidFill>
                  <a:srgbClr val="00B0F0"/>
                </a:solidFill>
              </a:rPr>
              <a:t>4 (</a:t>
            </a:r>
            <a:r>
              <a:rPr lang="en-US" sz="2500" b="1" dirty="0" err="1">
                <a:solidFill>
                  <a:srgbClr val="00B0F0"/>
                </a:solidFill>
              </a:rPr>
              <a:t>empat</a:t>
            </a:r>
            <a:r>
              <a:rPr lang="en-US" sz="2500" b="1" dirty="0">
                <a:solidFill>
                  <a:srgbClr val="00B0F0"/>
                </a:solidFill>
              </a:rPr>
              <a:t>) </a:t>
            </a:r>
            <a:r>
              <a:rPr lang="en-US" sz="2500" b="1" dirty="0" err="1">
                <a:solidFill>
                  <a:srgbClr val="00B0F0"/>
                </a:solidFill>
              </a:rPr>
              <a:t>faktor</a:t>
            </a:r>
            <a:r>
              <a:rPr lang="en-US" sz="2500" b="1" dirty="0">
                <a:solidFill>
                  <a:srgbClr val="00B0F0"/>
                </a:solidFill>
              </a:rPr>
              <a:t> </a:t>
            </a:r>
            <a:r>
              <a:rPr lang="en-US" sz="2500" b="1" dirty="0" err="1">
                <a:solidFill>
                  <a:srgbClr val="00B0F0"/>
                </a:solidFill>
              </a:rPr>
              <a:t>degradasi</a:t>
            </a:r>
            <a:r>
              <a:rPr lang="en-US" sz="2500" b="1" dirty="0">
                <a:solidFill>
                  <a:srgbClr val="00B0F0"/>
                </a:solidFill>
              </a:rPr>
              <a:t> </a:t>
            </a:r>
            <a:r>
              <a:rPr lang="en-US" sz="2500" b="1" dirty="0" err="1">
                <a:solidFill>
                  <a:srgbClr val="00B0F0"/>
                </a:solidFill>
              </a:rPr>
              <a:t>etika</a:t>
            </a:r>
            <a:r>
              <a:rPr lang="en-US" sz="2500" b="1" dirty="0">
                <a:solidFill>
                  <a:srgbClr val="00B0F0"/>
                </a:solidFill>
              </a:rPr>
              <a:t> dan </a:t>
            </a:r>
            <a:r>
              <a:rPr lang="en-US" sz="2500" b="1" dirty="0" err="1">
                <a:solidFill>
                  <a:srgbClr val="00B0F0"/>
                </a:solidFill>
              </a:rPr>
              <a:t>moralitas</a:t>
            </a:r>
            <a:r>
              <a:rPr lang="en-US" sz="2500" b="1" dirty="0">
                <a:solidFill>
                  <a:srgbClr val="00B0F0"/>
                </a:solidFill>
              </a:rPr>
              <a:t> : </a:t>
            </a:r>
          </a:p>
          <a:p>
            <a:pPr algn="just"/>
            <a:r>
              <a:rPr lang="en-US" sz="2400" b="1" i="1" dirty="0">
                <a:solidFill>
                  <a:srgbClr val="FFFF00"/>
                </a:solidFill>
              </a:rPr>
              <a:t>1</a:t>
            </a:r>
            <a:r>
              <a:rPr lang="en-US" sz="2400" b="1" dirty="0">
                <a:solidFill>
                  <a:srgbClr val="FFFF00"/>
                </a:solidFill>
              </a:rPr>
              <a:t>. </a:t>
            </a:r>
            <a:r>
              <a:rPr lang="en-US" sz="2400" b="1" i="1" dirty="0" err="1">
                <a:solidFill>
                  <a:srgbClr val="FFFF00"/>
                </a:solidFill>
              </a:rPr>
              <a:t>faktor</a:t>
            </a:r>
            <a:r>
              <a:rPr lang="en-US" sz="2400" b="1" i="1" dirty="0">
                <a:solidFill>
                  <a:srgbClr val="FFFF00"/>
                </a:solidFill>
              </a:rPr>
              <a:t> internal </a:t>
            </a:r>
            <a:r>
              <a:rPr lang="en-US" sz="2400" b="1" dirty="0">
                <a:solidFill>
                  <a:srgbClr val="FFFF00"/>
                </a:solidFill>
              </a:rPr>
              <a:t>: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/>
              <a:t>Yang </a:t>
            </a:r>
            <a:r>
              <a:rPr lang="en-US" sz="2400" b="1" dirty="0" err="1"/>
              <a:t>berasal</a:t>
            </a:r>
            <a:r>
              <a:rPr lang="en-US" sz="2400" b="1" dirty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dirinya</a:t>
            </a:r>
            <a:r>
              <a:rPr lang="en-US" sz="2400" b="1" dirty="0"/>
              <a:t> </a:t>
            </a:r>
            <a:r>
              <a:rPr lang="en-US" sz="2400" b="1" dirty="0" err="1"/>
              <a:t>sendiri</a:t>
            </a:r>
            <a:r>
              <a:rPr lang="en-US" sz="2400" b="1" dirty="0"/>
              <a:t>, </a:t>
            </a:r>
            <a:r>
              <a:rPr lang="en-US" sz="2400" b="1" dirty="0" err="1"/>
              <a:t>seperti</a:t>
            </a:r>
            <a:r>
              <a:rPr lang="en-US" sz="2400" b="1" dirty="0"/>
              <a:t> </a:t>
            </a:r>
            <a:r>
              <a:rPr lang="en-US" sz="2400" b="1" dirty="0" err="1"/>
              <a:t>intelegensi</a:t>
            </a:r>
            <a:r>
              <a:rPr lang="en-US" sz="2400" b="1" dirty="0"/>
              <a:t> </a:t>
            </a:r>
            <a:r>
              <a:rPr lang="en-US" sz="2400" b="1" dirty="0" err="1"/>
              <a:t>rendah</a:t>
            </a:r>
            <a:r>
              <a:rPr lang="en-US" sz="2400" b="1" dirty="0"/>
              <a:t>, </a:t>
            </a:r>
            <a:r>
              <a:rPr lang="en-US" sz="2400" b="1" dirty="0" err="1"/>
              <a:t>frustrasi</a:t>
            </a:r>
            <a:r>
              <a:rPr lang="en-US" sz="2400" b="1" dirty="0"/>
              <a:t> dan </a:t>
            </a:r>
            <a:r>
              <a:rPr lang="en-US" sz="2400" b="1" dirty="0" err="1"/>
              <a:t>pengetahuan</a:t>
            </a:r>
            <a:r>
              <a:rPr lang="en-US" sz="2400" b="1" dirty="0"/>
              <a:t> yang </a:t>
            </a:r>
            <a:r>
              <a:rPr lang="en-US" sz="2400" b="1" dirty="0" err="1"/>
              <a:t>rendah</a:t>
            </a:r>
            <a:r>
              <a:rPr lang="en-US" sz="2400" b="1" dirty="0"/>
              <a:t>.</a:t>
            </a:r>
          </a:p>
          <a:p>
            <a:pPr algn="just"/>
            <a:r>
              <a:rPr lang="en-US" sz="2400" b="1" i="1" dirty="0">
                <a:solidFill>
                  <a:srgbClr val="FFFF00"/>
                </a:solidFill>
              </a:rPr>
              <a:t>2. </a:t>
            </a:r>
            <a:r>
              <a:rPr lang="en-US" sz="2400" b="1" i="1" dirty="0" err="1">
                <a:solidFill>
                  <a:srgbClr val="FFFF00"/>
                </a:solidFill>
              </a:rPr>
              <a:t>Faktor</a:t>
            </a:r>
            <a:r>
              <a:rPr lang="en-US" sz="2400" b="1" i="1" dirty="0">
                <a:solidFill>
                  <a:srgbClr val="FFFF00"/>
                </a:solidFill>
              </a:rPr>
              <a:t> </a:t>
            </a:r>
            <a:r>
              <a:rPr lang="en-US" sz="2400" b="1" i="1" dirty="0" err="1">
                <a:solidFill>
                  <a:srgbClr val="FFFF00"/>
                </a:solidFill>
              </a:rPr>
              <a:t>eksternal</a:t>
            </a:r>
            <a:r>
              <a:rPr lang="en-US" sz="2400" b="1" i="1" dirty="0">
                <a:solidFill>
                  <a:srgbClr val="FFFF00"/>
                </a:solidFill>
              </a:rPr>
              <a:t> :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/>
              <a:t>Keluarga</a:t>
            </a:r>
            <a:r>
              <a:rPr lang="en-US" sz="2400" b="1" i="1" dirty="0"/>
              <a:t>, </a:t>
            </a:r>
            <a:r>
              <a:rPr lang="en-US" sz="2400" b="1" i="1" dirty="0" err="1"/>
              <a:t>sekolah</a:t>
            </a:r>
            <a:r>
              <a:rPr lang="en-US" sz="2400" b="1" i="1" dirty="0"/>
              <a:t>, </a:t>
            </a:r>
            <a:r>
              <a:rPr lang="en-US" sz="2400" b="1" i="1" dirty="0" err="1"/>
              <a:t>lingkungan</a:t>
            </a:r>
            <a:r>
              <a:rPr lang="en-US" sz="2400" b="1" i="1" dirty="0"/>
              <a:t> Masyarakat, </a:t>
            </a:r>
            <a:r>
              <a:rPr lang="en-US" sz="2400" b="1" i="1" dirty="0" err="1"/>
              <a:t>pengaruh</a:t>
            </a:r>
            <a:r>
              <a:rPr lang="en-US" sz="2400" b="1" i="1" dirty="0"/>
              <a:t> </a:t>
            </a:r>
            <a:r>
              <a:rPr lang="en-US" sz="2400" b="1" i="1" dirty="0" err="1"/>
              <a:t>teman</a:t>
            </a:r>
            <a:r>
              <a:rPr lang="en-US" sz="2400" b="1" i="1" dirty="0"/>
              <a:t> </a:t>
            </a:r>
            <a:r>
              <a:rPr lang="en-US" sz="2400" b="1" i="1" dirty="0" err="1"/>
              <a:t>sebaya</a:t>
            </a:r>
            <a:r>
              <a:rPr lang="en-US" sz="2400" b="1" i="1" dirty="0"/>
              <a:t>, media </a:t>
            </a:r>
            <a:r>
              <a:rPr lang="en-US" sz="2400" b="1" i="1" dirty="0" err="1"/>
              <a:t>massa</a:t>
            </a:r>
            <a:r>
              <a:rPr lang="en-US" sz="2400" b="1" i="1" dirty="0"/>
              <a:t>, </a:t>
            </a:r>
            <a:r>
              <a:rPr lang="en-US" sz="2400" b="1" i="1" dirty="0" err="1"/>
              <a:t>perkembangan</a:t>
            </a:r>
            <a:r>
              <a:rPr lang="en-US" sz="2400" b="1" i="1" dirty="0"/>
              <a:t> </a:t>
            </a:r>
            <a:r>
              <a:rPr lang="en-US" sz="2400" b="1" i="1" dirty="0" err="1"/>
              <a:t>teknologi</a:t>
            </a:r>
            <a:r>
              <a:rPr lang="en-US" sz="2400" b="1" i="1" dirty="0"/>
              <a:t>, </a:t>
            </a:r>
            <a:r>
              <a:rPr lang="en-US" sz="2400" b="1" i="1" dirty="0" err="1"/>
              <a:t>seperti</a:t>
            </a:r>
            <a:r>
              <a:rPr lang="en-US" sz="2400" b="1" i="1" dirty="0"/>
              <a:t> internet, yang </a:t>
            </a:r>
            <a:r>
              <a:rPr lang="en-US" sz="2400" b="1" i="1" dirty="0" err="1"/>
              <a:t>memudahkan</a:t>
            </a:r>
            <a:r>
              <a:rPr lang="en-US" sz="2400" b="1" i="1" dirty="0"/>
              <a:t> </a:t>
            </a:r>
            <a:r>
              <a:rPr lang="en-US" sz="2400" b="1" i="1" dirty="0" err="1"/>
              <a:t>akses</a:t>
            </a:r>
            <a:r>
              <a:rPr lang="en-US" sz="2400" b="1" i="1" dirty="0"/>
              <a:t> </a:t>
            </a:r>
            <a:r>
              <a:rPr lang="en-US" sz="2400" b="1" i="1" dirty="0" err="1"/>
              <a:t>ke</a:t>
            </a:r>
            <a:r>
              <a:rPr lang="en-US" sz="2400" b="1" i="1" dirty="0"/>
              <a:t> </a:t>
            </a:r>
            <a:r>
              <a:rPr lang="en-US" sz="2400" b="1" i="1" dirty="0" err="1"/>
              <a:t>konten-konten</a:t>
            </a:r>
            <a:r>
              <a:rPr lang="en-US" sz="2400" b="1" i="1" dirty="0"/>
              <a:t> </a:t>
            </a:r>
            <a:r>
              <a:rPr lang="en-US" sz="2400" b="1" i="1" dirty="0" err="1"/>
              <a:t>kekerasan</a:t>
            </a:r>
            <a:r>
              <a:rPr lang="en-US" sz="2400" b="1" i="1" dirty="0"/>
              <a:t>, </a:t>
            </a:r>
            <a:r>
              <a:rPr lang="en-US" sz="2400" b="1" i="1" dirty="0" err="1"/>
              <a:t>pornografi</a:t>
            </a:r>
            <a:r>
              <a:rPr lang="en-US" sz="2400" b="1" i="1" dirty="0"/>
              <a:t>, </a:t>
            </a:r>
            <a:r>
              <a:rPr lang="en-US" sz="2400" b="1" i="1" dirty="0" err="1"/>
              <a:t>ujaran</a:t>
            </a:r>
            <a:r>
              <a:rPr lang="en-US" sz="2400" b="1" i="1" dirty="0"/>
              <a:t> </a:t>
            </a:r>
            <a:r>
              <a:rPr lang="en-US" sz="2400" b="1" i="1" dirty="0" err="1"/>
              <a:t>kebencian</a:t>
            </a:r>
            <a:r>
              <a:rPr lang="en-US" sz="2400" b="1" i="1" dirty="0"/>
              <a:t>, </a:t>
            </a:r>
            <a:r>
              <a:rPr lang="en-US" sz="2400" b="1" i="1" dirty="0" err="1"/>
              <a:t>keyakinan</a:t>
            </a:r>
            <a:r>
              <a:rPr lang="en-US" sz="2400" b="1" i="1" dirty="0"/>
              <a:t> yang </a:t>
            </a:r>
            <a:r>
              <a:rPr lang="en-US" sz="2400" b="1" i="1" dirty="0" err="1"/>
              <a:t>menyimpang</a:t>
            </a:r>
            <a:r>
              <a:rPr lang="en-US" sz="2400" b="1" i="1" dirty="0"/>
              <a:t>, </a:t>
            </a:r>
            <a:r>
              <a:rPr lang="en-US" sz="2400" b="1" i="1" dirty="0" err="1"/>
              <a:t>budaya</a:t>
            </a:r>
            <a:r>
              <a:rPr lang="en-US" sz="2400" b="1" i="1" dirty="0"/>
              <a:t> dan </a:t>
            </a:r>
            <a:r>
              <a:rPr lang="en-US" sz="2400" b="1" i="1" dirty="0" err="1"/>
              <a:t>manusia</a:t>
            </a:r>
            <a:r>
              <a:rPr lang="en-US" sz="2400" b="1" i="1" dirty="0"/>
              <a:t>, </a:t>
            </a:r>
            <a:r>
              <a:rPr lang="en-US" sz="2400" b="1" i="1" dirty="0" err="1"/>
              <a:t>serta</a:t>
            </a:r>
            <a:r>
              <a:rPr lang="en-US" sz="2400" b="1" i="1" dirty="0"/>
              <a:t> </a:t>
            </a:r>
            <a:r>
              <a:rPr lang="en-US" sz="2400" b="1" i="1" dirty="0" err="1"/>
              <a:t>pengangguran</a:t>
            </a:r>
            <a:r>
              <a:rPr lang="en-US" sz="2400" b="1" i="1" dirty="0"/>
              <a:t>.</a:t>
            </a:r>
          </a:p>
          <a:p>
            <a:pPr algn="just"/>
            <a:r>
              <a:rPr lang="en-US" sz="2400" b="1" i="1" dirty="0">
                <a:solidFill>
                  <a:srgbClr val="FFFF00"/>
                </a:solidFill>
              </a:rPr>
              <a:t>3. </a:t>
            </a:r>
            <a:r>
              <a:rPr lang="en-US" sz="2400" b="1" i="1" dirty="0" err="1">
                <a:solidFill>
                  <a:srgbClr val="FFFF00"/>
                </a:solidFill>
              </a:rPr>
              <a:t>Kurangnya</a:t>
            </a:r>
            <a:r>
              <a:rPr lang="en-US" sz="2400" b="1" i="1" dirty="0">
                <a:solidFill>
                  <a:srgbClr val="FFFF00"/>
                </a:solidFill>
              </a:rPr>
              <a:t> Pendidikan moral :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</a:rPr>
              <a:t>sistem</a:t>
            </a:r>
            <a:r>
              <a:rPr lang="en-US" sz="2400" b="1" i="1" dirty="0">
                <a:solidFill>
                  <a:schemeClr val="tx1"/>
                </a:solidFill>
              </a:rPr>
              <a:t> Pendidikan </a:t>
            </a:r>
            <a:r>
              <a:rPr lang="en-US" sz="2400" b="1" i="1" dirty="0" err="1">
                <a:solidFill>
                  <a:schemeClr val="tx1"/>
                </a:solidFill>
              </a:rPr>
              <a:t>yg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</a:rPr>
              <a:t>lebih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</a:rPr>
              <a:t>fokus</a:t>
            </a:r>
            <a:r>
              <a:rPr lang="en-US" sz="2400" b="1" i="1" dirty="0">
                <a:solidFill>
                  <a:schemeClr val="tx1"/>
                </a:solidFill>
              </a:rPr>
              <a:t> pd </a:t>
            </a:r>
            <a:r>
              <a:rPr lang="en-US" sz="2400" b="1" i="1" dirty="0" err="1">
                <a:solidFill>
                  <a:schemeClr val="tx1"/>
                </a:solidFill>
              </a:rPr>
              <a:t>pengetahuan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</a:rPr>
              <a:t>akademis</a:t>
            </a:r>
            <a:r>
              <a:rPr lang="en-US" sz="2400" b="1" i="1" dirty="0">
                <a:solidFill>
                  <a:schemeClr val="tx1"/>
                </a:solidFill>
              </a:rPr>
              <a:t>, </a:t>
            </a:r>
            <a:r>
              <a:rPr lang="en-US" sz="2400" b="1" i="1" dirty="0" err="1">
                <a:solidFill>
                  <a:schemeClr val="tx1"/>
                </a:solidFill>
              </a:rPr>
              <a:t>aspek</a:t>
            </a:r>
            <a:r>
              <a:rPr lang="en-US" sz="2400" b="1" i="1" dirty="0">
                <a:solidFill>
                  <a:schemeClr val="tx1"/>
                </a:solidFill>
              </a:rPr>
              <a:t> moral &amp; </a:t>
            </a:r>
            <a:r>
              <a:rPr lang="en-US" sz="2400" b="1" i="1" dirty="0" err="1">
                <a:solidFill>
                  <a:schemeClr val="tx1"/>
                </a:solidFill>
              </a:rPr>
              <a:t>etika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</a:rPr>
              <a:t>terabaikan</a:t>
            </a:r>
            <a:r>
              <a:rPr lang="en-US" sz="2400" b="1" i="1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400" b="1" i="1" dirty="0">
                <a:solidFill>
                  <a:srgbClr val="FFFF00"/>
                </a:solidFill>
              </a:rPr>
              <a:t>4. </a:t>
            </a:r>
            <a:r>
              <a:rPr lang="en-US" sz="2400" b="1" i="1" dirty="0" err="1">
                <a:solidFill>
                  <a:srgbClr val="FFFF00"/>
                </a:solidFill>
              </a:rPr>
              <a:t>Krisis</a:t>
            </a:r>
            <a:r>
              <a:rPr lang="en-US" sz="2400" b="1" i="1" dirty="0">
                <a:solidFill>
                  <a:srgbClr val="FFFF00"/>
                </a:solidFill>
              </a:rPr>
              <a:t> </a:t>
            </a:r>
            <a:r>
              <a:rPr lang="en-US" sz="2400" b="1" i="1" dirty="0" err="1">
                <a:solidFill>
                  <a:srgbClr val="FFFF00"/>
                </a:solidFill>
              </a:rPr>
              <a:t>identitas</a:t>
            </a:r>
            <a:r>
              <a:rPr lang="en-US" sz="2400" b="1" i="1" dirty="0">
                <a:solidFill>
                  <a:srgbClr val="FFFF00"/>
                </a:solidFill>
              </a:rPr>
              <a:t> :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>
                <a:solidFill>
                  <a:schemeClr val="tx1"/>
                </a:solidFill>
              </a:rPr>
              <a:t>masa </a:t>
            </a:r>
            <a:r>
              <a:rPr lang="en-US" sz="2400" b="1" i="1" dirty="0" err="1">
                <a:solidFill>
                  <a:schemeClr val="tx1"/>
                </a:solidFill>
              </a:rPr>
              <a:t>remaja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</a:rPr>
              <a:t>seringkali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</a:rPr>
              <a:t>diwarnai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</a:rPr>
              <a:t>pencarian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</a:rPr>
              <a:t>identitas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</a:rPr>
              <a:t>diri</a:t>
            </a:r>
            <a:r>
              <a:rPr lang="en-US" sz="2400" b="1" i="1" dirty="0">
                <a:solidFill>
                  <a:schemeClr val="tx1"/>
                </a:solidFill>
              </a:rPr>
              <a:t>, </a:t>
            </a:r>
            <a:r>
              <a:rPr lang="en-US" sz="2400" b="1" i="1" dirty="0" err="1">
                <a:solidFill>
                  <a:schemeClr val="tx1"/>
                </a:solidFill>
              </a:rPr>
              <a:t>sehingga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</a:rPr>
              <a:t>remaja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</a:rPr>
              <a:t>mungkin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</a:rPr>
              <a:t>mencari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</a:rPr>
              <a:t>identitas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</a:rPr>
              <a:t>dlm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</a:rPr>
              <a:t>prilaku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</a:rPr>
              <a:t>yg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</a:rPr>
              <a:t>merugikan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</a:rPr>
              <a:t>diri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</a:rPr>
              <a:t>sendiri</a:t>
            </a:r>
            <a:r>
              <a:rPr lang="en-US" sz="2400" b="1" i="1" dirty="0">
                <a:solidFill>
                  <a:schemeClr val="tx1"/>
                </a:solidFill>
              </a:rPr>
              <a:t> &amp; orang lain.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36F0E5-C6FB-662C-EAA7-B176E32B8EE0}"/>
              </a:ext>
            </a:extLst>
          </p:cNvPr>
          <p:cNvSpPr/>
          <p:nvPr/>
        </p:nvSpPr>
        <p:spPr>
          <a:xfrm>
            <a:off x="314960" y="5056608"/>
            <a:ext cx="11236959" cy="12019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500" b="1" dirty="0" err="1">
                <a:solidFill>
                  <a:schemeClr val="tx1"/>
                </a:solidFill>
              </a:rPr>
              <a:t>Terjadi</a:t>
            </a:r>
            <a:r>
              <a:rPr lang="en-US" sz="2500" b="1" dirty="0">
                <a:solidFill>
                  <a:srgbClr val="FF0000"/>
                </a:solidFill>
              </a:rPr>
              <a:t> </a:t>
            </a:r>
            <a:r>
              <a:rPr lang="en-US" sz="2500" b="1" dirty="0" err="1">
                <a:solidFill>
                  <a:srgbClr val="00B0F0"/>
                </a:solidFill>
              </a:rPr>
              <a:t>krisis</a:t>
            </a:r>
            <a:r>
              <a:rPr lang="en-US" sz="2500" b="1" dirty="0">
                <a:solidFill>
                  <a:srgbClr val="00B0F0"/>
                </a:solidFill>
              </a:rPr>
              <a:t> moral &amp; </a:t>
            </a:r>
            <a:r>
              <a:rPr lang="en-US" sz="2500" b="1" dirty="0" err="1">
                <a:solidFill>
                  <a:srgbClr val="00B0F0"/>
                </a:solidFill>
              </a:rPr>
              <a:t>karakter</a:t>
            </a:r>
            <a:r>
              <a:rPr lang="en-US" sz="2500" b="1" dirty="0">
                <a:solidFill>
                  <a:srgbClr val="00B0F0"/>
                </a:solidFill>
              </a:rPr>
              <a:t> </a:t>
            </a:r>
            <a:r>
              <a:rPr lang="en-US" sz="2500" b="1" dirty="0" err="1">
                <a:solidFill>
                  <a:srgbClr val="00B0F0"/>
                </a:solidFill>
              </a:rPr>
              <a:t>bangsa</a:t>
            </a:r>
            <a:r>
              <a:rPr lang="en-US" sz="2500" b="1" dirty="0">
                <a:solidFill>
                  <a:srgbClr val="00B0F0"/>
                </a:solidFill>
              </a:rPr>
              <a:t> : </a:t>
            </a:r>
            <a:r>
              <a:rPr lang="en-US" sz="2500" b="1" dirty="0" err="1">
                <a:solidFill>
                  <a:schemeClr val="tx1"/>
                </a:solidFill>
              </a:rPr>
              <a:t>seringnya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tawuran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pelajar</a:t>
            </a:r>
            <a:r>
              <a:rPr lang="en-US" sz="2500" b="1" dirty="0">
                <a:solidFill>
                  <a:schemeClr val="tx1"/>
                </a:solidFill>
              </a:rPr>
              <a:t>, </a:t>
            </a:r>
            <a:r>
              <a:rPr lang="en-US" sz="2500" b="1" dirty="0" err="1">
                <a:solidFill>
                  <a:schemeClr val="tx1"/>
                </a:solidFill>
              </a:rPr>
              <a:t>balapan</a:t>
            </a:r>
            <a:r>
              <a:rPr lang="en-US" sz="2500" b="1" dirty="0">
                <a:solidFill>
                  <a:schemeClr val="tx1"/>
                </a:solidFill>
              </a:rPr>
              <a:t> liar, </a:t>
            </a:r>
            <a:r>
              <a:rPr lang="en-US" sz="2500" b="1" dirty="0" err="1">
                <a:solidFill>
                  <a:schemeClr val="tx1"/>
                </a:solidFill>
              </a:rPr>
              <a:t>kurangnya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toleransi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sesama</a:t>
            </a:r>
            <a:r>
              <a:rPr lang="en-US" sz="2500" b="1" dirty="0">
                <a:solidFill>
                  <a:schemeClr val="tx1"/>
                </a:solidFill>
              </a:rPr>
              <a:t>, </a:t>
            </a:r>
            <a:r>
              <a:rPr lang="en-US" sz="2500" b="1" dirty="0" err="1">
                <a:solidFill>
                  <a:schemeClr val="tx1"/>
                </a:solidFill>
              </a:rPr>
              <a:t>meningkatnya</a:t>
            </a:r>
            <a:r>
              <a:rPr lang="en-US" sz="2500" b="1" dirty="0">
                <a:solidFill>
                  <a:schemeClr val="tx1"/>
                </a:solidFill>
              </a:rPr>
              <a:t> Tindakan criminal </a:t>
            </a:r>
            <a:r>
              <a:rPr lang="en-US" sz="2500" b="1" dirty="0" err="1">
                <a:solidFill>
                  <a:schemeClr val="tx1"/>
                </a:solidFill>
              </a:rPr>
              <a:t>seperti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membully</a:t>
            </a:r>
            <a:r>
              <a:rPr lang="en-US" sz="2500" b="1" dirty="0">
                <a:solidFill>
                  <a:schemeClr val="tx1"/>
                </a:solidFill>
              </a:rPr>
              <a:t> &amp; </a:t>
            </a:r>
            <a:r>
              <a:rPr lang="en-US" sz="2500" b="1" dirty="0" err="1">
                <a:solidFill>
                  <a:schemeClr val="tx1"/>
                </a:solidFill>
              </a:rPr>
              <a:t>mencuri</a:t>
            </a:r>
            <a:r>
              <a:rPr lang="en-US" sz="2500" b="1" dirty="0">
                <a:solidFill>
                  <a:schemeClr val="tx1"/>
                </a:solidFill>
              </a:rPr>
              <a:t>.</a:t>
            </a:r>
            <a:endParaRPr lang="en-ID" sz="2500" b="1" i="1" dirty="0"/>
          </a:p>
        </p:txBody>
      </p:sp>
    </p:spTree>
    <p:extLst>
      <p:ext uri="{BB962C8B-B14F-4D97-AF65-F5344CB8AC3E}">
        <p14:creationId xmlns:p14="http://schemas.microsoft.com/office/powerpoint/2010/main" val="4095915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32E4079-616A-6BC3-6DC3-458C11BD8333}"/>
              </a:ext>
            </a:extLst>
          </p:cNvPr>
          <p:cNvSpPr/>
          <p:nvPr/>
        </p:nvSpPr>
        <p:spPr>
          <a:xfrm>
            <a:off x="2060752" y="3789680"/>
            <a:ext cx="9938208" cy="277368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 err="1"/>
              <a:t>Penyelenggaraan</a:t>
            </a:r>
            <a:r>
              <a:rPr lang="en-US" sz="2400" b="1" dirty="0"/>
              <a:t> Pendidikan Pancasila dan </a:t>
            </a:r>
            <a:r>
              <a:rPr lang="en-US" sz="2400" b="1" dirty="0" err="1"/>
              <a:t>Wawasan</a:t>
            </a:r>
            <a:r>
              <a:rPr lang="en-US" sz="2400" b="1" dirty="0"/>
              <a:t> </a:t>
            </a:r>
            <a:r>
              <a:rPr lang="en-US" sz="2400" b="1" dirty="0" err="1"/>
              <a:t>Kebangsaan</a:t>
            </a:r>
            <a:r>
              <a:rPr lang="en-US" sz="2400" b="1" dirty="0"/>
              <a:t> di </a:t>
            </a:r>
            <a:r>
              <a:rPr lang="en-US" sz="2400" b="1" dirty="0" err="1"/>
              <a:t>Kabupaten</a:t>
            </a:r>
            <a:r>
              <a:rPr lang="en-US" sz="2400" b="1" dirty="0"/>
              <a:t> Cirebon </a:t>
            </a:r>
            <a:r>
              <a:rPr lang="en-US" sz="2400" b="1" dirty="0" err="1"/>
              <a:t>ini</a:t>
            </a:r>
            <a:r>
              <a:rPr lang="en-US" sz="2400" b="1" dirty="0"/>
              <a:t>, </a:t>
            </a:r>
            <a:r>
              <a:rPr lang="en-US" sz="2400" b="1" dirty="0" err="1"/>
              <a:t>adalah</a:t>
            </a:r>
            <a:r>
              <a:rPr lang="en-US" sz="2400" b="1" dirty="0"/>
              <a:t> Upaya </a:t>
            </a:r>
            <a:r>
              <a:rPr lang="en-US" sz="2400" b="1" dirty="0" err="1"/>
              <a:t>pemda</a:t>
            </a:r>
            <a:r>
              <a:rPr lang="en-US" sz="2400" b="1" dirty="0"/>
              <a:t> </a:t>
            </a:r>
            <a:r>
              <a:rPr lang="en-US" sz="2400" b="1" dirty="0" err="1"/>
              <a:t>yg</a:t>
            </a:r>
            <a:r>
              <a:rPr lang="en-US" sz="2400" b="1" dirty="0"/>
              <a:t> </a:t>
            </a:r>
            <a:r>
              <a:rPr lang="en-US" sz="2400" b="1" dirty="0" err="1"/>
              <a:t>ditetapkan</a:t>
            </a:r>
            <a:r>
              <a:rPr lang="en-US" sz="2400" b="1" dirty="0"/>
              <a:t> </a:t>
            </a:r>
            <a:r>
              <a:rPr lang="en-US" sz="2400" b="1" dirty="0" err="1"/>
              <a:t>dlm</a:t>
            </a:r>
            <a:r>
              <a:rPr lang="en-US" sz="2400" b="1" dirty="0"/>
              <a:t> </a:t>
            </a:r>
            <a:r>
              <a:rPr lang="en-US" sz="2400" b="1" dirty="0" err="1"/>
              <a:t>perda</a:t>
            </a:r>
            <a:r>
              <a:rPr lang="en-US" sz="2400" b="1" dirty="0"/>
              <a:t>, </a:t>
            </a:r>
            <a:r>
              <a:rPr lang="en-US" sz="2400" b="1" dirty="0" err="1"/>
              <a:t>serta</a:t>
            </a:r>
            <a:r>
              <a:rPr lang="en-US" sz="2400" b="1" dirty="0"/>
              <a:t>  </a:t>
            </a:r>
            <a:r>
              <a:rPr lang="en-US" sz="2400" b="1" dirty="0" err="1"/>
              <a:t>menjadi</a:t>
            </a:r>
            <a:r>
              <a:rPr lang="en-US" sz="2400" b="1" dirty="0"/>
              <a:t> </a:t>
            </a:r>
            <a:r>
              <a:rPr lang="en-US" sz="2400" b="1" dirty="0" err="1"/>
              <a:t>payung</a:t>
            </a:r>
            <a:r>
              <a:rPr lang="en-US" sz="2400" b="1" dirty="0"/>
              <a:t> </a:t>
            </a:r>
            <a:r>
              <a:rPr lang="en-US" sz="2400" b="1" dirty="0" err="1"/>
              <a:t>hukum</a:t>
            </a:r>
            <a:r>
              <a:rPr lang="en-US" sz="2400" b="1" dirty="0"/>
              <a:t> dan </a:t>
            </a:r>
            <a:r>
              <a:rPr lang="en-US" sz="2400" b="1" dirty="0" err="1"/>
              <a:t>pedoman</a:t>
            </a:r>
            <a:r>
              <a:rPr lang="en-US" sz="2400" b="1" dirty="0"/>
              <a:t>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Pemda</a:t>
            </a:r>
            <a:r>
              <a:rPr lang="en-US" sz="2400" b="1" dirty="0"/>
              <a:t> </a:t>
            </a:r>
            <a:r>
              <a:rPr lang="en-US" sz="2400" b="1" dirty="0" err="1"/>
              <a:t>kab</a:t>
            </a:r>
            <a:r>
              <a:rPr lang="en-US" sz="2400" b="1" dirty="0"/>
              <a:t>. Cirebon </a:t>
            </a:r>
            <a:r>
              <a:rPr lang="en-US" sz="2400" b="1" dirty="0" err="1"/>
              <a:t>berikut</a:t>
            </a:r>
            <a:r>
              <a:rPr lang="en-US" sz="2400" b="1" dirty="0"/>
              <a:t> </a:t>
            </a:r>
            <a:r>
              <a:rPr lang="en-US" sz="2400" b="1" dirty="0" err="1"/>
              <a:t>instansi</a:t>
            </a:r>
            <a:r>
              <a:rPr lang="en-US" sz="2400" b="1" dirty="0"/>
              <a:t> </a:t>
            </a:r>
            <a:r>
              <a:rPr lang="en-US" sz="2400" b="1" dirty="0" err="1"/>
              <a:t>terkait</a:t>
            </a:r>
            <a:r>
              <a:rPr lang="en-US" sz="2400" b="1" dirty="0"/>
              <a:t>,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dapat</a:t>
            </a:r>
            <a:r>
              <a:rPr lang="en-US" sz="2400" b="1" dirty="0"/>
              <a:t> </a:t>
            </a:r>
            <a:r>
              <a:rPr lang="en-US" sz="2400" b="1" dirty="0" err="1"/>
              <a:t>menggelorakan</a:t>
            </a:r>
            <a:r>
              <a:rPr lang="en-US" sz="2400" b="1" dirty="0"/>
              <a:t> Pancasila dan </a:t>
            </a:r>
            <a:r>
              <a:rPr lang="en-US" sz="2400" b="1" dirty="0" err="1"/>
              <a:t>wawasan</a:t>
            </a:r>
            <a:r>
              <a:rPr lang="en-US" sz="2400" b="1" dirty="0"/>
              <a:t> </a:t>
            </a:r>
            <a:r>
              <a:rPr lang="en-US" sz="2400" b="1" dirty="0" err="1"/>
              <a:t>kebangsaan</a:t>
            </a:r>
            <a:r>
              <a:rPr lang="en-US" sz="2400" b="1" dirty="0"/>
              <a:t> </a:t>
            </a:r>
            <a:r>
              <a:rPr lang="en-US" sz="2400" b="1" dirty="0" err="1"/>
              <a:t>serta</a:t>
            </a:r>
            <a:r>
              <a:rPr lang="en-US" sz="2400" b="1" dirty="0"/>
              <a:t> </a:t>
            </a:r>
            <a:r>
              <a:rPr lang="en-US" sz="2400" b="1" dirty="0" err="1"/>
              <a:t>memperkuat</a:t>
            </a:r>
            <a:r>
              <a:rPr lang="en-US" sz="2400" b="1" dirty="0"/>
              <a:t> </a:t>
            </a:r>
            <a:r>
              <a:rPr lang="en-US" sz="2400" b="1" dirty="0" err="1"/>
              <a:t>pemahaman</a:t>
            </a:r>
            <a:r>
              <a:rPr lang="en-US" sz="2400" b="1" dirty="0"/>
              <a:t> &amp; </a:t>
            </a:r>
            <a:r>
              <a:rPr lang="en-US" sz="2400" b="1" dirty="0" err="1"/>
              <a:t>pengamalan</a:t>
            </a:r>
            <a:r>
              <a:rPr lang="en-US" sz="2400" b="1" dirty="0"/>
              <a:t> </a:t>
            </a:r>
            <a:r>
              <a:rPr lang="en-US" sz="2400" b="1" dirty="0" err="1"/>
              <a:t>terhadap</a:t>
            </a:r>
            <a:r>
              <a:rPr lang="en-US" sz="2400" b="1" dirty="0"/>
              <a:t> Pancasila, </a:t>
            </a:r>
            <a:r>
              <a:rPr lang="en-US" sz="2400" b="1" dirty="0" err="1"/>
              <a:t>toleransi</a:t>
            </a:r>
            <a:r>
              <a:rPr lang="en-US" sz="2400" b="1" dirty="0"/>
              <a:t>, dan </a:t>
            </a:r>
            <a:r>
              <a:rPr lang="en-US" sz="2400" b="1" dirty="0" err="1"/>
              <a:t>memperkuat</a:t>
            </a:r>
            <a:r>
              <a:rPr lang="en-US" sz="2400" b="1" dirty="0"/>
              <a:t> </a:t>
            </a:r>
            <a:r>
              <a:rPr lang="en-US" sz="2400" b="1" dirty="0" err="1"/>
              <a:t>persatuan</a:t>
            </a:r>
            <a:r>
              <a:rPr lang="en-US" sz="2400" b="1" dirty="0"/>
              <a:t> dan </a:t>
            </a:r>
            <a:r>
              <a:rPr lang="en-US" sz="2400" b="1" dirty="0" err="1"/>
              <a:t>kesatuan</a:t>
            </a:r>
            <a:r>
              <a:rPr lang="en-US" sz="2400" b="1" dirty="0"/>
              <a:t> </a:t>
            </a:r>
            <a:r>
              <a:rPr lang="en-US" sz="2400" b="1" dirty="0" err="1"/>
              <a:t>bangsa</a:t>
            </a:r>
            <a:r>
              <a:rPr lang="en-US" sz="2400" b="1" dirty="0"/>
              <a:t>.</a:t>
            </a:r>
            <a:endParaRPr lang="en-ID" sz="24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7C04F73-985E-B96D-9E28-C1DCE1CD1021}"/>
              </a:ext>
            </a:extLst>
          </p:cNvPr>
          <p:cNvSpPr/>
          <p:nvPr/>
        </p:nvSpPr>
        <p:spPr>
          <a:xfrm>
            <a:off x="138973" y="188970"/>
            <a:ext cx="11704319" cy="328067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500" b="1" dirty="0">
                <a:solidFill>
                  <a:srgbClr val="00B0F0"/>
                </a:solidFill>
              </a:rPr>
              <a:t>5 (lima) </a:t>
            </a:r>
            <a:r>
              <a:rPr lang="en-US" sz="2500" b="1" dirty="0" err="1">
                <a:solidFill>
                  <a:srgbClr val="00B0F0"/>
                </a:solidFill>
              </a:rPr>
              <a:t>faktor</a:t>
            </a:r>
            <a:r>
              <a:rPr lang="en-US" sz="2500" b="1" dirty="0">
                <a:solidFill>
                  <a:srgbClr val="00B0F0"/>
                </a:solidFill>
              </a:rPr>
              <a:t> </a:t>
            </a:r>
            <a:r>
              <a:rPr lang="en-US" sz="2500" b="1" dirty="0" err="1">
                <a:solidFill>
                  <a:srgbClr val="00B0F0"/>
                </a:solidFill>
              </a:rPr>
              <a:t>krisis</a:t>
            </a:r>
            <a:r>
              <a:rPr lang="en-US" sz="2500" b="1" dirty="0">
                <a:solidFill>
                  <a:srgbClr val="00B0F0"/>
                </a:solidFill>
              </a:rPr>
              <a:t> moral dan </a:t>
            </a:r>
            <a:r>
              <a:rPr lang="en-US" sz="2500" b="1" dirty="0" err="1">
                <a:solidFill>
                  <a:srgbClr val="00B0F0"/>
                </a:solidFill>
              </a:rPr>
              <a:t>karakter</a:t>
            </a:r>
            <a:r>
              <a:rPr lang="en-US" sz="2500" b="1" dirty="0">
                <a:solidFill>
                  <a:srgbClr val="00B0F0"/>
                </a:solidFill>
              </a:rPr>
              <a:t> </a:t>
            </a:r>
            <a:r>
              <a:rPr lang="en-US" sz="2500" b="1" dirty="0" err="1">
                <a:solidFill>
                  <a:srgbClr val="00B0F0"/>
                </a:solidFill>
              </a:rPr>
              <a:t>bangsa</a:t>
            </a:r>
            <a:r>
              <a:rPr lang="en-US" sz="2500" b="1" dirty="0">
                <a:solidFill>
                  <a:srgbClr val="00B0F0"/>
                </a:solidFill>
              </a:rPr>
              <a:t> : </a:t>
            </a:r>
          </a:p>
          <a:p>
            <a:pPr algn="just"/>
            <a:r>
              <a:rPr lang="en-US" sz="2400" b="1" i="1" dirty="0">
                <a:solidFill>
                  <a:schemeClr val="tx1"/>
                </a:solidFill>
              </a:rPr>
              <a:t>1. Pendidikan </a:t>
            </a:r>
            <a:r>
              <a:rPr lang="en-US" sz="2400" b="1" i="1" dirty="0" err="1">
                <a:solidFill>
                  <a:schemeClr val="tx1"/>
                </a:solidFill>
              </a:rPr>
              <a:t>karakter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</a:rPr>
              <a:t>yg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</a:rPr>
              <a:t>diajarkan</a:t>
            </a:r>
            <a:r>
              <a:rPr lang="en-US" sz="2400" b="1" i="1" dirty="0">
                <a:solidFill>
                  <a:schemeClr val="tx1"/>
                </a:solidFill>
              </a:rPr>
              <a:t> di </a:t>
            </a:r>
            <a:r>
              <a:rPr lang="en-US" sz="2400" b="1" i="1" dirty="0" err="1">
                <a:solidFill>
                  <a:schemeClr val="tx1"/>
                </a:solidFill>
              </a:rPr>
              <a:t>sekolah</a:t>
            </a:r>
            <a:r>
              <a:rPr lang="en-US" sz="2400" b="1" i="1" dirty="0">
                <a:solidFill>
                  <a:schemeClr val="tx1"/>
                </a:solidFill>
              </a:rPr>
              <a:t> minim &amp; </a:t>
            </a:r>
            <a:r>
              <a:rPr lang="en-US" sz="2400" b="1" i="1" dirty="0" err="1">
                <a:solidFill>
                  <a:schemeClr val="tx1"/>
                </a:solidFill>
              </a:rPr>
              <a:t>belum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</a:rPr>
              <a:t>memadai</a:t>
            </a:r>
            <a:r>
              <a:rPr lang="en-US" sz="2400" b="1" i="1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400" b="1" i="1" dirty="0">
                <a:solidFill>
                  <a:schemeClr val="tx1"/>
                </a:solidFill>
              </a:rPr>
              <a:t>2. </a:t>
            </a:r>
            <a:r>
              <a:rPr lang="en-US" sz="2400" b="1" i="1" dirty="0" err="1">
                <a:solidFill>
                  <a:schemeClr val="tx1"/>
                </a:solidFill>
              </a:rPr>
              <a:t>Globalisasi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</a:rPr>
              <a:t>dapat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</a:rPr>
              <a:t>mengubah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</a:rPr>
              <a:t>berbagai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</a:rPr>
              <a:t>aspek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</a:rPr>
              <a:t>kehidupan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</a:rPr>
              <a:t>manusia</a:t>
            </a:r>
            <a:r>
              <a:rPr lang="en-US" sz="2400" b="1" i="1" dirty="0">
                <a:solidFill>
                  <a:schemeClr val="tx1"/>
                </a:solidFill>
              </a:rPr>
              <a:t>, </a:t>
            </a:r>
            <a:r>
              <a:rPr lang="en-US" sz="2400" b="1" i="1" dirty="0" err="1">
                <a:solidFill>
                  <a:schemeClr val="tx1"/>
                </a:solidFill>
              </a:rPr>
              <a:t>termasuk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</a:rPr>
              <a:t>sosial</a:t>
            </a:r>
            <a:r>
              <a:rPr lang="en-US" sz="2400" b="1" i="1" dirty="0">
                <a:solidFill>
                  <a:schemeClr val="tx1"/>
                </a:solidFill>
              </a:rPr>
              <a:t>, </a:t>
            </a:r>
            <a:r>
              <a:rPr lang="en-US" sz="2400" b="1" i="1" dirty="0" err="1">
                <a:solidFill>
                  <a:schemeClr val="tx1"/>
                </a:solidFill>
              </a:rPr>
              <a:t>politik</a:t>
            </a:r>
            <a:r>
              <a:rPr lang="en-US" sz="2400" b="1" i="1" dirty="0">
                <a:solidFill>
                  <a:schemeClr val="tx1"/>
                </a:solidFill>
              </a:rPr>
              <a:t>, &amp; </a:t>
            </a:r>
            <a:r>
              <a:rPr lang="en-US" sz="2400" b="1" i="1" dirty="0" err="1">
                <a:solidFill>
                  <a:schemeClr val="tx1"/>
                </a:solidFill>
              </a:rPr>
              <a:t>pendidikan</a:t>
            </a:r>
            <a:r>
              <a:rPr lang="en-US" sz="2400" b="1" i="1" dirty="0"/>
              <a:t>.</a:t>
            </a:r>
          </a:p>
          <a:p>
            <a:pPr algn="just"/>
            <a:r>
              <a:rPr lang="en-US" sz="2400" b="1" i="1" dirty="0">
                <a:solidFill>
                  <a:schemeClr val="tx1"/>
                </a:solidFill>
              </a:rPr>
              <a:t>3. </a:t>
            </a:r>
            <a:r>
              <a:rPr lang="en-US" sz="2400" b="1" i="1" dirty="0" err="1">
                <a:solidFill>
                  <a:schemeClr val="tx1"/>
                </a:solidFill>
              </a:rPr>
              <a:t>Lonjakan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</a:rPr>
              <a:t>teknologi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</a:rPr>
              <a:t>yg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</a:rPr>
              <a:t>memberi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</a:rPr>
              <a:t>dampak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</a:rPr>
              <a:t>negatif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</a:rPr>
              <a:t>akibat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</a:rPr>
              <a:t>tanpa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</a:rPr>
              <a:t>pemahaman</a:t>
            </a:r>
            <a:r>
              <a:rPr lang="en-US" sz="2400" b="1" i="1" dirty="0">
                <a:solidFill>
                  <a:schemeClr val="tx1"/>
                </a:solidFill>
              </a:rPr>
              <a:t> &amp; </a:t>
            </a:r>
            <a:r>
              <a:rPr lang="en-US" sz="2400" b="1" i="1" dirty="0" err="1">
                <a:solidFill>
                  <a:schemeClr val="tx1"/>
                </a:solidFill>
              </a:rPr>
              <a:t>pengawasan</a:t>
            </a:r>
            <a:r>
              <a:rPr lang="en-US" sz="2400" b="1" i="1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400" b="1" i="1" dirty="0">
                <a:solidFill>
                  <a:schemeClr val="tx1"/>
                </a:solidFill>
              </a:rPr>
              <a:t>4. </a:t>
            </a:r>
            <a:r>
              <a:rPr lang="en-US" sz="2400" b="1" i="1" dirty="0" err="1">
                <a:solidFill>
                  <a:schemeClr val="tx1"/>
                </a:solidFill>
              </a:rPr>
              <a:t>Lingkungan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</a:rPr>
              <a:t>keluarga</a:t>
            </a:r>
            <a:r>
              <a:rPr lang="en-US" sz="2400" b="1" i="1" dirty="0">
                <a:solidFill>
                  <a:schemeClr val="tx1"/>
                </a:solidFill>
              </a:rPr>
              <a:t>, </a:t>
            </a:r>
            <a:r>
              <a:rPr lang="en-US" sz="2400" b="1" i="1" dirty="0" err="1">
                <a:solidFill>
                  <a:schemeClr val="tx1"/>
                </a:solidFill>
              </a:rPr>
              <a:t>sekolah</a:t>
            </a:r>
            <a:r>
              <a:rPr lang="en-US" sz="2400" b="1" i="1" dirty="0">
                <a:solidFill>
                  <a:schemeClr val="tx1"/>
                </a:solidFill>
              </a:rPr>
              <a:t>, dan Masyarakat </a:t>
            </a:r>
            <a:r>
              <a:rPr lang="en-US" sz="2400" b="1" i="1" dirty="0" err="1">
                <a:solidFill>
                  <a:schemeClr val="tx1"/>
                </a:solidFill>
              </a:rPr>
              <a:t>yg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</a:rPr>
              <a:t>kurang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</a:rPr>
              <a:t>baik</a:t>
            </a:r>
            <a:r>
              <a:rPr lang="en-US" sz="2400" b="1" i="1" dirty="0">
                <a:solidFill>
                  <a:schemeClr val="tx1"/>
                </a:solidFill>
              </a:rPr>
              <a:t>, </a:t>
            </a:r>
            <a:r>
              <a:rPr lang="en-US" sz="2400" b="1" i="1" dirty="0" err="1">
                <a:solidFill>
                  <a:schemeClr val="tx1"/>
                </a:solidFill>
              </a:rPr>
              <a:t>berdampak</a:t>
            </a:r>
            <a:r>
              <a:rPr lang="en-US" sz="2400" b="1" i="1" dirty="0">
                <a:solidFill>
                  <a:schemeClr val="tx1"/>
                </a:solidFill>
              </a:rPr>
              <a:t> pd </a:t>
            </a:r>
            <a:r>
              <a:rPr lang="en-US" sz="2400" b="1" i="1" dirty="0" err="1">
                <a:solidFill>
                  <a:schemeClr val="tx1"/>
                </a:solidFill>
              </a:rPr>
              <a:t>kerusakan</a:t>
            </a:r>
            <a:r>
              <a:rPr lang="en-US" sz="2400" b="1" i="1" dirty="0">
                <a:solidFill>
                  <a:schemeClr val="tx1"/>
                </a:solidFill>
              </a:rPr>
              <a:t> moral </a:t>
            </a:r>
            <a:r>
              <a:rPr lang="en-US" sz="2400" b="1" i="1" dirty="0" err="1">
                <a:solidFill>
                  <a:schemeClr val="tx1"/>
                </a:solidFill>
              </a:rPr>
              <a:t>siswa</a:t>
            </a:r>
            <a:r>
              <a:rPr lang="en-US" sz="2400" b="1" i="1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300" b="1" i="1" dirty="0">
                <a:solidFill>
                  <a:schemeClr val="tx1"/>
                </a:solidFill>
              </a:rPr>
              <a:t>5. Sifat </a:t>
            </a:r>
            <a:r>
              <a:rPr lang="en-US" sz="2300" b="1" i="1" dirty="0" err="1">
                <a:solidFill>
                  <a:schemeClr val="tx1"/>
                </a:solidFill>
              </a:rPr>
              <a:t>keingintahuan</a:t>
            </a:r>
            <a:r>
              <a:rPr lang="en-US" sz="2300" b="1" i="1" dirty="0">
                <a:solidFill>
                  <a:schemeClr val="tx1"/>
                </a:solidFill>
              </a:rPr>
              <a:t> </a:t>
            </a:r>
            <a:r>
              <a:rPr lang="en-US" sz="2300" b="1" i="1" dirty="0" err="1">
                <a:solidFill>
                  <a:schemeClr val="tx1"/>
                </a:solidFill>
              </a:rPr>
              <a:t>remaja</a:t>
            </a:r>
            <a:r>
              <a:rPr lang="en-US" sz="2300" b="1" i="1" dirty="0">
                <a:solidFill>
                  <a:schemeClr val="tx1"/>
                </a:solidFill>
              </a:rPr>
              <a:t> </a:t>
            </a:r>
            <a:r>
              <a:rPr lang="en-US" sz="2300" b="1" i="1" dirty="0" err="1">
                <a:solidFill>
                  <a:schemeClr val="tx1"/>
                </a:solidFill>
              </a:rPr>
              <a:t>yg</a:t>
            </a:r>
            <a:r>
              <a:rPr lang="en-US" sz="2300" b="1" i="1" dirty="0">
                <a:solidFill>
                  <a:schemeClr val="tx1"/>
                </a:solidFill>
              </a:rPr>
              <a:t> </a:t>
            </a:r>
            <a:r>
              <a:rPr lang="en-US" sz="2300" b="1" i="1" dirty="0" err="1">
                <a:solidFill>
                  <a:schemeClr val="tx1"/>
                </a:solidFill>
              </a:rPr>
              <a:t>berlebihan</a:t>
            </a:r>
            <a:r>
              <a:rPr lang="en-US" sz="2300" b="1" i="1" dirty="0">
                <a:solidFill>
                  <a:schemeClr val="tx1"/>
                </a:solidFill>
              </a:rPr>
              <a:t>, </a:t>
            </a:r>
            <a:r>
              <a:rPr lang="en-US" sz="2300" b="1" i="1" dirty="0" err="1">
                <a:solidFill>
                  <a:schemeClr val="tx1"/>
                </a:solidFill>
              </a:rPr>
              <a:t>dapat</a:t>
            </a:r>
            <a:r>
              <a:rPr lang="en-US" sz="2300" b="1" i="1" dirty="0">
                <a:solidFill>
                  <a:schemeClr val="tx1"/>
                </a:solidFill>
              </a:rPr>
              <a:t> </a:t>
            </a:r>
            <a:r>
              <a:rPr lang="en-US" sz="2300" b="1" i="1" dirty="0" err="1">
                <a:solidFill>
                  <a:schemeClr val="tx1"/>
                </a:solidFill>
              </a:rPr>
              <a:t>menyebabkan</a:t>
            </a:r>
            <a:r>
              <a:rPr lang="en-US" sz="2300" b="1" i="1" dirty="0">
                <a:solidFill>
                  <a:schemeClr val="tx1"/>
                </a:solidFill>
              </a:rPr>
              <a:t> </a:t>
            </a:r>
            <a:r>
              <a:rPr lang="en-US" sz="2300" b="1" i="1" dirty="0" err="1">
                <a:solidFill>
                  <a:schemeClr val="tx1"/>
                </a:solidFill>
              </a:rPr>
              <a:t>krisis</a:t>
            </a:r>
            <a:r>
              <a:rPr lang="en-US" sz="2300" b="1" i="1" dirty="0">
                <a:solidFill>
                  <a:schemeClr val="tx1"/>
                </a:solidFill>
              </a:rPr>
              <a:t> moral.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4AAB384-096B-856A-47E0-96F7FC969712}"/>
              </a:ext>
            </a:extLst>
          </p:cNvPr>
          <p:cNvSpPr/>
          <p:nvPr/>
        </p:nvSpPr>
        <p:spPr>
          <a:xfrm rot="20594221">
            <a:off x="68711" y="4375103"/>
            <a:ext cx="1875797" cy="108246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highlight>
                  <a:srgbClr val="FF0000"/>
                </a:highlight>
              </a:rPr>
              <a:t>MAKA SANGAT PENTING</a:t>
            </a:r>
            <a:endParaRPr lang="en-ID" sz="2800" b="1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924763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C9D11-7822-1DF1-855C-95F53656147A}"/>
              </a:ext>
            </a:extLst>
          </p:cNvPr>
          <p:cNvSpPr txBox="1">
            <a:spLocks/>
          </p:cNvSpPr>
          <p:nvPr/>
        </p:nvSpPr>
        <p:spPr>
          <a:xfrm>
            <a:off x="108857" y="46997"/>
            <a:ext cx="10047513" cy="9021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000" b="1" dirty="0" err="1">
                <a:latin typeface="Arial Narrow" panose="020B0606020202030204" pitchFamily="34" charset="0"/>
              </a:rPr>
              <a:t>Peraturan</a:t>
            </a:r>
            <a:r>
              <a:rPr lang="en-US" sz="3000" b="1" dirty="0">
                <a:latin typeface="Arial Narrow" panose="020B0606020202030204" pitchFamily="34" charset="0"/>
              </a:rPr>
              <a:t> Daerah </a:t>
            </a:r>
            <a:r>
              <a:rPr lang="en-US" sz="3000" b="1" dirty="0" err="1">
                <a:latin typeface="Arial Narrow" panose="020B0606020202030204" pitchFamily="34" charset="0"/>
              </a:rPr>
              <a:t>Kabupaten</a:t>
            </a:r>
            <a:r>
              <a:rPr lang="en-US" sz="3000" b="1" dirty="0">
                <a:latin typeface="Arial Narrow" panose="020B0606020202030204" pitchFamily="34" charset="0"/>
              </a:rPr>
              <a:t> Cirebon </a:t>
            </a:r>
            <a:r>
              <a:rPr lang="en-US" sz="3000" b="1" dirty="0" err="1">
                <a:latin typeface="Arial Narrow" panose="020B0606020202030204" pitchFamily="34" charset="0"/>
              </a:rPr>
              <a:t>Nomor</a:t>
            </a:r>
            <a:r>
              <a:rPr lang="en-US" sz="3000" b="1" dirty="0">
                <a:latin typeface="Arial Narrow" panose="020B0606020202030204" pitchFamily="34" charset="0"/>
              </a:rPr>
              <a:t> 3 </a:t>
            </a:r>
            <a:r>
              <a:rPr lang="en-US" sz="3000" b="1" dirty="0" err="1">
                <a:latin typeface="Arial Narrow" panose="020B0606020202030204" pitchFamily="34" charset="0"/>
              </a:rPr>
              <a:t>Tahun</a:t>
            </a:r>
            <a:r>
              <a:rPr lang="en-US" sz="3000" b="1" dirty="0">
                <a:latin typeface="Arial Narrow" panose="020B0606020202030204" pitchFamily="34" charset="0"/>
              </a:rPr>
              <a:t> 2023 </a:t>
            </a:r>
            <a:r>
              <a:rPr lang="en-US" sz="3000" b="1" dirty="0" err="1">
                <a:latin typeface="Arial Narrow" panose="020B0606020202030204" pitchFamily="34" charset="0"/>
              </a:rPr>
              <a:t>tentang</a:t>
            </a:r>
            <a:r>
              <a:rPr lang="en-US" sz="3000" b="1" dirty="0">
                <a:latin typeface="Arial Narrow" panose="020B0606020202030204" pitchFamily="34" charset="0"/>
              </a:rPr>
              <a:t> Pendidikan </a:t>
            </a:r>
            <a:r>
              <a:rPr lang="en-US" sz="3000" b="1" dirty="0" err="1">
                <a:latin typeface="Arial Narrow" panose="020B0606020202030204" pitchFamily="34" charset="0"/>
              </a:rPr>
              <a:t>Ideologi</a:t>
            </a:r>
            <a:r>
              <a:rPr lang="en-US" sz="3000" b="1" dirty="0">
                <a:latin typeface="Arial Narrow" panose="020B0606020202030204" pitchFamily="34" charset="0"/>
              </a:rPr>
              <a:t> Pancasila dan </a:t>
            </a:r>
            <a:r>
              <a:rPr lang="en-US" sz="3000" b="1" dirty="0" err="1">
                <a:latin typeface="Arial Narrow" panose="020B0606020202030204" pitchFamily="34" charset="0"/>
              </a:rPr>
              <a:t>Wawasan</a:t>
            </a:r>
            <a:r>
              <a:rPr lang="en-US" sz="3000" b="1" dirty="0">
                <a:latin typeface="Arial Narrow" panose="020B0606020202030204" pitchFamily="34" charset="0"/>
              </a:rPr>
              <a:t> </a:t>
            </a:r>
            <a:r>
              <a:rPr lang="en-US" sz="3000" b="1" dirty="0" err="1">
                <a:latin typeface="Arial Narrow" panose="020B0606020202030204" pitchFamily="34" charset="0"/>
              </a:rPr>
              <a:t>Kebangsaan</a:t>
            </a:r>
            <a:endParaRPr lang="en-ID" sz="3000" b="1" dirty="0">
              <a:latin typeface="Arial Narrow" panose="020B0606020202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1C87B91-EE2B-A1A7-C361-2B004AADF282}"/>
              </a:ext>
            </a:extLst>
          </p:cNvPr>
          <p:cNvSpPr/>
          <p:nvPr/>
        </p:nvSpPr>
        <p:spPr>
          <a:xfrm>
            <a:off x="108857" y="3280702"/>
            <a:ext cx="2569028" cy="14913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/>
              <a:t>X(10) BAB</a:t>
            </a:r>
          </a:p>
          <a:p>
            <a:pPr algn="ctr"/>
            <a:r>
              <a:rPr lang="en-US" sz="4000" dirty="0"/>
              <a:t>24 PASAL</a:t>
            </a:r>
            <a:endParaRPr lang="en-ID" sz="4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CF1EB2B-7399-AC0E-5A43-2359580593F3}"/>
              </a:ext>
            </a:extLst>
          </p:cNvPr>
          <p:cNvSpPr/>
          <p:nvPr/>
        </p:nvSpPr>
        <p:spPr>
          <a:xfrm>
            <a:off x="4093029" y="1121234"/>
            <a:ext cx="6226627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BAB I KETENTUAN UMUM</a:t>
            </a:r>
            <a:endParaRPr lang="en-ID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4474FB-2860-BF2B-5496-CCC8F9FF2C86}"/>
              </a:ext>
            </a:extLst>
          </p:cNvPr>
          <p:cNvSpPr/>
          <p:nvPr/>
        </p:nvSpPr>
        <p:spPr>
          <a:xfrm>
            <a:off x="4093029" y="1609047"/>
            <a:ext cx="6226627" cy="3537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BAB II PRINISIP, TUJUAN DAN RUANG LINGKUP</a:t>
            </a:r>
            <a:endParaRPr lang="en-ID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0D40FD-444A-49A4-69D4-3DE6FF9FFE79}"/>
              </a:ext>
            </a:extLst>
          </p:cNvPr>
          <p:cNvSpPr/>
          <p:nvPr/>
        </p:nvSpPr>
        <p:spPr>
          <a:xfrm>
            <a:off x="4093029" y="2093460"/>
            <a:ext cx="6226627" cy="5524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BAB III PENYELENGGARAAN PENDIDIKAN IDEOLOGI PANCASILA DAN WAWASAN KEBANGSAAN</a:t>
            </a:r>
            <a:endParaRPr lang="en-ID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CBA911-056F-7D19-5970-A2765C7EF8B8}"/>
              </a:ext>
            </a:extLst>
          </p:cNvPr>
          <p:cNvSpPr/>
          <p:nvPr/>
        </p:nvSpPr>
        <p:spPr>
          <a:xfrm>
            <a:off x="4093029" y="2786414"/>
            <a:ext cx="6226627" cy="3537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BAB IV MUATAN MATERI</a:t>
            </a:r>
            <a:endParaRPr lang="en-ID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5EFA1CA-E97B-0C0E-1B47-AF7ACD0B210D}"/>
              </a:ext>
            </a:extLst>
          </p:cNvPr>
          <p:cNvSpPr/>
          <p:nvPr/>
        </p:nvSpPr>
        <p:spPr>
          <a:xfrm>
            <a:off x="4093024" y="3280702"/>
            <a:ext cx="6226627" cy="35378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BAB V PERAN SERTA MASYARAKAT</a:t>
            </a:r>
            <a:endParaRPr lang="en-ID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D5FF1F-8606-8269-91BA-68F7A0EB4C88}"/>
              </a:ext>
            </a:extLst>
          </p:cNvPr>
          <p:cNvSpPr/>
          <p:nvPr/>
        </p:nvSpPr>
        <p:spPr>
          <a:xfrm>
            <a:off x="4093023" y="3780235"/>
            <a:ext cx="6226627" cy="47217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BAB VI PEMBINAAN DAN PENGAWASAN</a:t>
            </a:r>
            <a:endParaRPr lang="en-ID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695D618-18FE-D991-D458-30613F517976}"/>
              </a:ext>
            </a:extLst>
          </p:cNvPr>
          <p:cNvSpPr/>
          <p:nvPr/>
        </p:nvSpPr>
        <p:spPr>
          <a:xfrm>
            <a:off x="4093026" y="4408723"/>
            <a:ext cx="6226627" cy="47217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BAB VII KERJA SAMA</a:t>
            </a:r>
            <a:endParaRPr lang="en-ID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E4B5B34-44B7-D4CE-4CF2-031A4A8A3930}"/>
              </a:ext>
            </a:extLst>
          </p:cNvPr>
          <p:cNvSpPr/>
          <p:nvPr/>
        </p:nvSpPr>
        <p:spPr>
          <a:xfrm>
            <a:off x="4093024" y="5036348"/>
            <a:ext cx="6226627" cy="47217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BAB VIII PENDANAAN</a:t>
            </a:r>
            <a:endParaRPr lang="en-ID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0F4F15-2A02-995A-4DE5-06546F30EF47}"/>
              </a:ext>
            </a:extLst>
          </p:cNvPr>
          <p:cNvSpPr/>
          <p:nvPr/>
        </p:nvSpPr>
        <p:spPr>
          <a:xfrm>
            <a:off x="4093024" y="5632331"/>
            <a:ext cx="6226627" cy="47217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BAB IX KETENTUAN PERALIHAN</a:t>
            </a:r>
            <a:endParaRPr lang="en-ID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432DDDD-7DFA-2B3D-D362-6B73B02A2705}"/>
              </a:ext>
            </a:extLst>
          </p:cNvPr>
          <p:cNvSpPr/>
          <p:nvPr/>
        </p:nvSpPr>
        <p:spPr>
          <a:xfrm>
            <a:off x="4093024" y="6259956"/>
            <a:ext cx="6226627" cy="47217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BAB IXKETENTUAN PENUTUP</a:t>
            </a:r>
            <a:endParaRPr lang="en-ID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2D75C04-CEE0-E5B3-F8D5-6F5301DB2A74}"/>
              </a:ext>
            </a:extLst>
          </p:cNvPr>
          <p:cNvCxnSpPr>
            <a:cxnSpLocks/>
            <a:stCxn id="3" idx="3"/>
          </p:cNvCxnSpPr>
          <p:nvPr/>
        </p:nvCxnSpPr>
        <p:spPr>
          <a:xfrm flipV="1">
            <a:off x="2677885" y="1283674"/>
            <a:ext cx="1338941" cy="2742700"/>
          </a:xfrm>
          <a:prstGeom prst="straightConnector1">
            <a:avLst/>
          </a:prstGeom>
          <a:ln w="2857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715E894-40D5-2110-6A88-D4773235D57A}"/>
              </a:ext>
            </a:extLst>
          </p:cNvPr>
          <p:cNvCxnSpPr>
            <a:cxnSpLocks/>
          </p:cNvCxnSpPr>
          <p:nvPr/>
        </p:nvCxnSpPr>
        <p:spPr>
          <a:xfrm>
            <a:off x="2666999" y="4006658"/>
            <a:ext cx="1262744" cy="2574895"/>
          </a:xfrm>
          <a:prstGeom prst="straightConnector1">
            <a:avLst/>
          </a:prstGeom>
          <a:ln w="2857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8" name="Rectangle 67">
            <a:extLst>
              <a:ext uri="{FF2B5EF4-FFF2-40B4-BE49-F238E27FC236}">
                <a16:creationId xmlns:a16="http://schemas.microsoft.com/office/drawing/2014/main" id="{49F6F1DB-FFF4-D5CC-F254-E1DFE2E525CF}"/>
              </a:ext>
            </a:extLst>
          </p:cNvPr>
          <p:cNvSpPr/>
          <p:nvPr/>
        </p:nvSpPr>
        <p:spPr>
          <a:xfrm>
            <a:off x="4027718" y="1144326"/>
            <a:ext cx="6226627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BAB I KETENTUAN UMUM</a:t>
            </a:r>
            <a:endParaRPr lang="en-ID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1BDD9D5-77DC-0F14-988E-CB93BAA6505F}"/>
              </a:ext>
            </a:extLst>
          </p:cNvPr>
          <p:cNvSpPr/>
          <p:nvPr/>
        </p:nvSpPr>
        <p:spPr>
          <a:xfrm>
            <a:off x="4027718" y="1632139"/>
            <a:ext cx="6226627" cy="3537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BAB II PRINISIP, TUJUAN DAN RUANG LINGKUP</a:t>
            </a:r>
            <a:endParaRPr lang="en-ID" dirty="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47288907-5176-BDF5-704D-4E04A5AF79DD}"/>
              </a:ext>
            </a:extLst>
          </p:cNvPr>
          <p:cNvSpPr/>
          <p:nvPr/>
        </p:nvSpPr>
        <p:spPr>
          <a:xfrm>
            <a:off x="4027718" y="2116552"/>
            <a:ext cx="6226627" cy="5524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BAB III PENYELENGGARAAN PENDIDIKAN IDEOLOGI PANCASILA DAN WAWASAN KEBANGSAAN</a:t>
            </a:r>
            <a:endParaRPr lang="en-ID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D8A8545-8CFD-71DF-263E-68D37B090623}"/>
              </a:ext>
            </a:extLst>
          </p:cNvPr>
          <p:cNvSpPr/>
          <p:nvPr/>
        </p:nvSpPr>
        <p:spPr>
          <a:xfrm>
            <a:off x="4027718" y="2809506"/>
            <a:ext cx="6226627" cy="3537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BAB IV MUATAN MATERI</a:t>
            </a:r>
            <a:endParaRPr lang="en-ID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E38B9BE2-2395-5879-36B6-EBB509F13190}"/>
              </a:ext>
            </a:extLst>
          </p:cNvPr>
          <p:cNvSpPr/>
          <p:nvPr/>
        </p:nvSpPr>
        <p:spPr>
          <a:xfrm>
            <a:off x="4027713" y="3303794"/>
            <a:ext cx="6226627" cy="35378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BAB V PERAN SERTA MASYARAKAT</a:t>
            </a:r>
            <a:endParaRPr lang="en-ID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A0173712-CA4B-3CF3-2E98-4EA575356E0D}"/>
              </a:ext>
            </a:extLst>
          </p:cNvPr>
          <p:cNvSpPr/>
          <p:nvPr/>
        </p:nvSpPr>
        <p:spPr>
          <a:xfrm>
            <a:off x="4027712" y="3803327"/>
            <a:ext cx="6226627" cy="47217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BAB VI PEMBINAAN DAN PENGAWASAN</a:t>
            </a:r>
            <a:endParaRPr lang="en-ID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ABB85C1E-E2B4-F1A0-F118-E563F16019B2}"/>
              </a:ext>
            </a:extLst>
          </p:cNvPr>
          <p:cNvSpPr/>
          <p:nvPr/>
        </p:nvSpPr>
        <p:spPr>
          <a:xfrm>
            <a:off x="4027715" y="4431815"/>
            <a:ext cx="6226627" cy="47217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BAB VII KERJA SAMA</a:t>
            </a:r>
            <a:endParaRPr lang="en-ID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2BFD1B1-902C-16BD-A705-3025714DBA9C}"/>
              </a:ext>
            </a:extLst>
          </p:cNvPr>
          <p:cNvSpPr/>
          <p:nvPr/>
        </p:nvSpPr>
        <p:spPr>
          <a:xfrm>
            <a:off x="4027713" y="5059440"/>
            <a:ext cx="6226627" cy="47217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BAB VIII PENDANAAN</a:t>
            </a:r>
            <a:endParaRPr lang="en-ID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846131B0-B8D7-5991-2E69-F1B9B74D5D77}"/>
              </a:ext>
            </a:extLst>
          </p:cNvPr>
          <p:cNvSpPr/>
          <p:nvPr/>
        </p:nvSpPr>
        <p:spPr>
          <a:xfrm>
            <a:off x="4027713" y="5655423"/>
            <a:ext cx="6226627" cy="47217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BAB IX KETENTUAN PERALIHAN</a:t>
            </a:r>
            <a:endParaRPr lang="en-ID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0B5CBB9-FF6B-BA5B-AE4A-AEBBAB8CA1E1}"/>
              </a:ext>
            </a:extLst>
          </p:cNvPr>
          <p:cNvSpPr/>
          <p:nvPr/>
        </p:nvSpPr>
        <p:spPr>
          <a:xfrm>
            <a:off x="4027713" y="6283048"/>
            <a:ext cx="6226627" cy="47217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BAB X KETENTUAN PENUTUP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2987074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CF37F6-5271-E957-6470-3DA5B8E98674}"/>
              </a:ext>
            </a:extLst>
          </p:cNvPr>
          <p:cNvSpPr/>
          <p:nvPr/>
        </p:nvSpPr>
        <p:spPr>
          <a:xfrm>
            <a:off x="276459" y="969339"/>
            <a:ext cx="6741030" cy="5032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latin typeface="Arial Narrow" panose="020B0606020202030204" pitchFamily="34" charset="0"/>
              </a:rPr>
              <a:t>BAB II </a:t>
            </a:r>
            <a:r>
              <a:rPr lang="en-US" sz="3000" b="1" dirty="0" err="1">
                <a:latin typeface="Arial Narrow" panose="020B0606020202030204" pitchFamily="34" charset="0"/>
              </a:rPr>
              <a:t>Prinsip</a:t>
            </a:r>
            <a:r>
              <a:rPr lang="en-US" sz="3000" b="1" dirty="0">
                <a:latin typeface="Arial Narrow" panose="020B0606020202030204" pitchFamily="34" charset="0"/>
              </a:rPr>
              <a:t>, </a:t>
            </a:r>
            <a:r>
              <a:rPr lang="en-US" sz="3000" b="1" dirty="0" err="1">
                <a:latin typeface="Arial Narrow" panose="020B0606020202030204" pitchFamily="34" charset="0"/>
              </a:rPr>
              <a:t>Tujuan</a:t>
            </a:r>
            <a:r>
              <a:rPr lang="en-US" sz="3000" b="1" dirty="0">
                <a:latin typeface="Arial Narrow" panose="020B0606020202030204" pitchFamily="34" charset="0"/>
              </a:rPr>
              <a:t> dan Ruang </a:t>
            </a:r>
            <a:r>
              <a:rPr lang="en-US" sz="3000" b="1" dirty="0" err="1">
                <a:latin typeface="Arial Narrow" panose="020B0606020202030204" pitchFamily="34" charset="0"/>
              </a:rPr>
              <a:t>Lingkup</a:t>
            </a:r>
            <a:endParaRPr lang="en-ID" sz="3000" b="1" dirty="0">
              <a:latin typeface="Arial Narrow" panose="020B0606020202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E9A910F-624C-C500-1746-5B0D7949F368}"/>
              </a:ext>
            </a:extLst>
          </p:cNvPr>
          <p:cNvSpPr/>
          <p:nvPr/>
        </p:nvSpPr>
        <p:spPr>
          <a:xfrm>
            <a:off x="850610" y="1636531"/>
            <a:ext cx="1605516" cy="5032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bg1"/>
                </a:solidFill>
              </a:rPr>
              <a:t>Prinsip</a:t>
            </a:r>
            <a:endParaRPr lang="en-ID" sz="2800" b="1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A3E2904-B255-DE23-DF26-FC1972D1C1B8}"/>
              </a:ext>
            </a:extLst>
          </p:cNvPr>
          <p:cNvSpPr/>
          <p:nvPr/>
        </p:nvSpPr>
        <p:spPr>
          <a:xfrm>
            <a:off x="276458" y="3374080"/>
            <a:ext cx="5156780" cy="338647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bg1"/>
                </a:solidFill>
              </a:rPr>
              <a:t>Demokratis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berkeadilan</a:t>
            </a:r>
            <a:r>
              <a:rPr lang="en-US" sz="2000" b="1" dirty="0">
                <a:solidFill>
                  <a:schemeClr val="bg1"/>
                </a:solidFill>
              </a:rPr>
              <a:t>, dan </a:t>
            </a:r>
            <a:r>
              <a:rPr lang="en-US" sz="2000" b="1" dirty="0" err="1">
                <a:solidFill>
                  <a:schemeClr val="bg1"/>
                </a:solidFill>
              </a:rPr>
              <a:t>tidak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diskriminatif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dengan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menjunjung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tinggi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hak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asasi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manusia</a:t>
            </a:r>
            <a:r>
              <a:rPr lang="en-US" sz="2000" b="1" dirty="0">
                <a:solidFill>
                  <a:schemeClr val="bg1"/>
                </a:solidFill>
              </a:rPr>
              <a:t>, tata </a:t>
            </a:r>
            <a:r>
              <a:rPr lang="en-US" sz="2000" b="1" dirty="0" err="1">
                <a:solidFill>
                  <a:schemeClr val="bg1"/>
                </a:solidFill>
              </a:rPr>
              <a:t>nilai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budaya</a:t>
            </a:r>
            <a:r>
              <a:rPr lang="en-US" sz="2000" b="1" dirty="0">
                <a:solidFill>
                  <a:schemeClr val="bg1"/>
                </a:solidFill>
              </a:rPr>
              <a:t>, dan </a:t>
            </a:r>
            <a:r>
              <a:rPr lang="en-US" sz="2000" b="1" dirty="0" err="1">
                <a:solidFill>
                  <a:schemeClr val="bg1"/>
                </a:solidFill>
              </a:rPr>
              <a:t>ke-bhineka</a:t>
            </a:r>
            <a:r>
              <a:rPr lang="en-US" sz="2000" b="1" dirty="0">
                <a:solidFill>
                  <a:schemeClr val="bg1"/>
                </a:solidFill>
              </a:rPr>
              <a:t> Tunggal </a:t>
            </a:r>
            <a:r>
              <a:rPr lang="en-US" sz="2000" b="1" dirty="0" err="1">
                <a:solidFill>
                  <a:schemeClr val="bg1"/>
                </a:solidFill>
              </a:rPr>
              <a:t>ika</a:t>
            </a:r>
            <a:r>
              <a:rPr lang="en-US" sz="2000" b="1" dirty="0">
                <a:solidFill>
                  <a:schemeClr val="bg1"/>
                </a:solidFill>
              </a:rPr>
              <a:t>-an </a:t>
            </a:r>
            <a:r>
              <a:rPr lang="en-US" sz="2000" b="1" dirty="0" err="1">
                <a:solidFill>
                  <a:schemeClr val="bg1"/>
                </a:solidFill>
              </a:rPr>
              <a:t>Bangsa</a:t>
            </a:r>
            <a:r>
              <a:rPr lang="en-US" sz="2000" b="1" dirty="0">
                <a:solidFill>
                  <a:schemeClr val="bg1"/>
                </a:solidFill>
              </a:rPr>
              <a:t> Indonesia.</a:t>
            </a:r>
          </a:p>
          <a:p>
            <a:pPr algn="ctr"/>
            <a:r>
              <a:rPr lang="en-US" sz="2000" b="1" dirty="0" err="1">
                <a:solidFill>
                  <a:schemeClr val="bg1"/>
                </a:solidFill>
              </a:rPr>
              <a:t>Dilakukan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sebagai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suatu</a:t>
            </a:r>
            <a:r>
              <a:rPr lang="en-US" sz="2000" b="1" dirty="0">
                <a:solidFill>
                  <a:schemeClr val="bg1"/>
                </a:solidFill>
              </a:rPr>
              <a:t> proses </a:t>
            </a:r>
            <a:r>
              <a:rPr lang="en-US" sz="2000" b="1" dirty="0" err="1">
                <a:solidFill>
                  <a:schemeClr val="bg1"/>
                </a:solidFill>
              </a:rPr>
              <a:t>pembudayaan</a:t>
            </a:r>
            <a:r>
              <a:rPr lang="en-US" sz="2000" b="1" dirty="0">
                <a:solidFill>
                  <a:schemeClr val="bg1"/>
                </a:solidFill>
              </a:rPr>
              <a:t> dan </a:t>
            </a:r>
            <a:r>
              <a:rPr lang="en-US" sz="2000" b="1" dirty="0" err="1">
                <a:solidFill>
                  <a:schemeClr val="bg1"/>
                </a:solidFill>
              </a:rPr>
              <a:t>pemberdayaan</a:t>
            </a:r>
            <a:r>
              <a:rPr lang="en-US" sz="2000" b="1" dirty="0">
                <a:solidFill>
                  <a:schemeClr val="bg1"/>
                </a:solidFill>
              </a:rPr>
              <a:t> yang </a:t>
            </a:r>
            <a:r>
              <a:rPr lang="en-US" sz="2000" b="1" dirty="0" err="1">
                <a:solidFill>
                  <a:schemeClr val="bg1"/>
                </a:solidFill>
              </a:rPr>
              <a:t>berlangsung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sepanjang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hayat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sesuai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perkembangan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kemajuan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pembengunan</a:t>
            </a:r>
            <a:r>
              <a:rPr lang="en-US" sz="2000" b="1" dirty="0">
                <a:solidFill>
                  <a:schemeClr val="bg1"/>
                </a:solidFill>
              </a:rPr>
              <a:t> masa </a:t>
            </a:r>
            <a:r>
              <a:rPr lang="en-US" sz="2000" b="1" dirty="0" err="1">
                <a:solidFill>
                  <a:schemeClr val="bg1"/>
                </a:solidFill>
              </a:rPr>
              <a:t>kini</a:t>
            </a:r>
            <a:r>
              <a:rPr lang="en-US" sz="2000" b="1" dirty="0">
                <a:solidFill>
                  <a:schemeClr val="bg1"/>
                </a:solidFill>
              </a:rPr>
              <a:t> dan masa yang </a:t>
            </a:r>
            <a:r>
              <a:rPr lang="en-US" sz="2000" b="1" dirty="0" err="1">
                <a:solidFill>
                  <a:schemeClr val="bg1"/>
                </a:solidFill>
              </a:rPr>
              <a:t>akan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datang</a:t>
            </a:r>
            <a:r>
              <a:rPr lang="en-US" sz="2000" b="1" dirty="0">
                <a:solidFill>
                  <a:schemeClr val="bg1"/>
                </a:solidFill>
              </a:rPr>
              <a:t>.</a:t>
            </a:r>
            <a:endParaRPr lang="en-ID" sz="200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1D1CE3-BD65-D9C8-0AC1-96D1A01B4455}"/>
              </a:ext>
            </a:extLst>
          </p:cNvPr>
          <p:cNvSpPr/>
          <p:nvPr/>
        </p:nvSpPr>
        <p:spPr>
          <a:xfrm>
            <a:off x="8486551" y="1417691"/>
            <a:ext cx="1605516" cy="70174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bg1"/>
                </a:solidFill>
              </a:rPr>
              <a:t>Tujuan</a:t>
            </a:r>
            <a:endParaRPr lang="en-ID" sz="2800" b="1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EBA26E-CE17-BCBD-FB35-FFEDBEBB4710}"/>
              </a:ext>
            </a:extLst>
          </p:cNvPr>
          <p:cNvSpPr/>
          <p:nvPr/>
        </p:nvSpPr>
        <p:spPr>
          <a:xfrm>
            <a:off x="5883359" y="3218134"/>
            <a:ext cx="5918781" cy="353178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AutoNum type="alphaLcPeriod"/>
            </a:pPr>
            <a:r>
              <a:rPr lang="en-US" sz="2000" b="1" dirty="0" err="1">
                <a:solidFill>
                  <a:schemeClr val="bg1"/>
                </a:solidFill>
              </a:rPr>
              <a:t>Menanamkan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mengamalkan</a:t>
            </a:r>
            <a:r>
              <a:rPr lang="en-US" sz="2000" b="1" dirty="0">
                <a:solidFill>
                  <a:schemeClr val="bg1"/>
                </a:solidFill>
              </a:rPr>
              <a:t> dan </a:t>
            </a:r>
            <a:r>
              <a:rPr lang="en-US" sz="2000" b="1" dirty="0" err="1">
                <a:solidFill>
                  <a:schemeClr val="bg1"/>
                </a:solidFill>
              </a:rPr>
              <a:t>melestarika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nilai-nilai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Ideologi</a:t>
            </a:r>
            <a:r>
              <a:rPr lang="en-US" sz="2000" b="1" dirty="0">
                <a:solidFill>
                  <a:schemeClr val="bg1"/>
                </a:solidFill>
              </a:rPr>
              <a:t> Pancasila </a:t>
            </a:r>
            <a:r>
              <a:rPr lang="en-US" sz="2000" b="1" dirty="0" err="1">
                <a:solidFill>
                  <a:schemeClr val="bg1"/>
                </a:solidFill>
              </a:rPr>
              <a:t>dalam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kehidupan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berbangsa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bernegara</a:t>
            </a:r>
            <a:r>
              <a:rPr lang="en-US" sz="2000" b="1" dirty="0">
                <a:solidFill>
                  <a:schemeClr val="bg1"/>
                </a:solidFill>
              </a:rPr>
              <a:t> dan </a:t>
            </a:r>
            <a:r>
              <a:rPr lang="en-US" sz="2000" b="1" dirty="0" err="1">
                <a:solidFill>
                  <a:schemeClr val="bg1"/>
                </a:solidFill>
              </a:rPr>
              <a:t>bermasyarakat</a:t>
            </a:r>
            <a:r>
              <a:rPr lang="en-US" sz="2000" b="1" dirty="0">
                <a:solidFill>
                  <a:schemeClr val="bg1"/>
                </a:solidFill>
              </a:rPr>
              <a:t>;</a:t>
            </a:r>
          </a:p>
          <a:p>
            <a:pPr marL="457200" indent="-457200">
              <a:buAutoNum type="alphaLcPeriod"/>
            </a:pP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mewujudkan</a:t>
            </a:r>
            <a:r>
              <a:rPr lang="en-US" sz="2000" b="1" dirty="0">
                <a:solidFill>
                  <a:schemeClr val="bg1"/>
                </a:solidFill>
              </a:rPr>
              <a:t> dan </a:t>
            </a:r>
            <a:r>
              <a:rPr lang="en-US" sz="2000" b="1" dirty="0" err="1">
                <a:solidFill>
                  <a:schemeClr val="bg1"/>
                </a:solidFill>
              </a:rPr>
              <a:t>meningkatkan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semengat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nasionalisme</a:t>
            </a:r>
            <a:r>
              <a:rPr lang="en-US" sz="2000" b="1" dirty="0">
                <a:solidFill>
                  <a:schemeClr val="bg1"/>
                </a:solidFill>
              </a:rPr>
              <a:t> dan </a:t>
            </a:r>
            <a:r>
              <a:rPr lang="en-US" sz="2000" b="1" dirty="0" err="1">
                <a:solidFill>
                  <a:schemeClr val="bg1"/>
                </a:solidFill>
              </a:rPr>
              <a:t>cinta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tanah</a:t>
            </a:r>
            <a:r>
              <a:rPr lang="en-US" sz="2000" b="1" dirty="0">
                <a:solidFill>
                  <a:schemeClr val="bg1"/>
                </a:solidFill>
              </a:rPr>
              <a:t> air;</a:t>
            </a:r>
          </a:p>
          <a:p>
            <a:pPr marL="457200" indent="-457200">
              <a:buAutoNum type="alphaLcPeriod"/>
            </a:pP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mencipatakan</a:t>
            </a:r>
            <a:r>
              <a:rPr lang="en-US" sz="2000" b="1" dirty="0">
                <a:solidFill>
                  <a:schemeClr val="bg1"/>
                </a:solidFill>
              </a:rPr>
              <a:t> dan </a:t>
            </a:r>
            <a:r>
              <a:rPr lang="en-US" sz="2000" b="1" dirty="0" err="1">
                <a:solidFill>
                  <a:schemeClr val="bg1"/>
                </a:solidFill>
              </a:rPr>
              <a:t>meningkatkan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persatuan</a:t>
            </a:r>
            <a:r>
              <a:rPr lang="en-US" sz="2000" b="1" dirty="0">
                <a:solidFill>
                  <a:schemeClr val="bg1"/>
                </a:solidFill>
              </a:rPr>
              <a:t> dan </a:t>
            </a:r>
            <a:r>
              <a:rPr lang="en-US" sz="2000" b="1" dirty="0" err="1">
                <a:solidFill>
                  <a:schemeClr val="bg1"/>
                </a:solidFill>
              </a:rPr>
              <a:t>kesatuan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bangsa</a:t>
            </a:r>
            <a:r>
              <a:rPr lang="en-US" sz="2000" b="1" dirty="0">
                <a:solidFill>
                  <a:schemeClr val="bg1"/>
                </a:solidFill>
              </a:rPr>
              <a:t>; dan</a:t>
            </a:r>
          </a:p>
          <a:p>
            <a:pPr marL="457200" indent="-457200">
              <a:buAutoNum type="alphaLcPeriod"/>
            </a:pPr>
            <a:r>
              <a:rPr lang="en-US" sz="2000" b="1" dirty="0" err="1">
                <a:solidFill>
                  <a:schemeClr val="bg1"/>
                </a:solidFill>
              </a:rPr>
              <a:t>mewujudkan</a:t>
            </a:r>
            <a:r>
              <a:rPr lang="en-US" sz="2000" b="1" dirty="0">
                <a:solidFill>
                  <a:schemeClr val="bg1"/>
                </a:solidFill>
              </a:rPr>
              <a:t> dan </a:t>
            </a:r>
            <a:r>
              <a:rPr lang="en-US" sz="2000" b="1" dirty="0" err="1">
                <a:solidFill>
                  <a:schemeClr val="bg1"/>
                </a:solidFill>
              </a:rPr>
              <a:t>meningkatkan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kerukunan</a:t>
            </a:r>
            <a:r>
              <a:rPr lang="en-US" sz="2000" b="1" dirty="0">
                <a:solidFill>
                  <a:schemeClr val="bg1"/>
                </a:solidFill>
              </a:rPr>
              <a:t> dan </a:t>
            </a:r>
            <a:r>
              <a:rPr lang="en-US" sz="2000" b="1" dirty="0" err="1">
                <a:solidFill>
                  <a:schemeClr val="bg1"/>
                </a:solidFill>
              </a:rPr>
              <a:t>ketentraman</a:t>
            </a:r>
            <a:r>
              <a:rPr lang="en-US" sz="2000" b="1" dirty="0">
                <a:solidFill>
                  <a:schemeClr val="bg1"/>
                </a:solidFill>
              </a:rPr>
              <a:t> Masyarakat di </a:t>
            </a:r>
            <a:r>
              <a:rPr lang="en-US" sz="2000" b="1" dirty="0" err="1">
                <a:solidFill>
                  <a:schemeClr val="bg1"/>
                </a:solidFill>
              </a:rPr>
              <a:t>daerah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38BC3D8-1BF4-1A00-BA5A-3DBD3C9A80CF}"/>
              </a:ext>
            </a:extLst>
          </p:cNvPr>
          <p:cNvSpPr/>
          <p:nvPr/>
        </p:nvSpPr>
        <p:spPr>
          <a:xfrm>
            <a:off x="276458" y="97450"/>
            <a:ext cx="4359337" cy="5032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000" b="1" dirty="0">
                <a:latin typeface="Arial Narrow" panose="020B0606020202030204" pitchFamily="34" charset="0"/>
              </a:rPr>
              <a:t>BAB I KETENTUAN UMUM</a:t>
            </a:r>
            <a:endParaRPr lang="en-ID" sz="3000" b="1" dirty="0">
              <a:latin typeface="Arial Narrow" panose="020B060602020203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0D37AE3-C098-5A99-EECC-EC7E021592C8}"/>
              </a:ext>
            </a:extLst>
          </p:cNvPr>
          <p:cNvSpPr/>
          <p:nvPr/>
        </p:nvSpPr>
        <p:spPr>
          <a:xfrm>
            <a:off x="3593810" y="2645316"/>
            <a:ext cx="4284919" cy="5032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>
                <a:latin typeface="Arial Narrow" panose="020B0606020202030204" pitchFamily="34" charset="0"/>
              </a:rPr>
              <a:t>Penyelenggaraan</a:t>
            </a:r>
            <a:endParaRPr lang="en-ID" sz="3000" b="1" dirty="0">
              <a:latin typeface="Arial Narrow" panose="020B0606020202030204" pitchFamily="34" charset="0"/>
            </a:endParaRPr>
          </a:p>
        </p:txBody>
      </p: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0B0A6741-DEFC-FA5D-E6A7-3C24D7688737}"/>
              </a:ext>
            </a:extLst>
          </p:cNvPr>
          <p:cNvCxnSpPr>
            <a:cxnSpLocks/>
          </p:cNvCxnSpPr>
          <p:nvPr/>
        </p:nvCxnSpPr>
        <p:spPr>
          <a:xfrm>
            <a:off x="2336520" y="2119440"/>
            <a:ext cx="988823" cy="877650"/>
          </a:xfrm>
          <a:prstGeom prst="bentConnector3">
            <a:avLst>
              <a:gd name="adj1" fmla="val -74732"/>
            </a:avLst>
          </a:prstGeom>
          <a:ln w="38100">
            <a:solidFill>
              <a:schemeClr val="tx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A80FE978-3D11-6C4F-11ED-D26CBE3E0A6E}"/>
              </a:ext>
            </a:extLst>
          </p:cNvPr>
          <p:cNvCxnSpPr>
            <a:cxnSpLocks/>
          </p:cNvCxnSpPr>
          <p:nvPr/>
        </p:nvCxnSpPr>
        <p:spPr>
          <a:xfrm rot="10800000" flipV="1">
            <a:off x="7970895" y="2098963"/>
            <a:ext cx="1318417" cy="766094"/>
          </a:xfrm>
          <a:prstGeom prst="bentConnector3">
            <a:avLst>
              <a:gd name="adj1" fmla="val 4838"/>
            </a:avLst>
          </a:prstGeom>
          <a:ln w="38100">
            <a:solidFill>
              <a:schemeClr val="tx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6769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2D652D6-12F0-6808-BE69-2CBCBB757F88}"/>
              </a:ext>
            </a:extLst>
          </p:cNvPr>
          <p:cNvSpPr/>
          <p:nvPr/>
        </p:nvSpPr>
        <p:spPr>
          <a:xfrm>
            <a:off x="3710768" y="425296"/>
            <a:ext cx="3040907" cy="5316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Ruang </a:t>
            </a:r>
            <a:r>
              <a:rPr lang="en-US" sz="2800" b="1" dirty="0" err="1">
                <a:solidFill>
                  <a:schemeClr val="bg1"/>
                </a:solidFill>
              </a:rPr>
              <a:t>Lingkup</a:t>
            </a:r>
            <a:endParaRPr lang="en-ID" sz="2800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E991C0-1956-D4B2-CB65-A9B46195CB65}"/>
              </a:ext>
            </a:extLst>
          </p:cNvPr>
          <p:cNvSpPr/>
          <p:nvPr/>
        </p:nvSpPr>
        <p:spPr>
          <a:xfrm>
            <a:off x="467844" y="1562986"/>
            <a:ext cx="9898901" cy="497603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lnSpc>
                <a:spcPct val="150000"/>
              </a:lnSpc>
              <a:buAutoNum type="alphaLcPeriod"/>
            </a:pPr>
            <a:r>
              <a:rPr lang="en-US" sz="2400" b="1" dirty="0" err="1">
                <a:solidFill>
                  <a:schemeClr val="bg1"/>
                </a:solidFill>
              </a:rPr>
              <a:t>Sasaran</a:t>
            </a:r>
            <a:endParaRPr lang="en-US" sz="2400" b="1" dirty="0">
              <a:solidFill>
                <a:schemeClr val="bg1"/>
              </a:solidFill>
            </a:endParaRPr>
          </a:p>
          <a:p>
            <a:pPr marL="457200" indent="-457200">
              <a:lnSpc>
                <a:spcPct val="150000"/>
              </a:lnSpc>
              <a:buAutoNum type="alphaLcPeriod"/>
            </a:pPr>
            <a:r>
              <a:rPr lang="en-US" sz="2400" b="1" dirty="0" err="1">
                <a:solidFill>
                  <a:schemeClr val="bg1"/>
                </a:solidFill>
              </a:rPr>
              <a:t>Penyelenggaraan</a:t>
            </a:r>
            <a:endParaRPr lang="en-US" sz="2400" b="1" dirty="0">
              <a:solidFill>
                <a:schemeClr val="bg1"/>
              </a:solidFill>
            </a:endParaRPr>
          </a:p>
          <a:p>
            <a:pPr marL="457200" indent="-457200">
              <a:lnSpc>
                <a:spcPct val="150000"/>
              </a:lnSpc>
              <a:buAutoNum type="alphaLcPeriod"/>
            </a:pPr>
            <a:r>
              <a:rPr lang="en-US" sz="2400" b="1" dirty="0" err="1">
                <a:solidFill>
                  <a:schemeClr val="bg1"/>
                </a:solidFill>
              </a:rPr>
              <a:t>Penyelenggara</a:t>
            </a:r>
            <a:endParaRPr lang="en-US" sz="2400" b="1" dirty="0">
              <a:solidFill>
                <a:schemeClr val="bg1"/>
              </a:solidFill>
            </a:endParaRPr>
          </a:p>
          <a:p>
            <a:pPr marL="457200" indent="-457200">
              <a:lnSpc>
                <a:spcPct val="150000"/>
              </a:lnSpc>
              <a:buAutoNum type="alphaLcPeriod"/>
            </a:pPr>
            <a:r>
              <a:rPr lang="en-US" sz="2400" b="1" dirty="0" err="1">
                <a:solidFill>
                  <a:schemeClr val="bg1"/>
                </a:solidFill>
              </a:rPr>
              <a:t>Muatan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Materi</a:t>
            </a:r>
            <a:endParaRPr lang="en-US" sz="2400" b="1" dirty="0">
              <a:solidFill>
                <a:schemeClr val="bg1"/>
              </a:solidFill>
            </a:endParaRPr>
          </a:p>
          <a:p>
            <a:pPr marL="457200" indent="-457200">
              <a:lnSpc>
                <a:spcPct val="150000"/>
              </a:lnSpc>
              <a:buAutoNum type="alphaLcPeriod"/>
            </a:pPr>
            <a:r>
              <a:rPr lang="en-US" sz="2400" b="1" dirty="0">
                <a:solidFill>
                  <a:schemeClr val="bg1"/>
                </a:solidFill>
              </a:rPr>
              <a:t>Peran </a:t>
            </a:r>
            <a:r>
              <a:rPr lang="en-US" sz="2400" b="1" dirty="0" err="1">
                <a:solidFill>
                  <a:schemeClr val="bg1"/>
                </a:solidFill>
              </a:rPr>
              <a:t>serta</a:t>
            </a:r>
            <a:r>
              <a:rPr lang="en-US" sz="2400" b="1" dirty="0">
                <a:solidFill>
                  <a:schemeClr val="bg1"/>
                </a:solidFill>
              </a:rPr>
              <a:t> Masyarakat</a:t>
            </a:r>
          </a:p>
          <a:p>
            <a:pPr marL="457200" indent="-457200">
              <a:lnSpc>
                <a:spcPct val="150000"/>
              </a:lnSpc>
              <a:buAutoNum type="alphaLcPeriod"/>
            </a:pPr>
            <a:r>
              <a:rPr lang="en-US" sz="2400" b="1" dirty="0" err="1">
                <a:solidFill>
                  <a:schemeClr val="bg1"/>
                </a:solidFill>
              </a:rPr>
              <a:t>Pembinaan</a:t>
            </a:r>
            <a:r>
              <a:rPr lang="en-US" sz="2400" b="1" dirty="0">
                <a:solidFill>
                  <a:schemeClr val="bg1"/>
                </a:solidFill>
              </a:rPr>
              <a:t> dan </a:t>
            </a:r>
            <a:r>
              <a:rPr lang="en-US" sz="2400" b="1" dirty="0" err="1">
                <a:solidFill>
                  <a:schemeClr val="bg1"/>
                </a:solidFill>
              </a:rPr>
              <a:t>pengawasan</a:t>
            </a:r>
            <a:endParaRPr lang="en-US" sz="2400" b="1" dirty="0">
              <a:solidFill>
                <a:schemeClr val="bg1"/>
              </a:solidFill>
            </a:endParaRPr>
          </a:p>
          <a:p>
            <a:pPr marL="457200" indent="-457200">
              <a:lnSpc>
                <a:spcPct val="150000"/>
              </a:lnSpc>
              <a:buAutoNum type="alphaLcPeriod"/>
            </a:pPr>
            <a:r>
              <a:rPr lang="en-US" sz="2400" b="1" dirty="0" err="1">
                <a:solidFill>
                  <a:schemeClr val="bg1"/>
                </a:solidFill>
              </a:rPr>
              <a:t>Kerja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sama</a:t>
            </a:r>
            <a:endParaRPr lang="en-US" sz="2400" b="1" dirty="0">
              <a:solidFill>
                <a:schemeClr val="bg1"/>
              </a:solidFill>
            </a:endParaRPr>
          </a:p>
          <a:p>
            <a:pPr marL="457200" indent="-457200">
              <a:lnSpc>
                <a:spcPct val="150000"/>
              </a:lnSpc>
              <a:buAutoNum type="alphaLcPeriod"/>
            </a:pPr>
            <a:r>
              <a:rPr lang="en-US" sz="2400" b="1" dirty="0" err="1">
                <a:solidFill>
                  <a:schemeClr val="bg1"/>
                </a:solidFill>
              </a:rPr>
              <a:t>Pendanaan</a:t>
            </a:r>
            <a:endParaRPr lang="en-US" sz="2400" b="1" dirty="0">
              <a:solidFill>
                <a:schemeClr val="bg1"/>
              </a:solidFill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C217632-C1DF-A1D4-C070-A4D0583DE772}"/>
              </a:ext>
            </a:extLst>
          </p:cNvPr>
          <p:cNvCxnSpPr>
            <a:cxnSpLocks/>
          </p:cNvCxnSpPr>
          <p:nvPr/>
        </p:nvCxnSpPr>
        <p:spPr>
          <a:xfrm flipV="1">
            <a:off x="3115340" y="2939902"/>
            <a:ext cx="2472069" cy="1015410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9E7275C-324D-27CA-D6C1-0D8CBB3207F6}"/>
              </a:ext>
            </a:extLst>
          </p:cNvPr>
          <p:cNvCxnSpPr>
            <a:cxnSpLocks/>
          </p:cNvCxnSpPr>
          <p:nvPr/>
        </p:nvCxnSpPr>
        <p:spPr>
          <a:xfrm>
            <a:off x="2147777" y="2288658"/>
            <a:ext cx="3439632" cy="560868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E84663DD-8837-FBB6-F52E-9D088F485184}"/>
              </a:ext>
            </a:extLst>
          </p:cNvPr>
          <p:cNvSpPr/>
          <p:nvPr/>
        </p:nvSpPr>
        <p:spPr>
          <a:xfrm>
            <a:off x="5587409" y="2243470"/>
            <a:ext cx="4657061" cy="139286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Pendidikan </a:t>
            </a:r>
            <a:r>
              <a:rPr lang="en-US" sz="24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Ideologi</a:t>
            </a:r>
            <a:r>
              <a:rPr lang="en-US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Pancasila dan </a:t>
            </a:r>
            <a:r>
              <a:rPr lang="en-US" sz="24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Wawasan</a:t>
            </a:r>
            <a:r>
              <a:rPr lang="en-US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Kebangsaan</a:t>
            </a:r>
            <a:endParaRPr lang="en-ID" sz="2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F443FF5-BD38-9AE6-5516-314BE75A441E}"/>
              </a:ext>
            </a:extLst>
          </p:cNvPr>
          <p:cNvCxnSpPr>
            <a:stCxn id="2" idx="2"/>
          </p:cNvCxnSpPr>
          <p:nvPr/>
        </p:nvCxnSpPr>
        <p:spPr>
          <a:xfrm flipH="1">
            <a:off x="5231219" y="956928"/>
            <a:ext cx="3" cy="515682"/>
          </a:xfrm>
          <a:prstGeom prst="straightConnector1">
            <a:avLst/>
          </a:prstGeom>
          <a:ln w="38100">
            <a:solidFill>
              <a:schemeClr val="bg2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0918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B912B03-631A-CBBC-E687-15422D52E037}"/>
              </a:ext>
            </a:extLst>
          </p:cNvPr>
          <p:cNvSpPr/>
          <p:nvPr/>
        </p:nvSpPr>
        <p:spPr>
          <a:xfrm>
            <a:off x="276458" y="195308"/>
            <a:ext cx="9069561" cy="11124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Arial Narrow" panose="020B0606020202030204" pitchFamily="34" charset="0"/>
              </a:rPr>
              <a:t>BAB III </a:t>
            </a:r>
            <a:r>
              <a:rPr lang="en-US" sz="2800" b="1" dirty="0"/>
              <a:t>PENYELENGGARAAN PENDIDIKAN IDEOLOGI PANCASILA DAN WAWASAN KEBANGSAAN</a:t>
            </a:r>
            <a:endParaRPr lang="en-ID" sz="2800" b="1" dirty="0">
              <a:latin typeface="Arial Narrow" panose="020B0606020202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56290C-CA45-4DD2-0969-8CBE079F0A84}"/>
              </a:ext>
            </a:extLst>
          </p:cNvPr>
          <p:cNvSpPr/>
          <p:nvPr/>
        </p:nvSpPr>
        <p:spPr>
          <a:xfrm>
            <a:off x="1355662" y="1635647"/>
            <a:ext cx="2998371" cy="56352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err="1">
                <a:solidFill>
                  <a:schemeClr val="bg1"/>
                </a:solidFill>
              </a:rPr>
              <a:t>Ditujukan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kepada</a:t>
            </a:r>
            <a:r>
              <a:rPr lang="en-US" sz="2200" b="1" dirty="0">
                <a:solidFill>
                  <a:schemeClr val="bg1"/>
                </a:solidFill>
              </a:rPr>
              <a:t> :</a:t>
            </a:r>
            <a:endParaRPr lang="en-ID" sz="2200" b="1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53DF49-4C20-D684-B4FD-2FB49398F53F}"/>
              </a:ext>
            </a:extLst>
          </p:cNvPr>
          <p:cNvSpPr/>
          <p:nvPr/>
        </p:nvSpPr>
        <p:spPr>
          <a:xfrm>
            <a:off x="180765" y="2787501"/>
            <a:ext cx="5741570" cy="177386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ASN, </a:t>
            </a:r>
            <a:r>
              <a:rPr lang="en-US" sz="2000" b="1" dirty="0" err="1">
                <a:solidFill>
                  <a:schemeClr val="bg1"/>
                </a:solidFill>
              </a:rPr>
              <a:t>Pemdes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Siswa</a:t>
            </a:r>
            <a:r>
              <a:rPr lang="en-US" sz="2000" b="1" dirty="0">
                <a:solidFill>
                  <a:schemeClr val="bg1"/>
                </a:solidFill>
              </a:rPr>
              <a:t>/</a:t>
            </a:r>
            <a:r>
              <a:rPr lang="en-US" sz="2000" b="1" dirty="0" err="1">
                <a:solidFill>
                  <a:schemeClr val="bg1"/>
                </a:solidFill>
              </a:rPr>
              <a:t>Mahasiswa</a:t>
            </a:r>
            <a:r>
              <a:rPr lang="en-US" sz="2000" b="1" dirty="0">
                <a:solidFill>
                  <a:schemeClr val="bg1"/>
                </a:solidFill>
              </a:rPr>
              <a:t>/</a:t>
            </a:r>
            <a:r>
              <a:rPr lang="en-US" sz="2000" b="1" dirty="0" err="1">
                <a:solidFill>
                  <a:schemeClr val="bg1"/>
                </a:solidFill>
              </a:rPr>
              <a:t>Peserta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Didik</a:t>
            </a:r>
            <a:r>
              <a:rPr lang="en-US" sz="2000" b="1" dirty="0">
                <a:solidFill>
                  <a:schemeClr val="bg1"/>
                </a:solidFill>
              </a:rPr>
              <a:t> Lain, Guru, </a:t>
            </a:r>
            <a:r>
              <a:rPr lang="en-US" sz="2000" b="1" dirty="0" err="1">
                <a:solidFill>
                  <a:schemeClr val="bg1"/>
                </a:solidFill>
              </a:rPr>
              <a:t>Dosen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Pendidik</a:t>
            </a:r>
            <a:r>
              <a:rPr lang="en-US" sz="2000" b="1" dirty="0">
                <a:solidFill>
                  <a:schemeClr val="bg1"/>
                </a:solidFill>
              </a:rPr>
              <a:t> Lain, </a:t>
            </a:r>
            <a:r>
              <a:rPr lang="en-US" sz="2000" b="1" dirty="0" err="1">
                <a:solidFill>
                  <a:schemeClr val="bg1"/>
                </a:solidFill>
              </a:rPr>
              <a:t>Partai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Politik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Organisasi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Profesi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Organisasi</a:t>
            </a:r>
            <a:r>
              <a:rPr lang="en-US" sz="2000" b="1" dirty="0">
                <a:solidFill>
                  <a:schemeClr val="bg1"/>
                </a:solidFill>
              </a:rPr>
              <a:t> Pemuda, </a:t>
            </a:r>
            <a:r>
              <a:rPr lang="en-US" sz="2000" b="1" dirty="0" err="1">
                <a:solidFill>
                  <a:schemeClr val="bg1"/>
                </a:solidFill>
              </a:rPr>
              <a:t>Organisasi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Kemasyarakatan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Organisasi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Nirlaba</a:t>
            </a:r>
            <a:r>
              <a:rPr lang="en-US" sz="2000" b="1" dirty="0">
                <a:solidFill>
                  <a:schemeClr val="bg1"/>
                </a:solidFill>
              </a:rPr>
              <a:t> dan </a:t>
            </a:r>
            <a:r>
              <a:rPr lang="en-US" sz="2000" b="1" dirty="0" err="1">
                <a:solidFill>
                  <a:schemeClr val="bg1"/>
                </a:solidFill>
              </a:rPr>
              <a:t>Tokoh</a:t>
            </a:r>
            <a:r>
              <a:rPr lang="en-US" sz="2000" b="1" dirty="0">
                <a:solidFill>
                  <a:schemeClr val="bg1"/>
                </a:solidFill>
              </a:rPr>
              <a:t> Agama/Masyarakat/Adat/</a:t>
            </a:r>
            <a:r>
              <a:rPr lang="en-US" sz="2000" b="1" dirty="0" err="1">
                <a:solidFill>
                  <a:schemeClr val="bg1"/>
                </a:solidFill>
              </a:rPr>
              <a:t>Budaywan</a:t>
            </a:r>
            <a:r>
              <a:rPr lang="en-US" sz="2000" b="1" dirty="0">
                <a:solidFill>
                  <a:schemeClr val="bg1"/>
                </a:solidFill>
              </a:rPr>
              <a:t>.</a:t>
            </a:r>
            <a:endParaRPr lang="en-ID" sz="2000" b="1" dirty="0">
              <a:solidFill>
                <a:schemeClr val="bg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4B8B21A-D06C-321A-3FAE-7D99B09D8B92}"/>
              </a:ext>
            </a:extLst>
          </p:cNvPr>
          <p:cNvCxnSpPr>
            <a:cxnSpLocks/>
          </p:cNvCxnSpPr>
          <p:nvPr/>
        </p:nvCxnSpPr>
        <p:spPr>
          <a:xfrm>
            <a:off x="2854848" y="2232840"/>
            <a:ext cx="0" cy="520991"/>
          </a:xfrm>
          <a:prstGeom prst="straightConnector1">
            <a:avLst/>
          </a:prstGeom>
          <a:ln w="38100">
            <a:solidFill>
              <a:schemeClr val="accent2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E5FA8DBD-7E6A-A484-CE68-2C1DA185B144}"/>
              </a:ext>
            </a:extLst>
          </p:cNvPr>
          <p:cNvSpPr/>
          <p:nvPr/>
        </p:nvSpPr>
        <p:spPr>
          <a:xfrm>
            <a:off x="7550004" y="1656525"/>
            <a:ext cx="3180896" cy="56352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err="1">
                <a:solidFill>
                  <a:schemeClr val="bg1"/>
                </a:solidFill>
              </a:rPr>
              <a:t>Dilaksanakan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melalui</a:t>
            </a:r>
            <a:r>
              <a:rPr lang="en-US" sz="2200" b="1" dirty="0">
                <a:solidFill>
                  <a:schemeClr val="bg1"/>
                </a:solidFill>
              </a:rPr>
              <a:t>:</a:t>
            </a:r>
            <a:endParaRPr lang="en-ID" sz="2200" b="1" dirty="0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92228C-F695-C006-8744-C101A3E730C8}"/>
              </a:ext>
            </a:extLst>
          </p:cNvPr>
          <p:cNvSpPr/>
          <p:nvPr/>
        </p:nvSpPr>
        <p:spPr>
          <a:xfrm>
            <a:off x="6269667" y="2753831"/>
            <a:ext cx="5741570" cy="221157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Pendidikan dan </a:t>
            </a:r>
            <a:r>
              <a:rPr lang="en-US" sz="2000" b="1" dirty="0" err="1">
                <a:solidFill>
                  <a:schemeClr val="bg1"/>
                </a:solidFill>
              </a:rPr>
              <a:t>pelatihan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penataran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sosialisasi</a:t>
            </a:r>
            <a:r>
              <a:rPr lang="en-US" sz="2000" b="1" dirty="0">
                <a:solidFill>
                  <a:schemeClr val="bg1"/>
                </a:solidFill>
              </a:rPr>
              <a:t> dan </a:t>
            </a:r>
            <a:r>
              <a:rPr lang="en-US" sz="2000" b="1" dirty="0" err="1">
                <a:solidFill>
                  <a:schemeClr val="bg1"/>
                </a:solidFill>
              </a:rPr>
              <a:t>edukasi</a:t>
            </a:r>
            <a:r>
              <a:rPr lang="en-US" sz="2000" b="1" dirty="0">
                <a:solidFill>
                  <a:schemeClr val="bg1"/>
                </a:solidFill>
              </a:rPr>
              <a:t>, seminar/</a:t>
            </a:r>
            <a:r>
              <a:rPr lang="en-US" sz="2000" b="1" dirty="0" err="1">
                <a:solidFill>
                  <a:schemeClr val="bg1"/>
                </a:solidFill>
              </a:rPr>
              <a:t>lokakarya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bimbingan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teknis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kegiatan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kebudayaan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peringatan</a:t>
            </a:r>
            <a:r>
              <a:rPr lang="en-US" sz="2000" b="1" dirty="0">
                <a:solidFill>
                  <a:schemeClr val="bg1"/>
                </a:solidFill>
              </a:rPr>
              <a:t> Hari Lahir Pancasila, dan </a:t>
            </a:r>
            <a:r>
              <a:rPr lang="en-US" sz="2000" b="1" dirty="0" err="1">
                <a:solidFill>
                  <a:schemeClr val="bg1"/>
                </a:solidFill>
              </a:rPr>
              <a:t>atau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kegiatan</a:t>
            </a:r>
            <a:r>
              <a:rPr lang="en-US" sz="2000" b="1" dirty="0">
                <a:solidFill>
                  <a:schemeClr val="bg1"/>
                </a:solidFill>
              </a:rPr>
              <a:t> lain yang </a:t>
            </a:r>
            <a:r>
              <a:rPr lang="en-US" sz="2000" b="1" dirty="0" err="1">
                <a:solidFill>
                  <a:schemeClr val="bg1"/>
                </a:solidFill>
              </a:rPr>
              <a:t>mendukung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Pendidikan Pancasila dan </a:t>
            </a:r>
            <a:r>
              <a:rPr lang="en-US" sz="20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Wawasan</a:t>
            </a:r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Kebangsaan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ID" sz="2000" b="1" dirty="0">
              <a:solidFill>
                <a:schemeClr val="bg1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DF6C79E-AA96-DF6A-8E52-4D6058E8226F}"/>
              </a:ext>
            </a:extLst>
          </p:cNvPr>
          <p:cNvCxnSpPr>
            <a:cxnSpLocks/>
          </p:cNvCxnSpPr>
          <p:nvPr/>
        </p:nvCxnSpPr>
        <p:spPr>
          <a:xfrm>
            <a:off x="9071344" y="2232840"/>
            <a:ext cx="0" cy="520991"/>
          </a:xfrm>
          <a:prstGeom prst="straightConnector1">
            <a:avLst/>
          </a:prstGeom>
          <a:ln w="38100">
            <a:solidFill>
              <a:schemeClr val="accent2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E19E8380-6312-399E-1468-F364EC37576E}"/>
              </a:ext>
            </a:extLst>
          </p:cNvPr>
          <p:cNvSpPr/>
          <p:nvPr/>
        </p:nvSpPr>
        <p:spPr>
          <a:xfrm>
            <a:off x="1297186" y="5256021"/>
            <a:ext cx="9558667" cy="134856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err="1">
                <a:solidFill>
                  <a:schemeClr val="bg1"/>
                </a:solidFill>
              </a:rPr>
              <a:t>Peringatan</a:t>
            </a:r>
            <a:r>
              <a:rPr lang="en-US" sz="2200" b="1" dirty="0">
                <a:solidFill>
                  <a:schemeClr val="bg1"/>
                </a:solidFill>
              </a:rPr>
              <a:t> Hari Lahir Pancasila </a:t>
            </a:r>
            <a:r>
              <a:rPr lang="en-US" sz="2200" b="1" dirty="0" err="1">
                <a:solidFill>
                  <a:schemeClr val="bg1"/>
                </a:solidFill>
              </a:rPr>
              <a:t>dilaksanakan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setiap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tanggal</a:t>
            </a:r>
            <a:r>
              <a:rPr lang="en-US" sz="2200" b="1" dirty="0">
                <a:solidFill>
                  <a:schemeClr val="bg1"/>
                </a:solidFill>
              </a:rPr>
              <a:t> 1 </a:t>
            </a:r>
            <a:r>
              <a:rPr lang="en-US" sz="2200" b="1" dirty="0" err="1">
                <a:solidFill>
                  <a:schemeClr val="bg1"/>
                </a:solidFill>
              </a:rPr>
              <a:t>Juni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dengan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upacara</a:t>
            </a:r>
            <a:r>
              <a:rPr lang="en-US" sz="2200" b="1" dirty="0">
                <a:solidFill>
                  <a:schemeClr val="bg1"/>
                </a:solidFill>
              </a:rPr>
              <a:t>  dan </a:t>
            </a:r>
            <a:r>
              <a:rPr lang="en-US" sz="2200" b="1" dirty="0" err="1">
                <a:solidFill>
                  <a:schemeClr val="bg1"/>
                </a:solidFill>
              </a:rPr>
              <a:t>bentuk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kegiatan</a:t>
            </a:r>
            <a:r>
              <a:rPr lang="en-US" sz="2200" b="1" dirty="0">
                <a:solidFill>
                  <a:schemeClr val="bg1"/>
                </a:solidFill>
              </a:rPr>
              <a:t> lain </a:t>
            </a:r>
            <a:r>
              <a:rPr lang="en-US" sz="2200" b="1" dirty="0" err="1">
                <a:solidFill>
                  <a:schemeClr val="bg1"/>
                </a:solidFill>
              </a:rPr>
              <a:t>seperti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kegiatan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olahraga</a:t>
            </a:r>
            <a:r>
              <a:rPr lang="en-US" sz="2200" b="1" dirty="0">
                <a:solidFill>
                  <a:schemeClr val="bg1"/>
                </a:solidFill>
              </a:rPr>
              <a:t>, </a:t>
            </a:r>
            <a:r>
              <a:rPr lang="en-US" sz="2200" b="1" dirty="0" err="1">
                <a:solidFill>
                  <a:schemeClr val="bg1"/>
                </a:solidFill>
              </a:rPr>
              <a:t>keilmuan</a:t>
            </a:r>
            <a:r>
              <a:rPr lang="en-US" sz="2200" b="1" dirty="0">
                <a:solidFill>
                  <a:schemeClr val="bg1"/>
                </a:solidFill>
              </a:rPr>
              <a:t>, </a:t>
            </a:r>
            <a:r>
              <a:rPr lang="en-US" sz="2200" b="1" dirty="0" err="1">
                <a:solidFill>
                  <a:schemeClr val="bg1"/>
                </a:solidFill>
              </a:rPr>
              <a:t>sosial</a:t>
            </a:r>
            <a:r>
              <a:rPr lang="en-US" sz="2200" b="1" dirty="0">
                <a:solidFill>
                  <a:schemeClr val="bg1"/>
                </a:solidFill>
              </a:rPr>
              <a:t>, </a:t>
            </a:r>
            <a:r>
              <a:rPr lang="en-US" sz="2200" b="1" dirty="0" err="1">
                <a:solidFill>
                  <a:schemeClr val="bg1"/>
                </a:solidFill>
              </a:rPr>
              <a:t>kebudayaan</a:t>
            </a:r>
            <a:r>
              <a:rPr lang="en-US" sz="2200" b="1" dirty="0">
                <a:solidFill>
                  <a:schemeClr val="bg1"/>
                </a:solidFill>
              </a:rPr>
              <a:t> dan </a:t>
            </a:r>
            <a:r>
              <a:rPr lang="en-US" sz="2200" b="1" dirty="0" err="1">
                <a:solidFill>
                  <a:schemeClr val="bg1"/>
                </a:solidFill>
              </a:rPr>
              <a:t>atau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kegiatan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lainnya</a:t>
            </a:r>
            <a:r>
              <a:rPr lang="en-US" sz="2200" b="1" dirty="0">
                <a:solidFill>
                  <a:schemeClr val="bg1"/>
                </a:solidFill>
              </a:rPr>
              <a:t>. </a:t>
            </a:r>
            <a:endParaRPr lang="en-ID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448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10" grpId="0" animBg="1"/>
      <p:bldP spid="11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tint val="99000"/>
                <a:shade val="96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C3935CB6-B0E3-44A7-AB37-996D901F73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638</TotalTime>
  <Words>1609</Words>
  <Application>Microsoft Office PowerPoint</Application>
  <PresentationFormat>Widescreen</PresentationFormat>
  <Paragraphs>150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 Narrow</vt:lpstr>
      <vt:lpstr>Corbel</vt:lpstr>
      <vt:lpstr>Wingdings</vt:lpstr>
      <vt:lpstr>Banded</vt:lpstr>
      <vt:lpstr>Peraturan Daerah Kabupaten Cirebon Nomor 3 Tahun 2023 tentang Pendidikan Ideologi Pancasila dan Wawasan Kebangsaan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Kesbangpol lenovo</dc:creator>
  <cp:lastModifiedBy>Kesbangpol lenovo</cp:lastModifiedBy>
  <cp:revision>104</cp:revision>
  <dcterms:created xsi:type="dcterms:W3CDTF">2024-09-18T03:37:27Z</dcterms:created>
  <dcterms:modified xsi:type="dcterms:W3CDTF">2024-09-18T20:40:39Z</dcterms:modified>
</cp:coreProperties>
</file>