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6"/>
  </p:notesMasterIdLst>
  <p:sldIdLst>
    <p:sldId id="258" r:id="rId2"/>
    <p:sldId id="567" r:id="rId3"/>
    <p:sldId id="552" r:id="rId4"/>
    <p:sldId id="269" r:id="rId5"/>
    <p:sldId id="305" r:id="rId6"/>
    <p:sldId id="272" r:id="rId7"/>
    <p:sldId id="331" r:id="rId8"/>
    <p:sldId id="553" r:id="rId9"/>
    <p:sldId id="554" r:id="rId10"/>
    <p:sldId id="557" r:id="rId11"/>
    <p:sldId id="558" r:id="rId12"/>
    <p:sldId id="559" r:id="rId13"/>
    <p:sldId id="560" r:id="rId14"/>
    <p:sldId id="561" r:id="rId15"/>
    <p:sldId id="562" r:id="rId16"/>
    <p:sldId id="563" r:id="rId17"/>
    <p:sldId id="336" r:id="rId18"/>
    <p:sldId id="565" r:id="rId19"/>
    <p:sldId id="568" r:id="rId20"/>
    <p:sldId id="275" r:id="rId21"/>
    <p:sldId id="276" r:id="rId22"/>
    <p:sldId id="277" r:id="rId23"/>
    <p:sldId id="569" r:id="rId24"/>
    <p:sldId id="31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40" y="-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C75FE-5A11-44E6-81D1-73E4EC9E1839}" type="datetimeFigureOut">
              <a:rPr lang="en-ID" smtClean="0"/>
              <a:t>08/08/2024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B7DCA-BE1B-4C12-BFDD-D1B67D960E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137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B7DCA-BE1B-4C12-BFDD-D1B67D960E13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660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B7DCA-BE1B-4C12-BFDD-D1B67D960E13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258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BDC9F3-C305-4214-A3B3-8E4D633AC7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83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2" tIns="57146" rIns="114292" bIns="57146" anchor="b"/>
          <a:lstStyle/>
          <a:p>
            <a:pPr algn="r"/>
            <a:fld id="{8EFA183B-A05A-4354-861B-F2330A43287F}" type="slidenum">
              <a:rPr lang="en-US" sz="1500"/>
              <a:pPr algn="r"/>
              <a:t>24</a:t>
            </a:fld>
            <a:endParaRPr lang="en-US" sz="1500"/>
          </a:p>
        </p:txBody>
      </p:sp>
      <p:sp>
        <p:nvSpPr>
          <p:cNvPr id="7577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30588"/>
          </a:xfrm>
          <a:ln/>
        </p:spPr>
      </p:sp>
      <p:sp>
        <p:nvSpPr>
          <p:cNvPr id="75780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th-TH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9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A8CA-90D0-4859-8D23-D206AF0FE574}" type="datetimeFigureOut">
              <a:rPr lang="en-ID" smtClean="0"/>
              <a:t>08/08/2024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4E7-E3A1-457A-A67A-55F28DCD3BFA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82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A8CA-90D0-4859-8D23-D206AF0FE574}" type="datetimeFigureOut">
              <a:rPr lang="en-ID" smtClean="0"/>
              <a:t>08/08/2024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4E7-E3A1-457A-A67A-55F28DCD3B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077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A8CA-90D0-4859-8D23-D206AF0FE574}" type="datetimeFigureOut">
              <a:rPr lang="en-ID" smtClean="0"/>
              <a:t>08/08/2024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4E7-E3A1-457A-A67A-55F28DCD3B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5596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3"/>
            <a:ext cx="10972800" cy="3600400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760469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5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A8CA-90D0-4859-8D23-D206AF0FE574}" type="datetimeFigureOut">
              <a:rPr lang="en-ID" smtClean="0"/>
              <a:t>08/08/2024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4E7-E3A1-457A-A67A-55F28DCD3B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217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A8CA-90D0-4859-8D23-D206AF0FE574}" type="datetimeFigureOut">
              <a:rPr lang="en-ID" smtClean="0"/>
              <a:t>08/08/2024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4E7-E3A1-457A-A67A-55F28DCD3BFA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4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A8CA-90D0-4859-8D23-D206AF0FE574}" type="datetimeFigureOut">
              <a:rPr lang="en-ID" smtClean="0"/>
              <a:t>08/08/2024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4E7-E3A1-457A-A67A-55F28DCD3B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099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A8CA-90D0-4859-8D23-D206AF0FE574}" type="datetimeFigureOut">
              <a:rPr lang="en-ID" smtClean="0"/>
              <a:t>08/08/2024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4E7-E3A1-457A-A67A-55F28DCD3B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132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A8CA-90D0-4859-8D23-D206AF0FE574}" type="datetimeFigureOut">
              <a:rPr lang="en-ID" smtClean="0"/>
              <a:t>08/08/2024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4E7-E3A1-457A-A67A-55F28DCD3B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034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A8CA-90D0-4859-8D23-D206AF0FE574}" type="datetimeFigureOut">
              <a:rPr lang="en-ID" smtClean="0"/>
              <a:t>08/08/2024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4E7-E3A1-457A-A67A-55F28DCD3B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151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72A8CA-90D0-4859-8D23-D206AF0FE574}" type="datetimeFigureOut">
              <a:rPr lang="en-ID" smtClean="0"/>
              <a:t>08/08/2024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C884E7-E3A1-457A-A67A-55F28DCD3B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806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A8CA-90D0-4859-8D23-D206AF0FE574}" type="datetimeFigureOut">
              <a:rPr lang="en-ID" smtClean="0"/>
              <a:t>08/08/2024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4E7-E3A1-457A-A67A-55F28DCD3B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694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72A8CA-90D0-4859-8D23-D206AF0FE574}" type="datetimeFigureOut">
              <a:rPr lang="en-ID" smtClean="0"/>
              <a:t>08/08/2024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EC884E7-E3A1-457A-A67A-55F28DCD3BFA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44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maharani.sofiaty@yahoo.co.id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3129CA-BECD-4917-92B7-F691C1E4B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08BFED-C49B-49D9-B1DE-DB31A8FC3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8386" y="2630433"/>
            <a:ext cx="9273092" cy="1276004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PEMBENTUKAN PRODUK HUKUM DAERAH</a:t>
            </a:r>
            <a:endParaRPr lang="en-ID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A1FD4-ADB2-43B4-896A-B754A8B58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693" y="3906437"/>
            <a:ext cx="8509895" cy="2090951"/>
          </a:xfrm>
        </p:spPr>
        <p:txBody>
          <a:bodyPr>
            <a:normAutofit/>
          </a:bodyPr>
          <a:lstStyle/>
          <a:p>
            <a:pPr algn="ctr"/>
            <a:endParaRPr lang="en-US" b="1" dirty="0"/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DR. MAHARANI SOFIATY, SH, MHUM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Bookman Old Style" panose="02050604050505020204" pitchFamily="18" charset="0"/>
              </a:rPr>
              <a:t>(KEPALA BIRO HUKUM &amp; ORGANISASI, DEWAN PENGURUS KORPRI NASIONAL)</a:t>
            </a:r>
            <a:endParaRPr lang="en-ID" sz="16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5" descr="logo korpri">
            <a:extLst>
              <a:ext uri="{FF2B5EF4-FFF2-40B4-BE49-F238E27FC236}">
                <a16:creationId xmlns:a16="http://schemas.microsoft.com/office/drawing/2014/main" id="{8FE4F01B-C52A-495A-BB9E-13E3B2827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41" y="374837"/>
            <a:ext cx="116363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CCDED1-A271-24CC-46D8-0DC88503CB92}"/>
              </a:ext>
            </a:extLst>
          </p:cNvPr>
          <p:cNvSpPr txBox="1"/>
          <p:nvPr/>
        </p:nvSpPr>
        <p:spPr>
          <a:xfrm>
            <a:off x="3048693" y="3244334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2</a:t>
            </a:r>
            <a:endParaRPr lang="en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42C19D-4C14-9906-78AC-260B8EF7F329}"/>
              </a:ext>
            </a:extLst>
          </p:cNvPr>
          <p:cNvSpPr txBox="1"/>
          <p:nvPr/>
        </p:nvSpPr>
        <p:spPr>
          <a:xfrm>
            <a:off x="3048693" y="3244334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2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57352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795064-85F2-4A60-816D-02501D9DA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26" y="868681"/>
            <a:ext cx="1121044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rgbClr val="FFC000"/>
                </a:solidFill>
              </a:rPr>
              <a:t>ASAS PEMBENTUKAN</a:t>
            </a:r>
            <a:endParaRPr lang="id-ID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8255FED-4CA9-49AF-8BF6-BFF939ECE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626" y="1709675"/>
            <a:ext cx="11144097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742950" indent="-742950">
              <a:buAutoNum type="alphaLcPeriod"/>
            </a:pPr>
            <a:r>
              <a:rPr lang="en-ID" sz="3600" dirty="0" err="1"/>
              <a:t>kejelasan</a:t>
            </a:r>
            <a:r>
              <a:rPr lang="en-ID" sz="3600" dirty="0"/>
              <a:t> </a:t>
            </a:r>
            <a:r>
              <a:rPr lang="en-ID" sz="3600" dirty="0" err="1"/>
              <a:t>tujuan</a:t>
            </a:r>
            <a:r>
              <a:rPr lang="en-ID" sz="3600" dirty="0"/>
              <a:t>;</a:t>
            </a:r>
          </a:p>
          <a:p>
            <a:pPr marL="742950" indent="-742950">
              <a:buAutoNum type="alphaLcPeriod"/>
            </a:pPr>
            <a:r>
              <a:rPr lang="en-ID" sz="3600" dirty="0" err="1"/>
              <a:t>kelembagaan</a:t>
            </a:r>
            <a:r>
              <a:rPr lang="en-ID" sz="3600" dirty="0"/>
              <a:t> </a:t>
            </a:r>
            <a:r>
              <a:rPr lang="en-ID" sz="3600" dirty="0" err="1"/>
              <a:t>atau</a:t>
            </a:r>
            <a:r>
              <a:rPr lang="en-ID" sz="3600" dirty="0"/>
              <a:t> </a:t>
            </a:r>
            <a:r>
              <a:rPr lang="en-ID" sz="3600" dirty="0" err="1"/>
              <a:t>pejabat</a:t>
            </a:r>
            <a:r>
              <a:rPr lang="en-ID" sz="3600" dirty="0"/>
              <a:t> </a:t>
            </a:r>
            <a:r>
              <a:rPr lang="en-ID" sz="3600" dirty="0" err="1"/>
              <a:t>pembentuk</a:t>
            </a:r>
            <a:r>
              <a:rPr lang="en-ID" sz="3600" dirty="0"/>
              <a:t> yang </a:t>
            </a:r>
            <a:r>
              <a:rPr lang="en-ID" sz="3600" dirty="0" err="1"/>
              <a:t>tepat</a:t>
            </a:r>
            <a:r>
              <a:rPr lang="en-ID" sz="3600" dirty="0"/>
              <a:t>;</a:t>
            </a:r>
          </a:p>
          <a:p>
            <a:pPr marL="742950" indent="-742950">
              <a:buAutoNum type="alphaLcPeriod"/>
            </a:pPr>
            <a:r>
              <a:rPr lang="en-ID" sz="3600" dirty="0" err="1"/>
              <a:t>kesesuaian</a:t>
            </a:r>
            <a:r>
              <a:rPr lang="en-ID" sz="3600" dirty="0"/>
              <a:t> </a:t>
            </a:r>
            <a:r>
              <a:rPr lang="en-ID" sz="3600" dirty="0" err="1"/>
              <a:t>antara</a:t>
            </a:r>
            <a:r>
              <a:rPr lang="en-ID" sz="3600" dirty="0"/>
              <a:t> </a:t>
            </a:r>
            <a:r>
              <a:rPr lang="en-ID" sz="3600" dirty="0" err="1"/>
              <a:t>jenis</a:t>
            </a:r>
            <a:r>
              <a:rPr lang="en-ID" sz="3600" dirty="0"/>
              <a:t>, </a:t>
            </a:r>
            <a:r>
              <a:rPr lang="en-ID" sz="3600" dirty="0" err="1"/>
              <a:t>hierarki</a:t>
            </a:r>
            <a:r>
              <a:rPr lang="en-ID" sz="3600" dirty="0"/>
              <a:t>, dan </a:t>
            </a:r>
            <a:r>
              <a:rPr lang="en-ID" sz="3600" dirty="0" err="1"/>
              <a:t>materi</a:t>
            </a:r>
            <a:r>
              <a:rPr lang="en-ID" sz="3600" dirty="0"/>
              <a:t> </a:t>
            </a:r>
            <a:r>
              <a:rPr lang="en-ID" sz="3600" dirty="0" err="1"/>
              <a:t>muatan</a:t>
            </a:r>
            <a:r>
              <a:rPr lang="en-ID" sz="3600" dirty="0"/>
              <a:t>;</a:t>
            </a:r>
          </a:p>
          <a:p>
            <a:pPr marL="742950" indent="-742950">
              <a:buAutoNum type="alphaLcPeriod"/>
            </a:pPr>
            <a:r>
              <a:rPr lang="en-ID" sz="3600" dirty="0" err="1"/>
              <a:t>dapat</a:t>
            </a:r>
            <a:r>
              <a:rPr lang="en-ID" sz="3600" dirty="0"/>
              <a:t> </a:t>
            </a:r>
            <a:r>
              <a:rPr lang="en-ID" sz="3600" dirty="0" err="1"/>
              <a:t>dilaksanakan</a:t>
            </a:r>
            <a:r>
              <a:rPr lang="en-ID" sz="3600" dirty="0"/>
              <a:t>;</a:t>
            </a:r>
          </a:p>
          <a:p>
            <a:pPr marL="742950" indent="-742950">
              <a:buAutoNum type="alphaLcPeriod"/>
            </a:pPr>
            <a:r>
              <a:rPr lang="en-ID" sz="3600" dirty="0" err="1"/>
              <a:t>kedayagunaan</a:t>
            </a:r>
            <a:r>
              <a:rPr lang="en-ID" sz="3600" dirty="0"/>
              <a:t> dan </a:t>
            </a:r>
            <a:r>
              <a:rPr lang="en-ID" sz="3600" dirty="0" err="1"/>
              <a:t>kehasilgunaan</a:t>
            </a:r>
            <a:r>
              <a:rPr lang="en-ID" sz="3600" dirty="0"/>
              <a:t>; </a:t>
            </a:r>
          </a:p>
          <a:p>
            <a:pPr marL="742950" indent="-742950">
              <a:buAutoNum type="alphaLcPeriod"/>
            </a:pPr>
            <a:r>
              <a:rPr lang="en-ID" sz="3600" dirty="0" err="1"/>
              <a:t>kejelasan</a:t>
            </a:r>
            <a:r>
              <a:rPr lang="en-ID" sz="3600" dirty="0"/>
              <a:t> </a:t>
            </a:r>
            <a:r>
              <a:rPr lang="en-ID" sz="3600" dirty="0" err="1"/>
              <a:t>rumusan</a:t>
            </a:r>
            <a:r>
              <a:rPr lang="en-ID" sz="3600" dirty="0"/>
              <a:t>;</a:t>
            </a:r>
          </a:p>
          <a:p>
            <a:pPr marL="742950" indent="-742950">
              <a:buAutoNum type="alphaLcPeriod"/>
            </a:pPr>
            <a:r>
              <a:rPr lang="en-ID" sz="3600" dirty="0" err="1"/>
              <a:t>keterbukaan</a:t>
            </a:r>
            <a:r>
              <a:rPr lang="en-ID" sz="3600" dirty="0"/>
              <a:t>. </a:t>
            </a:r>
          </a:p>
        </p:txBody>
      </p:sp>
      <p:pic>
        <p:nvPicPr>
          <p:cNvPr id="2" name="Picture 5" descr="logo korpri">
            <a:extLst>
              <a:ext uri="{FF2B5EF4-FFF2-40B4-BE49-F238E27FC236}">
                <a16:creationId xmlns:a16="http://schemas.microsoft.com/office/drawing/2014/main" id="{E0103016-3183-DB46-4B3F-6751242A6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58" y="101343"/>
            <a:ext cx="1159742" cy="7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8869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732FE-2E45-B6BF-6739-38D954E6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4670"/>
            <a:ext cx="12192000" cy="671621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C000"/>
                </a:solidFill>
              </a:rPr>
              <a:t>ASAS MATERI MUATAN</a:t>
            </a:r>
            <a:br>
              <a:rPr lang="id-ID" sz="4400" b="1" dirty="0">
                <a:solidFill>
                  <a:srgbClr val="0070C0"/>
                </a:solidFill>
                <a:latin typeface="Arial Black" pitchFamily="34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8489E-0FD0-8285-2F0C-585742318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17930-4A29-8866-C613-A82605134E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392" y="1913860"/>
            <a:ext cx="10972800" cy="3963413"/>
          </a:xfrm>
        </p:spPr>
        <p:txBody>
          <a:bodyPr>
            <a:normAutofit/>
          </a:bodyPr>
          <a:lstStyle/>
          <a:p>
            <a:endParaRPr lang="en-ID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E1B38F-BFCA-0C4D-7C3D-00BE723D1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040935"/>
              </p:ext>
            </p:extLst>
          </p:nvPr>
        </p:nvGraphicFramePr>
        <p:xfrm>
          <a:off x="595809" y="1360967"/>
          <a:ext cx="11344554" cy="5065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4172">
                  <a:extLst>
                    <a:ext uri="{9D8B030D-6E8A-4147-A177-3AD203B41FA5}">
                      <a16:colId xmlns:a16="http://schemas.microsoft.com/office/drawing/2014/main" val="2426216538"/>
                    </a:ext>
                  </a:extLst>
                </a:gridCol>
                <a:gridCol w="7570382">
                  <a:extLst>
                    <a:ext uri="{9D8B030D-6E8A-4147-A177-3AD203B41FA5}">
                      <a16:colId xmlns:a16="http://schemas.microsoft.com/office/drawing/2014/main" val="3726673420"/>
                    </a:ext>
                  </a:extLst>
                </a:gridCol>
              </a:tblGrid>
              <a:tr h="585113"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430718"/>
                  </a:ext>
                </a:extLst>
              </a:tr>
              <a:tr h="1023947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  <a:tabLst/>
                      </a:pPr>
                      <a:r>
                        <a:rPr lang="en-ID" sz="2400" dirty="0"/>
                        <a:t>PENGAYOMAN;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D" sz="2400" dirty="0"/>
                        <a:t>6. BHINNEKA TUNGGAL IKA;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en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991618"/>
                  </a:ext>
                </a:extLst>
              </a:tr>
              <a:tr h="585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D" sz="2400" dirty="0"/>
                        <a:t>2. KEMANUSIAAN;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D" sz="2400" dirty="0"/>
                        <a:t>7. KEADILAN;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068977"/>
                  </a:ext>
                </a:extLst>
              </a:tr>
              <a:tr h="585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D" sz="2400" dirty="0"/>
                        <a:t>3. KEBANGSAAN;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D" sz="2400" dirty="0"/>
                        <a:t>8. KESAMAAN KEDUDUKAN DALAM HUKUM DAN PEMERINTAHAN;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073556"/>
                  </a:ext>
                </a:extLst>
              </a:tr>
              <a:tr h="10239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D" sz="2400" dirty="0"/>
                        <a:t>4. KEKELUARGAAN;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D" sz="2400" dirty="0"/>
                        <a:t>9. KETERTIBAN DAN KEPASTIAN HUKUM;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539711"/>
                  </a:ext>
                </a:extLst>
              </a:tr>
              <a:tr h="10239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D" sz="2400" dirty="0"/>
                        <a:t>5. KENUSANTARAAN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D" sz="2400" dirty="0"/>
                        <a:t>10. KESEIMBANGAN, KESERASIAN, DAN KESELARASAN. 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en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74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784843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795064-85F2-4A60-816D-02501D9DA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76" y="960327"/>
            <a:ext cx="1121044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rgbClr val="FFC000"/>
                </a:solidFill>
              </a:rPr>
              <a:t>UU 6/2023</a:t>
            </a:r>
          </a:p>
          <a:p>
            <a:pPr algn="ctr" eaLnBrk="1" hangingPunct="1">
              <a:defRPr/>
            </a:pPr>
            <a:r>
              <a:rPr lang="en-US" sz="2400" b="1" dirty="0"/>
              <a:t>(Ps. 176 </a:t>
            </a:r>
            <a:r>
              <a:rPr lang="en-US" sz="2400" b="1" dirty="0" err="1"/>
              <a:t>angka</a:t>
            </a:r>
            <a:r>
              <a:rPr lang="en-US" sz="2400" b="1" dirty="0"/>
              <a:t> 3,Ps.251 UU 23/2014)</a:t>
            </a:r>
            <a:endParaRPr lang="id-ID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8255FED-4CA9-49AF-8BF6-BFF939ECE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76" y="2310362"/>
            <a:ext cx="11276796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ID" sz="4000" dirty="0"/>
              <a:t>A</a:t>
            </a:r>
            <a:r>
              <a:rPr lang="en-ID" sz="3200" dirty="0"/>
              <a:t>gar </a:t>
            </a:r>
            <a:r>
              <a:rPr lang="en-ID" sz="3200" dirty="0" err="1"/>
              <a:t>tidak</a:t>
            </a:r>
            <a:r>
              <a:rPr lang="en-ID" sz="3200" dirty="0"/>
              <a:t> </a:t>
            </a:r>
            <a:r>
              <a:rPr lang="en-ID" sz="3200" dirty="0" err="1"/>
              <a:t>bertentangan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ketentuan</a:t>
            </a:r>
            <a:r>
              <a:rPr lang="en-ID" sz="3200" dirty="0"/>
              <a:t> PUU yang </a:t>
            </a:r>
            <a:r>
              <a:rPr lang="en-ID" sz="3200" dirty="0" err="1"/>
              <a:t>lebih</a:t>
            </a:r>
            <a:r>
              <a:rPr lang="en-ID" sz="3200" dirty="0"/>
              <a:t> </a:t>
            </a:r>
            <a:r>
              <a:rPr lang="en-ID" sz="3200" dirty="0" err="1"/>
              <a:t>tinggi</a:t>
            </a:r>
            <a:r>
              <a:rPr lang="en-ID" sz="3200" dirty="0"/>
              <a:t>, </a:t>
            </a:r>
            <a:r>
              <a:rPr lang="en-ID" sz="3200" dirty="0" err="1"/>
              <a:t>asas</a:t>
            </a:r>
            <a:r>
              <a:rPr lang="en-ID" sz="3200" dirty="0"/>
              <a:t> </a:t>
            </a:r>
            <a:r>
              <a:rPr lang="en-ID" sz="3200" dirty="0" err="1"/>
              <a:t>pembentukan</a:t>
            </a:r>
            <a:r>
              <a:rPr lang="en-ID" sz="3200" dirty="0"/>
              <a:t> PUU yang </a:t>
            </a:r>
            <a:r>
              <a:rPr lang="en-ID" sz="3200" dirty="0" err="1"/>
              <a:t>baik</a:t>
            </a:r>
            <a:r>
              <a:rPr lang="en-ID" sz="3200" dirty="0"/>
              <a:t>, </a:t>
            </a:r>
            <a:r>
              <a:rPr lang="en-ID" sz="3200" dirty="0" err="1"/>
              <a:t>asas</a:t>
            </a:r>
            <a:r>
              <a:rPr lang="en-ID" sz="3200" dirty="0"/>
              <a:t> </a:t>
            </a:r>
            <a:r>
              <a:rPr lang="en-ID" sz="3200" dirty="0" err="1"/>
              <a:t>materi</a:t>
            </a:r>
            <a:r>
              <a:rPr lang="en-ID" sz="3200" dirty="0"/>
              <a:t> </a:t>
            </a:r>
            <a:r>
              <a:rPr lang="en-ID" sz="3200" dirty="0" err="1"/>
              <a:t>muatan</a:t>
            </a:r>
            <a:r>
              <a:rPr lang="en-ID" sz="3200" dirty="0"/>
              <a:t> PUU, dan </a:t>
            </a:r>
            <a:r>
              <a:rPr lang="en-ID" sz="3200" dirty="0" err="1"/>
              <a:t>putusan</a:t>
            </a:r>
            <a:r>
              <a:rPr lang="en-ID" sz="3200" dirty="0"/>
              <a:t> </a:t>
            </a:r>
            <a:r>
              <a:rPr lang="en-ID" sz="3200" dirty="0" err="1"/>
              <a:t>pengadilan</a:t>
            </a:r>
            <a:r>
              <a:rPr lang="en-ID" sz="3200" dirty="0"/>
              <a:t>, </a:t>
            </a:r>
            <a:r>
              <a:rPr lang="en-ID" sz="3200" b="1" dirty="0" err="1"/>
              <a:t>penyusunan</a:t>
            </a:r>
            <a:r>
              <a:rPr lang="en-ID" sz="3200" b="1" dirty="0"/>
              <a:t> </a:t>
            </a:r>
            <a:r>
              <a:rPr lang="en-ID" sz="3200" b="1" dirty="0" err="1"/>
              <a:t>Perda</a:t>
            </a:r>
            <a:r>
              <a:rPr lang="en-ID" sz="3200" b="1" dirty="0"/>
              <a:t> dan </a:t>
            </a:r>
            <a:r>
              <a:rPr lang="en-ID" sz="3200" b="1" dirty="0" err="1"/>
              <a:t>Perkada</a:t>
            </a:r>
            <a:r>
              <a:rPr lang="en-ID" sz="3200" b="1" dirty="0"/>
              <a:t> </a:t>
            </a:r>
            <a:r>
              <a:rPr lang="en-ID" sz="3200" b="1" dirty="0" err="1"/>
              <a:t>berkoordinasi</a:t>
            </a:r>
            <a:r>
              <a:rPr lang="en-ID" sz="3200" b="1" dirty="0"/>
              <a:t> </a:t>
            </a:r>
            <a:r>
              <a:rPr lang="en-ID" sz="3200" b="1" dirty="0" err="1"/>
              <a:t>dengan</a:t>
            </a:r>
            <a:r>
              <a:rPr lang="en-ID" sz="3200" b="1" dirty="0"/>
              <a:t> </a:t>
            </a:r>
            <a:r>
              <a:rPr lang="en-ID" sz="3200" b="1" dirty="0" err="1"/>
              <a:t>kementerian</a:t>
            </a:r>
            <a:r>
              <a:rPr lang="en-ID" sz="3200" b="1" dirty="0"/>
              <a:t> yang </a:t>
            </a:r>
            <a:r>
              <a:rPr lang="en-ID" sz="3200" b="1" dirty="0" err="1"/>
              <a:t>membidangi</a:t>
            </a:r>
            <a:r>
              <a:rPr lang="en-ID" sz="3200" b="1" dirty="0"/>
              <a:t> </a:t>
            </a:r>
            <a:r>
              <a:rPr lang="en-ID" sz="3200" b="1" dirty="0" err="1"/>
              <a:t>urusan</a:t>
            </a:r>
            <a:r>
              <a:rPr lang="en-ID" sz="3200" b="1" dirty="0"/>
              <a:t> </a:t>
            </a:r>
            <a:r>
              <a:rPr lang="en-ID" sz="3200" b="1" dirty="0" err="1"/>
              <a:t>pemerintahan</a:t>
            </a:r>
            <a:r>
              <a:rPr lang="en-ID" sz="3200" b="1" dirty="0"/>
              <a:t> </a:t>
            </a:r>
            <a:r>
              <a:rPr lang="en-ID" sz="3200" b="1" dirty="0" err="1"/>
              <a:t>dalam</a:t>
            </a:r>
            <a:r>
              <a:rPr lang="en-ID" sz="3200" b="1" dirty="0"/>
              <a:t> negeri</a:t>
            </a:r>
            <a:r>
              <a:rPr lang="en-ID" sz="3200" dirty="0"/>
              <a:t> dan </a:t>
            </a:r>
            <a:r>
              <a:rPr lang="en-ID" sz="3200" dirty="0" err="1"/>
              <a:t>melibatkan</a:t>
            </a:r>
            <a:r>
              <a:rPr lang="en-ID" sz="3200" dirty="0"/>
              <a:t> </a:t>
            </a:r>
            <a:r>
              <a:rPr lang="en-ID" sz="3200" dirty="0" err="1"/>
              <a:t>ahli</a:t>
            </a:r>
            <a:r>
              <a:rPr lang="en-ID" sz="3200" dirty="0"/>
              <a:t> dan/</a:t>
            </a:r>
            <a:r>
              <a:rPr lang="en-ID" sz="3200" dirty="0" err="1"/>
              <a:t>atau</a:t>
            </a:r>
            <a:r>
              <a:rPr lang="en-ID" sz="3200" dirty="0"/>
              <a:t> </a:t>
            </a:r>
            <a:r>
              <a:rPr lang="en-ID" sz="3200" dirty="0" err="1"/>
              <a:t>instansi</a:t>
            </a:r>
            <a:r>
              <a:rPr lang="en-ID" sz="3200" dirty="0"/>
              <a:t> </a:t>
            </a:r>
            <a:r>
              <a:rPr lang="en-ID" sz="3200" dirty="0" err="1"/>
              <a:t>vertikal</a:t>
            </a:r>
            <a:r>
              <a:rPr lang="en-ID" sz="3200" dirty="0"/>
              <a:t> di </a:t>
            </a:r>
            <a:r>
              <a:rPr lang="en-ID" sz="3200" dirty="0" err="1"/>
              <a:t>daerah</a:t>
            </a:r>
            <a:r>
              <a:rPr lang="en-ID" sz="3200" dirty="0"/>
              <a:t> yang </a:t>
            </a:r>
            <a:r>
              <a:rPr lang="en-ID" sz="3200" dirty="0" err="1"/>
              <a:t>menyelenggarakan</a:t>
            </a:r>
            <a:r>
              <a:rPr lang="en-ID" sz="3200" dirty="0"/>
              <a:t> </a:t>
            </a:r>
            <a:r>
              <a:rPr lang="en-ID" sz="3200" dirty="0" err="1"/>
              <a:t>urusan</a:t>
            </a:r>
            <a:r>
              <a:rPr lang="en-ID" sz="3200" dirty="0"/>
              <a:t> </a:t>
            </a:r>
            <a:r>
              <a:rPr lang="en-ID" sz="3200" dirty="0" err="1"/>
              <a:t>pemerintahan</a:t>
            </a:r>
            <a:r>
              <a:rPr lang="en-ID" sz="3200" dirty="0"/>
              <a:t> di </a:t>
            </a:r>
            <a:r>
              <a:rPr lang="en-ID" sz="3200" dirty="0" err="1"/>
              <a:t>bidang</a:t>
            </a:r>
            <a:r>
              <a:rPr lang="en-ID" sz="3200" dirty="0"/>
              <a:t> </a:t>
            </a:r>
            <a:r>
              <a:rPr lang="en-ID" sz="3200" dirty="0" err="1"/>
              <a:t>pembentukan</a:t>
            </a:r>
            <a:r>
              <a:rPr lang="en-ID" sz="3200" dirty="0"/>
              <a:t> PUU.</a:t>
            </a:r>
          </a:p>
        </p:txBody>
      </p:sp>
      <p:pic>
        <p:nvPicPr>
          <p:cNvPr id="2" name="Picture 5" descr="logo korpri">
            <a:extLst>
              <a:ext uri="{FF2B5EF4-FFF2-40B4-BE49-F238E27FC236}">
                <a16:creationId xmlns:a16="http://schemas.microsoft.com/office/drawing/2014/main" id="{E0103016-3183-DB46-4B3F-6751242A6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58" y="101343"/>
            <a:ext cx="1159742" cy="7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8673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795064-85F2-4A60-816D-02501D9DA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76" y="960327"/>
            <a:ext cx="1121044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rgbClr val="FFC000"/>
                </a:solidFill>
              </a:rPr>
              <a:t>UU 6/2023</a:t>
            </a:r>
          </a:p>
          <a:p>
            <a:pPr algn="ctr" eaLnBrk="1" hangingPunct="1">
              <a:defRPr/>
            </a:pPr>
            <a:r>
              <a:rPr lang="en-US" sz="2400" b="1" dirty="0"/>
              <a:t>(Ps. 176 </a:t>
            </a:r>
            <a:r>
              <a:rPr lang="en-US" sz="2400" b="1" dirty="0" err="1"/>
              <a:t>angka</a:t>
            </a:r>
            <a:r>
              <a:rPr lang="en-US" sz="2400" b="1" dirty="0"/>
              <a:t> 10,Ps.402A UU 23/2014)</a:t>
            </a:r>
            <a:endParaRPr lang="id-ID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8255FED-4CA9-49AF-8BF6-BFF939ECE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76" y="2371917"/>
            <a:ext cx="11276796" cy="4031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ID" sz="3200" dirty="0" err="1"/>
              <a:t>Pembagian</a:t>
            </a:r>
            <a:r>
              <a:rPr lang="en-ID" sz="3200" dirty="0"/>
              <a:t> </a:t>
            </a:r>
            <a:r>
              <a:rPr lang="en-ID" sz="3200" dirty="0" err="1"/>
              <a:t>urusan</a:t>
            </a:r>
            <a:r>
              <a:rPr lang="en-ID" sz="3200" dirty="0"/>
              <a:t> </a:t>
            </a:r>
            <a:r>
              <a:rPr lang="en-ID" sz="3200" dirty="0" err="1"/>
              <a:t>pemerintahan</a:t>
            </a:r>
            <a:r>
              <a:rPr lang="en-ID" sz="3200" dirty="0"/>
              <a:t> </a:t>
            </a:r>
            <a:r>
              <a:rPr lang="en-ID" sz="3200" dirty="0" err="1"/>
              <a:t>konkuren</a:t>
            </a:r>
            <a:r>
              <a:rPr lang="en-ID" sz="3200" dirty="0"/>
              <a:t> </a:t>
            </a:r>
            <a:r>
              <a:rPr lang="en-ID" sz="3200" dirty="0" err="1"/>
              <a:t>antara</a:t>
            </a:r>
            <a:r>
              <a:rPr lang="en-ID" sz="3200" dirty="0"/>
              <a:t> </a:t>
            </a:r>
            <a:r>
              <a:rPr lang="en-ID" sz="3200" dirty="0" err="1"/>
              <a:t>Pemerintah</a:t>
            </a:r>
            <a:r>
              <a:rPr lang="en-ID" sz="3200" dirty="0"/>
              <a:t> Pusat dan </a:t>
            </a:r>
            <a:r>
              <a:rPr lang="en-ID" sz="3200" dirty="0" err="1"/>
              <a:t>Pemerintah</a:t>
            </a:r>
            <a:r>
              <a:rPr lang="en-ID" sz="3200" dirty="0"/>
              <a:t> Daerah </a:t>
            </a:r>
            <a:r>
              <a:rPr lang="en-ID" sz="3200" dirty="0" err="1"/>
              <a:t>provinsi</a:t>
            </a:r>
            <a:r>
              <a:rPr lang="en-ID" sz="3200" dirty="0"/>
              <a:t> </a:t>
            </a:r>
            <a:r>
              <a:rPr lang="en-ID" sz="3200" dirty="0" err="1"/>
              <a:t>serta</a:t>
            </a:r>
            <a:r>
              <a:rPr lang="en-ID" sz="3200" dirty="0"/>
              <a:t> </a:t>
            </a:r>
            <a:r>
              <a:rPr lang="en-ID" sz="3200" dirty="0" err="1"/>
              <a:t>Pemerintah</a:t>
            </a:r>
            <a:r>
              <a:rPr lang="en-ID" sz="3200" dirty="0"/>
              <a:t> Daerah </a:t>
            </a:r>
            <a:r>
              <a:rPr lang="en-ID" sz="3200" dirty="0" err="1"/>
              <a:t>kabupaten</a:t>
            </a:r>
            <a:r>
              <a:rPr lang="en-ID" sz="3200" dirty="0"/>
              <a:t>/</a:t>
            </a:r>
            <a:r>
              <a:rPr lang="en-ID" sz="3200" dirty="0" err="1"/>
              <a:t>kota</a:t>
            </a:r>
            <a:r>
              <a:rPr lang="en-ID" sz="3200" dirty="0"/>
              <a:t> </a:t>
            </a:r>
            <a:r>
              <a:rPr lang="en-ID" sz="3200" dirty="0" err="1"/>
              <a:t>sebagaimana</a:t>
            </a:r>
            <a:r>
              <a:rPr lang="en-ID" sz="3200" dirty="0"/>
              <a:t> </a:t>
            </a:r>
            <a:r>
              <a:rPr lang="en-ID" sz="3200" dirty="0" err="1"/>
              <a:t>tercantum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Lampiran UU No.23/2014 </a:t>
            </a:r>
            <a:r>
              <a:rPr lang="en-ID" sz="3200" dirty="0" err="1"/>
              <a:t>ttg</a:t>
            </a:r>
            <a:r>
              <a:rPr lang="en-ID" sz="3200" dirty="0"/>
              <a:t> </a:t>
            </a:r>
            <a:r>
              <a:rPr lang="en-ID" sz="3200" dirty="0" err="1"/>
              <a:t>Pemerintahan</a:t>
            </a:r>
            <a:r>
              <a:rPr lang="en-ID" sz="3200" dirty="0"/>
              <a:t> Daerah </a:t>
            </a:r>
            <a:r>
              <a:rPr lang="en-ID" sz="3200" dirty="0" err="1"/>
              <a:t>sebagaimana</a:t>
            </a:r>
            <a:r>
              <a:rPr lang="en-ID" sz="3200" dirty="0"/>
              <a:t> </a:t>
            </a:r>
            <a:r>
              <a:rPr lang="en-ID" sz="3200" dirty="0" err="1"/>
              <a:t>telah</a:t>
            </a:r>
            <a:r>
              <a:rPr lang="en-ID" sz="3200" dirty="0"/>
              <a:t> </a:t>
            </a:r>
            <a:r>
              <a:rPr lang="en-ID" sz="3200" dirty="0" err="1"/>
              <a:t>diubah</a:t>
            </a:r>
            <a:r>
              <a:rPr lang="en-ID" sz="3200" dirty="0"/>
              <a:t> </a:t>
            </a:r>
            <a:r>
              <a:rPr lang="en-ID" sz="3200" dirty="0" err="1"/>
              <a:t>terakhir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UU No 9/2015 </a:t>
            </a:r>
            <a:r>
              <a:rPr lang="en-ID" sz="3200" dirty="0" err="1"/>
              <a:t>tentang</a:t>
            </a:r>
            <a:r>
              <a:rPr lang="en-ID" sz="3200" dirty="0"/>
              <a:t> </a:t>
            </a:r>
            <a:r>
              <a:rPr lang="en-ID" sz="3200" dirty="0" err="1"/>
              <a:t>Perubahan</a:t>
            </a:r>
            <a:r>
              <a:rPr lang="en-ID" sz="3200" dirty="0"/>
              <a:t> </a:t>
            </a:r>
            <a:r>
              <a:rPr lang="en-ID" sz="3200" dirty="0" err="1"/>
              <a:t>Kedua</a:t>
            </a:r>
            <a:r>
              <a:rPr lang="en-ID" sz="3200" dirty="0"/>
              <a:t> </a:t>
            </a:r>
            <a:r>
              <a:rPr lang="en-ID" sz="3200" dirty="0" err="1"/>
              <a:t>atas</a:t>
            </a:r>
            <a:r>
              <a:rPr lang="en-ID" sz="3200" dirty="0"/>
              <a:t> UU No 23/2014 </a:t>
            </a:r>
            <a:r>
              <a:rPr lang="en-ID" sz="3200" dirty="0" err="1"/>
              <a:t>tentang</a:t>
            </a:r>
            <a:r>
              <a:rPr lang="en-ID" sz="3200" dirty="0"/>
              <a:t> </a:t>
            </a:r>
            <a:r>
              <a:rPr lang="en-ID" sz="3200" dirty="0" err="1"/>
              <a:t>Pemerintahan</a:t>
            </a:r>
            <a:r>
              <a:rPr lang="en-ID" sz="3200" dirty="0"/>
              <a:t> Daerah </a:t>
            </a:r>
            <a:r>
              <a:rPr lang="en-ID" sz="3200" b="1" dirty="0" err="1"/>
              <a:t>harus</a:t>
            </a:r>
            <a:r>
              <a:rPr lang="en-ID" sz="3200" b="1" dirty="0"/>
              <a:t> </a:t>
            </a:r>
            <a:r>
              <a:rPr lang="en-ID" sz="3200" b="1" dirty="0" err="1"/>
              <a:t>dibaca</a:t>
            </a:r>
            <a:r>
              <a:rPr lang="en-ID" sz="3200" b="1" dirty="0"/>
              <a:t> dan </a:t>
            </a:r>
            <a:r>
              <a:rPr lang="en-ID" sz="3200" b="1" dirty="0" err="1"/>
              <a:t>dimaknai</a:t>
            </a:r>
            <a:r>
              <a:rPr lang="en-ID" sz="3200" b="1" dirty="0"/>
              <a:t> </a:t>
            </a:r>
            <a:r>
              <a:rPr lang="en-ID" sz="3200" b="1" dirty="0" err="1"/>
              <a:t>sesuai</a:t>
            </a:r>
            <a:r>
              <a:rPr lang="en-ID" sz="3200" b="1" dirty="0"/>
              <a:t> </a:t>
            </a:r>
            <a:r>
              <a:rPr lang="en-ID" sz="3200" b="1" dirty="0" err="1"/>
              <a:t>dengan</a:t>
            </a:r>
            <a:r>
              <a:rPr lang="en-ID" sz="3200" b="1" dirty="0"/>
              <a:t> </a:t>
            </a:r>
            <a:r>
              <a:rPr lang="en-ID" sz="3200" b="1" dirty="0" err="1"/>
              <a:t>ketentuan</a:t>
            </a:r>
            <a:r>
              <a:rPr lang="en-ID" sz="3200" b="1" dirty="0"/>
              <a:t> yang </a:t>
            </a:r>
            <a:r>
              <a:rPr lang="en-ID" sz="3200" b="1" dirty="0" err="1"/>
              <a:t>diatur</a:t>
            </a:r>
            <a:r>
              <a:rPr lang="en-ID" sz="3200" b="1" dirty="0"/>
              <a:t> </a:t>
            </a:r>
            <a:r>
              <a:rPr lang="en-ID" sz="3200" b="1" dirty="0" err="1"/>
              <a:t>dalam</a:t>
            </a:r>
            <a:r>
              <a:rPr lang="en-ID" sz="3200" b="1" dirty="0"/>
              <a:t> PERPPU </a:t>
            </a:r>
            <a:r>
              <a:rPr lang="en-ID" sz="3200" b="1" dirty="0" err="1"/>
              <a:t>ini</a:t>
            </a:r>
            <a:r>
              <a:rPr lang="en-ID" sz="3200" b="1" dirty="0"/>
              <a:t>. </a:t>
            </a:r>
          </a:p>
        </p:txBody>
      </p:sp>
      <p:pic>
        <p:nvPicPr>
          <p:cNvPr id="2" name="Picture 5" descr="logo korpri">
            <a:extLst>
              <a:ext uri="{FF2B5EF4-FFF2-40B4-BE49-F238E27FC236}">
                <a16:creationId xmlns:a16="http://schemas.microsoft.com/office/drawing/2014/main" id="{E0103016-3183-DB46-4B3F-6751242A6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58" y="101343"/>
            <a:ext cx="1159742" cy="7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1629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795064-85F2-4A60-816D-02501D9DA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76" y="960327"/>
            <a:ext cx="1121044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rgbClr val="FFC000"/>
                </a:solidFill>
              </a:rPr>
              <a:t>Ps. 181 UU 6/2023</a:t>
            </a:r>
            <a:endParaRPr lang="id-ID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8255FED-4CA9-49AF-8BF6-BFF939ECE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76" y="1950471"/>
            <a:ext cx="11210446" cy="44935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D" sz="2600" dirty="0"/>
              <a:t>Pada </a:t>
            </a:r>
            <a:r>
              <a:rPr lang="en-ID" sz="2600" dirty="0" err="1"/>
              <a:t>saat</a:t>
            </a:r>
            <a:r>
              <a:rPr lang="en-ID" sz="2600" dirty="0"/>
              <a:t> </a:t>
            </a:r>
            <a:r>
              <a:rPr lang="en-ID" sz="2600" dirty="0" err="1"/>
              <a:t>berlakunya</a:t>
            </a:r>
            <a:r>
              <a:rPr lang="en-ID" sz="2600" dirty="0"/>
              <a:t> PERPPU </a:t>
            </a:r>
            <a:r>
              <a:rPr lang="en-ID" sz="2600" dirty="0" err="1"/>
              <a:t>ini</a:t>
            </a:r>
            <a:r>
              <a:rPr lang="en-ID" sz="2600" dirty="0"/>
              <a:t>, </a:t>
            </a:r>
            <a:r>
              <a:rPr lang="en-ID" sz="2600" dirty="0" err="1"/>
              <a:t>setiap</a:t>
            </a:r>
            <a:r>
              <a:rPr lang="en-ID" sz="2600" dirty="0"/>
              <a:t> PUU di </a:t>
            </a:r>
            <a:r>
              <a:rPr lang="en-ID" sz="2600" dirty="0" err="1"/>
              <a:t>bawah</a:t>
            </a:r>
            <a:r>
              <a:rPr lang="en-ID" sz="2600" dirty="0"/>
              <a:t> UU yang </a:t>
            </a:r>
            <a:r>
              <a:rPr lang="en-ID" sz="2600" dirty="0" err="1"/>
              <a:t>berlaku</a:t>
            </a:r>
            <a:r>
              <a:rPr lang="en-ID" sz="2600" dirty="0"/>
              <a:t> dan </a:t>
            </a:r>
            <a:r>
              <a:rPr lang="en-ID" sz="2600" dirty="0" err="1"/>
              <a:t>bertentangan</a:t>
            </a:r>
            <a:r>
              <a:rPr lang="en-ID" sz="2600" dirty="0"/>
              <a:t> </a:t>
            </a:r>
            <a:r>
              <a:rPr lang="en-ID" sz="2600" dirty="0" err="1"/>
              <a:t>dengan</a:t>
            </a:r>
            <a:r>
              <a:rPr lang="en-ID" sz="2600" dirty="0"/>
              <a:t> </a:t>
            </a:r>
            <a:r>
              <a:rPr lang="en-ID" sz="2600" dirty="0" err="1"/>
              <a:t>ketentuan</a:t>
            </a:r>
            <a:r>
              <a:rPr lang="en-ID" sz="2600" dirty="0"/>
              <a:t> PERPPU </a:t>
            </a:r>
            <a:r>
              <a:rPr lang="en-ID" sz="2600" dirty="0" err="1"/>
              <a:t>ini</a:t>
            </a:r>
            <a:r>
              <a:rPr lang="en-ID" sz="2600" dirty="0"/>
              <a:t> </a:t>
            </a:r>
            <a:r>
              <a:rPr lang="en-ID" sz="2600" dirty="0" err="1"/>
              <a:t>atau</a:t>
            </a:r>
            <a:r>
              <a:rPr lang="en-ID" sz="2600" dirty="0"/>
              <a:t> </a:t>
            </a:r>
            <a:r>
              <a:rPr lang="en-ID" sz="2600" dirty="0" err="1"/>
              <a:t>bertentangan</a:t>
            </a:r>
            <a:r>
              <a:rPr lang="en-ID" sz="2600" dirty="0"/>
              <a:t> </a:t>
            </a:r>
            <a:r>
              <a:rPr lang="en-ID" sz="2600" dirty="0" err="1"/>
              <a:t>dengan</a:t>
            </a:r>
            <a:r>
              <a:rPr lang="en-ID" sz="2600" dirty="0"/>
              <a:t> PUU yang </a:t>
            </a:r>
            <a:r>
              <a:rPr lang="en-ID" sz="2600" dirty="0" err="1"/>
              <a:t>lebih</a:t>
            </a:r>
            <a:r>
              <a:rPr lang="en-ID" sz="2600" dirty="0"/>
              <a:t> </a:t>
            </a:r>
            <a:r>
              <a:rPr lang="en-ID" sz="2600" dirty="0" err="1"/>
              <a:t>tinggi</a:t>
            </a:r>
            <a:r>
              <a:rPr lang="en-ID" sz="2600" dirty="0"/>
              <a:t>, </a:t>
            </a:r>
            <a:r>
              <a:rPr lang="en-ID" sz="2600" dirty="0" err="1"/>
              <a:t>atau</a:t>
            </a:r>
            <a:r>
              <a:rPr lang="en-ID" sz="2600" dirty="0"/>
              <a:t> </a:t>
            </a:r>
            <a:r>
              <a:rPr lang="en-ID" sz="2600" dirty="0" err="1"/>
              <a:t>bertentangan</a:t>
            </a:r>
            <a:r>
              <a:rPr lang="en-ID" sz="2600" dirty="0"/>
              <a:t> </a:t>
            </a:r>
            <a:r>
              <a:rPr lang="en-ID" sz="2600" dirty="0" err="1"/>
              <a:t>dengan</a:t>
            </a:r>
            <a:r>
              <a:rPr lang="en-ID" sz="2600" dirty="0"/>
              <a:t> </a:t>
            </a:r>
            <a:r>
              <a:rPr lang="en-ID" sz="2600" dirty="0" err="1"/>
              <a:t>putusan</a:t>
            </a:r>
            <a:r>
              <a:rPr lang="en-ID" sz="2600" dirty="0"/>
              <a:t> </a:t>
            </a:r>
            <a:r>
              <a:rPr lang="en-ID" sz="2600" dirty="0" err="1"/>
              <a:t>pengadilan</a:t>
            </a:r>
            <a:r>
              <a:rPr lang="en-ID" sz="2600" dirty="0"/>
              <a:t> </a:t>
            </a:r>
            <a:r>
              <a:rPr lang="en-ID" sz="2600" dirty="0" err="1"/>
              <a:t>harus</a:t>
            </a:r>
            <a:r>
              <a:rPr lang="en-ID" sz="2600" dirty="0"/>
              <a:t> </a:t>
            </a:r>
            <a:r>
              <a:rPr lang="en-ID" sz="2600" b="1" dirty="0" err="1"/>
              <a:t>dilakukan</a:t>
            </a:r>
            <a:r>
              <a:rPr lang="en-ID" sz="2600" b="1" dirty="0"/>
              <a:t> </a:t>
            </a:r>
            <a:r>
              <a:rPr lang="en-ID" sz="2600" b="1" dirty="0" err="1"/>
              <a:t>harmonisasi</a:t>
            </a:r>
            <a:r>
              <a:rPr lang="en-ID" sz="2600" b="1" dirty="0"/>
              <a:t> dan </a:t>
            </a:r>
            <a:r>
              <a:rPr lang="en-ID" sz="2600" b="1" dirty="0" err="1"/>
              <a:t>sinkronisasi</a:t>
            </a:r>
            <a:r>
              <a:rPr lang="en-ID" sz="2600" b="1" dirty="0"/>
              <a:t> yang </a:t>
            </a:r>
            <a:r>
              <a:rPr lang="en-ID" sz="2600" b="1" dirty="0" err="1"/>
              <a:t>dikoordinasikan</a:t>
            </a:r>
            <a:r>
              <a:rPr lang="en-ID" sz="2600" b="1" dirty="0"/>
              <a:t> oleh </a:t>
            </a:r>
            <a:r>
              <a:rPr lang="en-ID" sz="2600" b="1" dirty="0" err="1"/>
              <a:t>kementerian</a:t>
            </a:r>
            <a:r>
              <a:rPr lang="en-ID" sz="2600" b="1" dirty="0"/>
              <a:t> </a:t>
            </a:r>
            <a:r>
              <a:rPr lang="en-ID" sz="2600" b="1" dirty="0" err="1"/>
              <a:t>atau</a:t>
            </a:r>
            <a:r>
              <a:rPr lang="en-ID" sz="2600" b="1" dirty="0"/>
              <a:t> </a:t>
            </a:r>
            <a:r>
              <a:rPr lang="en-ID" sz="2600" b="1" dirty="0" err="1"/>
              <a:t>lembaga</a:t>
            </a:r>
            <a:r>
              <a:rPr lang="en-ID" sz="2600" b="1" dirty="0"/>
              <a:t> yang </a:t>
            </a:r>
            <a:r>
              <a:rPr lang="en-ID" sz="2600" b="1" dirty="0" err="1"/>
              <a:t>menyelenggarakan</a:t>
            </a:r>
            <a:r>
              <a:rPr lang="en-ID" sz="2600" b="1" dirty="0"/>
              <a:t> </a:t>
            </a:r>
            <a:r>
              <a:rPr lang="en-ID" sz="2600" b="1" dirty="0" err="1"/>
              <a:t>urusan</a:t>
            </a:r>
            <a:r>
              <a:rPr lang="en-ID" sz="2600" b="1" dirty="0"/>
              <a:t> </a:t>
            </a:r>
            <a:r>
              <a:rPr lang="en-ID" sz="2600" b="1" dirty="0" err="1"/>
              <a:t>pemerintahan</a:t>
            </a:r>
            <a:r>
              <a:rPr lang="en-ID" sz="2600" b="1" dirty="0"/>
              <a:t> di </a:t>
            </a:r>
            <a:r>
              <a:rPr lang="en-ID" sz="2600" b="1" dirty="0" err="1"/>
              <a:t>bidang</a:t>
            </a:r>
            <a:r>
              <a:rPr lang="en-ID" sz="2600" b="1" dirty="0"/>
              <a:t> </a:t>
            </a:r>
            <a:r>
              <a:rPr lang="en-ID" sz="2600" b="1" dirty="0" err="1"/>
              <a:t>pembentukan</a:t>
            </a:r>
            <a:r>
              <a:rPr lang="en-ID" sz="2600" b="1" dirty="0"/>
              <a:t> PUU</a:t>
            </a:r>
            <a:r>
              <a:rPr lang="en-ID" sz="26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600" dirty="0" err="1">
                <a:highlight>
                  <a:srgbClr val="FFFF00"/>
                </a:highlight>
              </a:rPr>
              <a:t>Harmonisasi</a:t>
            </a:r>
            <a:r>
              <a:rPr lang="en-ID" sz="2600" dirty="0">
                <a:highlight>
                  <a:srgbClr val="FFFF00"/>
                </a:highlight>
              </a:rPr>
              <a:t> dan </a:t>
            </a:r>
            <a:r>
              <a:rPr lang="en-ID" sz="2600" dirty="0" err="1">
                <a:highlight>
                  <a:srgbClr val="FFFF00"/>
                </a:highlight>
              </a:rPr>
              <a:t>sinkronisasi</a:t>
            </a:r>
            <a:r>
              <a:rPr lang="en-ID" sz="2600" dirty="0">
                <a:highlight>
                  <a:srgbClr val="FFFF00"/>
                </a:highlight>
              </a:rPr>
              <a:t> yang </a:t>
            </a:r>
            <a:r>
              <a:rPr lang="en-ID" sz="2600" dirty="0" err="1">
                <a:highlight>
                  <a:srgbClr val="FFFF00"/>
                </a:highlight>
              </a:rPr>
              <a:t>berkaitan</a:t>
            </a:r>
            <a:r>
              <a:rPr lang="en-ID" sz="2600" dirty="0">
                <a:highlight>
                  <a:srgbClr val="FFFF00"/>
                </a:highlight>
              </a:rPr>
              <a:t> </a:t>
            </a:r>
            <a:r>
              <a:rPr lang="en-ID" sz="2600" dirty="0" err="1">
                <a:highlight>
                  <a:srgbClr val="FFFF00"/>
                </a:highlight>
              </a:rPr>
              <a:t>dengan</a:t>
            </a:r>
            <a:r>
              <a:rPr lang="en-ID" sz="2600" dirty="0">
                <a:highlight>
                  <a:srgbClr val="FFFF00"/>
                </a:highlight>
              </a:rPr>
              <a:t> </a:t>
            </a:r>
            <a:r>
              <a:rPr lang="en-ID" sz="2600" dirty="0" err="1">
                <a:highlight>
                  <a:srgbClr val="FFFF00"/>
                </a:highlight>
              </a:rPr>
              <a:t>Perda</a:t>
            </a:r>
            <a:r>
              <a:rPr lang="en-ID" sz="2600" dirty="0">
                <a:highlight>
                  <a:srgbClr val="FFFF00"/>
                </a:highlight>
              </a:rPr>
              <a:t> dan/</a:t>
            </a:r>
            <a:r>
              <a:rPr lang="en-ID" sz="2600" dirty="0" err="1">
                <a:highlight>
                  <a:srgbClr val="FFFF00"/>
                </a:highlight>
              </a:rPr>
              <a:t>atau</a:t>
            </a:r>
            <a:r>
              <a:rPr lang="en-ID" sz="2600" dirty="0">
                <a:highlight>
                  <a:srgbClr val="FFFF00"/>
                </a:highlight>
              </a:rPr>
              <a:t> </a:t>
            </a:r>
            <a:r>
              <a:rPr lang="en-ID" sz="2600" dirty="0" err="1">
                <a:highlight>
                  <a:srgbClr val="FFFF00"/>
                </a:highlight>
              </a:rPr>
              <a:t>Perkada</a:t>
            </a:r>
            <a:r>
              <a:rPr lang="en-ID" sz="2600" dirty="0">
                <a:highlight>
                  <a:srgbClr val="FFFF00"/>
                </a:highlight>
              </a:rPr>
              <a:t>, </a:t>
            </a:r>
            <a:r>
              <a:rPr lang="en-ID" sz="2600" b="1" dirty="0" err="1">
                <a:highlight>
                  <a:srgbClr val="FFFF00"/>
                </a:highlight>
              </a:rPr>
              <a:t>dilaksanakan</a:t>
            </a:r>
            <a:r>
              <a:rPr lang="en-ID" sz="2600" b="1" dirty="0">
                <a:highlight>
                  <a:srgbClr val="FFFF00"/>
                </a:highlight>
              </a:rPr>
              <a:t> oleh </a:t>
            </a:r>
            <a:r>
              <a:rPr lang="en-ID" sz="2600" b="1" dirty="0" err="1">
                <a:highlight>
                  <a:srgbClr val="FFFF00"/>
                </a:highlight>
              </a:rPr>
              <a:t>kementerian</a:t>
            </a:r>
            <a:r>
              <a:rPr lang="en-ID" sz="2600" b="1" dirty="0">
                <a:highlight>
                  <a:srgbClr val="FFFF00"/>
                </a:highlight>
              </a:rPr>
              <a:t> </a:t>
            </a:r>
            <a:r>
              <a:rPr lang="en-ID" sz="2600" b="1" dirty="0" err="1">
                <a:highlight>
                  <a:srgbClr val="FFFF00"/>
                </a:highlight>
              </a:rPr>
              <a:t>atau</a:t>
            </a:r>
            <a:r>
              <a:rPr lang="en-ID" sz="2600" b="1" dirty="0">
                <a:highlight>
                  <a:srgbClr val="FFFF00"/>
                </a:highlight>
              </a:rPr>
              <a:t> </a:t>
            </a:r>
            <a:r>
              <a:rPr lang="en-ID" sz="2600" b="1" dirty="0" err="1">
                <a:highlight>
                  <a:srgbClr val="FFFF00"/>
                </a:highlight>
              </a:rPr>
              <a:t>lembaga</a:t>
            </a:r>
            <a:r>
              <a:rPr lang="en-ID" sz="2600" b="1" dirty="0">
                <a:highlight>
                  <a:srgbClr val="FFFF00"/>
                </a:highlight>
              </a:rPr>
              <a:t> yang </a:t>
            </a:r>
            <a:r>
              <a:rPr lang="en-ID" sz="2600" b="1" dirty="0" err="1">
                <a:highlight>
                  <a:srgbClr val="FFFF00"/>
                </a:highlight>
              </a:rPr>
              <a:t>menyelenggarakan</a:t>
            </a:r>
            <a:r>
              <a:rPr lang="en-ID" sz="2600" b="1" dirty="0">
                <a:highlight>
                  <a:srgbClr val="FFFF00"/>
                </a:highlight>
              </a:rPr>
              <a:t> </a:t>
            </a:r>
            <a:r>
              <a:rPr lang="en-ID" sz="2600" b="1" dirty="0" err="1">
                <a:highlight>
                  <a:srgbClr val="FFFF00"/>
                </a:highlight>
              </a:rPr>
              <a:t>urusan</a:t>
            </a:r>
            <a:r>
              <a:rPr lang="en-ID" sz="2600" b="1" dirty="0">
                <a:highlight>
                  <a:srgbClr val="FFFF00"/>
                </a:highlight>
              </a:rPr>
              <a:t> </a:t>
            </a:r>
            <a:r>
              <a:rPr lang="en-ID" sz="2600" b="1" dirty="0" err="1">
                <a:highlight>
                  <a:srgbClr val="FFFF00"/>
                </a:highlight>
              </a:rPr>
              <a:t>pemerintahan</a:t>
            </a:r>
            <a:r>
              <a:rPr lang="en-ID" sz="2600" b="1" dirty="0">
                <a:highlight>
                  <a:srgbClr val="FFFF00"/>
                </a:highlight>
              </a:rPr>
              <a:t> di </a:t>
            </a:r>
            <a:r>
              <a:rPr lang="en-ID" sz="2600" b="1" dirty="0" err="1">
                <a:highlight>
                  <a:srgbClr val="FFFF00"/>
                </a:highlight>
              </a:rPr>
              <a:t>bidang</a:t>
            </a:r>
            <a:r>
              <a:rPr lang="en-ID" sz="2600" b="1" dirty="0">
                <a:highlight>
                  <a:srgbClr val="FFFF00"/>
                </a:highlight>
              </a:rPr>
              <a:t> </a:t>
            </a:r>
            <a:r>
              <a:rPr lang="en-ID" sz="2600" b="1" dirty="0" err="1">
                <a:highlight>
                  <a:srgbClr val="FFFF00"/>
                </a:highlight>
              </a:rPr>
              <a:t>pembentukan</a:t>
            </a:r>
            <a:r>
              <a:rPr lang="en-ID" sz="2600" b="1" dirty="0">
                <a:highlight>
                  <a:srgbClr val="FFFF00"/>
                </a:highlight>
              </a:rPr>
              <a:t> PUU </a:t>
            </a:r>
            <a:r>
              <a:rPr lang="en-ID" sz="2600" b="1" dirty="0" err="1">
                <a:highlight>
                  <a:srgbClr val="FFFF00"/>
                </a:highlight>
              </a:rPr>
              <a:t>bersama</a:t>
            </a:r>
            <a:r>
              <a:rPr lang="en-ID" sz="2600" b="1" dirty="0">
                <a:highlight>
                  <a:srgbClr val="FFFF00"/>
                </a:highlight>
              </a:rPr>
              <a:t> </a:t>
            </a:r>
            <a:r>
              <a:rPr lang="en-ID" sz="2600" b="1" dirty="0" err="1">
                <a:highlight>
                  <a:srgbClr val="FFFF00"/>
                </a:highlight>
              </a:rPr>
              <a:t>dengan</a:t>
            </a:r>
            <a:r>
              <a:rPr lang="en-ID" sz="2600" b="1" dirty="0">
                <a:highlight>
                  <a:srgbClr val="FFFF00"/>
                </a:highlight>
              </a:rPr>
              <a:t> </a:t>
            </a:r>
            <a:r>
              <a:rPr lang="en-ID" sz="2600" b="1" dirty="0" err="1">
                <a:highlight>
                  <a:srgbClr val="FFFF00"/>
                </a:highlight>
              </a:rPr>
              <a:t>kementerian</a:t>
            </a:r>
            <a:r>
              <a:rPr lang="en-ID" sz="2600" b="1" dirty="0">
                <a:highlight>
                  <a:srgbClr val="FFFF00"/>
                </a:highlight>
              </a:rPr>
              <a:t> yang </a:t>
            </a:r>
            <a:r>
              <a:rPr lang="en-ID" sz="2600" b="1" dirty="0" err="1">
                <a:highlight>
                  <a:srgbClr val="FFFF00"/>
                </a:highlight>
              </a:rPr>
              <a:t>menyelenggarakan</a:t>
            </a:r>
            <a:r>
              <a:rPr lang="en-ID" sz="2600" b="1" dirty="0">
                <a:highlight>
                  <a:srgbClr val="FFFF00"/>
                </a:highlight>
              </a:rPr>
              <a:t> </a:t>
            </a:r>
            <a:r>
              <a:rPr lang="en-ID" sz="2600" b="1" dirty="0" err="1">
                <a:highlight>
                  <a:srgbClr val="FFFF00"/>
                </a:highlight>
              </a:rPr>
              <a:t>urusan</a:t>
            </a:r>
            <a:r>
              <a:rPr lang="en-ID" sz="2600" b="1" dirty="0">
                <a:highlight>
                  <a:srgbClr val="FFFF00"/>
                </a:highlight>
              </a:rPr>
              <a:t> </a:t>
            </a:r>
            <a:r>
              <a:rPr lang="en-ID" sz="2600" b="1" dirty="0" err="1">
                <a:highlight>
                  <a:srgbClr val="FFFF00"/>
                </a:highlight>
              </a:rPr>
              <a:t>pemerintahan</a:t>
            </a:r>
            <a:r>
              <a:rPr lang="en-ID" sz="2600" b="1" dirty="0">
                <a:highlight>
                  <a:srgbClr val="FFFF00"/>
                </a:highlight>
              </a:rPr>
              <a:t> </a:t>
            </a:r>
            <a:r>
              <a:rPr lang="en-ID" sz="2600" b="1" dirty="0" err="1">
                <a:highlight>
                  <a:srgbClr val="FFFF00"/>
                </a:highlight>
              </a:rPr>
              <a:t>dalam</a:t>
            </a:r>
            <a:r>
              <a:rPr lang="en-ID" sz="2600" b="1" dirty="0">
                <a:highlight>
                  <a:srgbClr val="FFFF00"/>
                </a:highlight>
              </a:rPr>
              <a:t> neger</a:t>
            </a:r>
            <a:r>
              <a:rPr lang="en-ID" sz="2600" dirty="0">
                <a:highlight>
                  <a:srgbClr val="FFFF00"/>
                </a:highlight>
              </a:rPr>
              <a:t>i.</a:t>
            </a:r>
          </a:p>
        </p:txBody>
      </p:sp>
      <p:pic>
        <p:nvPicPr>
          <p:cNvPr id="2" name="Picture 5" descr="logo korpri">
            <a:extLst>
              <a:ext uri="{FF2B5EF4-FFF2-40B4-BE49-F238E27FC236}">
                <a16:creationId xmlns:a16="http://schemas.microsoft.com/office/drawing/2014/main" id="{E0103016-3183-DB46-4B3F-6751242A6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58" y="101343"/>
            <a:ext cx="1159742" cy="7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6133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795064-85F2-4A60-816D-02501D9DA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76" y="960327"/>
            <a:ext cx="1121044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rgbClr val="FFC000"/>
                </a:solidFill>
              </a:rPr>
              <a:t>UU 23/2014</a:t>
            </a:r>
            <a:endParaRPr lang="id-ID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8255FED-4CA9-49AF-8BF6-BFF939ECE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76" y="2119748"/>
            <a:ext cx="11210446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ID" sz="2400" b="1" dirty="0" err="1"/>
              <a:t>Psl</a:t>
            </a:r>
            <a:r>
              <a:rPr lang="en-ID" sz="2400" b="1" dirty="0"/>
              <a:t> 243 </a:t>
            </a:r>
            <a:r>
              <a:rPr lang="en-ID" sz="2400" b="1" dirty="0" err="1"/>
              <a:t>ayat</a:t>
            </a:r>
            <a:r>
              <a:rPr lang="en-ID" sz="2400" b="1" dirty="0"/>
              <a:t> (1)</a:t>
            </a:r>
          </a:p>
          <a:p>
            <a:pPr marL="0" indent="0">
              <a:buNone/>
            </a:pPr>
            <a:r>
              <a:rPr lang="en-ID" sz="2400" dirty="0" err="1"/>
              <a:t>RanPerda</a:t>
            </a:r>
            <a:r>
              <a:rPr lang="en-ID" sz="2400" dirty="0"/>
              <a:t> yang </a:t>
            </a:r>
            <a:r>
              <a:rPr lang="en-ID" sz="2400" dirty="0" err="1"/>
              <a:t>belum</a:t>
            </a:r>
            <a:r>
              <a:rPr lang="en-ID" sz="2400" dirty="0"/>
              <a:t> </a:t>
            </a:r>
            <a:r>
              <a:rPr lang="en-ID" sz="2400" dirty="0" err="1"/>
              <a:t>mendapatkan</a:t>
            </a:r>
            <a:r>
              <a:rPr lang="en-ID" sz="2400" dirty="0"/>
              <a:t> </a:t>
            </a:r>
            <a:r>
              <a:rPr lang="en-ID" sz="2400" dirty="0" err="1"/>
              <a:t>Noreg</a:t>
            </a:r>
            <a:r>
              <a:rPr lang="en-ID" sz="2400" dirty="0"/>
              <a:t> </a:t>
            </a:r>
            <a:r>
              <a:rPr lang="en-ID" sz="2400" dirty="0" err="1"/>
              <a:t>sebagaimana</a:t>
            </a:r>
            <a:r>
              <a:rPr lang="en-ID" sz="2400" dirty="0"/>
              <a:t> </a:t>
            </a:r>
            <a:r>
              <a:rPr lang="en-ID" sz="2400" dirty="0" err="1"/>
              <a:t>dimaksud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Pasal 242 </a:t>
            </a:r>
            <a:r>
              <a:rPr lang="en-ID" sz="2400" dirty="0" err="1"/>
              <a:t>ayat</a:t>
            </a:r>
            <a:r>
              <a:rPr lang="en-ID" sz="2400" dirty="0"/>
              <a:t> (5) </a:t>
            </a:r>
            <a:r>
              <a:rPr lang="en-ID" sz="2400" dirty="0" err="1"/>
              <a:t>belum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ditetapkan</a:t>
            </a:r>
            <a:r>
              <a:rPr lang="en-ID" sz="2400" dirty="0"/>
              <a:t> KD dan </a:t>
            </a:r>
            <a:r>
              <a:rPr lang="en-ID" sz="2400" dirty="0" err="1"/>
              <a:t>belum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diundangkan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lembaran</a:t>
            </a:r>
            <a:r>
              <a:rPr lang="en-ID" sz="2400" dirty="0"/>
              <a:t> </a:t>
            </a:r>
            <a:r>
              <a:rPr lang="en-ID" sz="2400" dirty="0" err="1"/>
              <a:t>daerah</a:t>
            </a:r>
            <a:r>
              <a:rPr lang="en-ID" sz="2400" dirty="0"/>
              <a:t>.</a:t>
            </a:r>
          </a:p>
          <a:p>
            <a:r>
              <a:rPr lang="en-ID" sz="2400" b="1" dirty="0"/>
              <a:t>Pasal 373 </a:t>
            </a:r>
            <a:r>
              <a:rPr lang="en-ID" sz="2400" b="1" dirty="0" err="1"/>
              <a:t>ayat</a:t>
            </a:r>
            <a:r>
              <a:rPr lang="en-ID" sz="2400" b="1" dirty="0"/>
              <a:t> (1)</a:t>
            </a:r>
          </a:p>
          <a:p>
            <a:pPr marL="457200" indent="-457200">
              <a:buAutoNum type="arabicParenBoth"/>
            </a:pPr>
            <a:r>
              <a:rPr lang="en-ID" sz="2400" dirty="0" err="1"/>
              <a:t>Pemerintah</a:t>
            </a:r>
            <a:r>
              <a:rPr lang="en-ID" sz="2400" dirty="0"/>
              <a:t> Pusat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pembinaan</a:t>
            </a:r>
            <a:r>
              <a:rPr lang="en-ID" sz="2400" dirty="0"/>
              <a:t> dan </a:t>
            </a:r>
            <a:r>
              <a:rPr lang="en-ID" sz="2400" dirty="0" err="1"/>
              <a:t>pengawasan</a:t>
            </a:r>
            <a:r>
              <a:rPr lang="en-ID" sz="2400" dirty="0"/>
              <a:t> </a:t>
            </a:r>
            <a:r>
              <a:rPr lang="en-ID" sz="2400" dirty="0" err="1"/>
              <a:t>terhadap</a:t>
            </a:r>
            <a:r>
              <a:rPr lang="en-ID" sz="2400" dirty="0"/>
              <a:t> </a:t>
            </a:r>
            <a:r>
              <a:rPr lang="en-ID" sz="2400" dirty="0" err="1"/>
              <a:t>penyelenggaraan</a:t>
            </a:r>
            <a:r>
              <a:rPr lang="en-ID" sz="2400" dirty="0"/>
              <a:t> </a:t>
            </a:r>
            <a:r>
              <a:rPr lang="en-ID" sz="2400" dirty="0" err="1"/>
              <a:t>Pemerintahan</a:t>
            </a:r>
            <a:r>
              <a:rPr lang="en-ID" sz="2400" dirty="0"/>
              <a:t> Daerah </a:t>
            </a:r>
            <a:r>
              <a:rPr lang="en-ID" sz="2400" dirty="0" err="1"/>
              <a:t>provinsi</a:t>
            </a:r>
            <a:r>
              <a:rPr lang="en-ID" sz="2400" dirty="0"/>
              <a:t>.</a:t>
            </a:r>
          </a:p>
          <a:p>
            <a:pPr marL="457200" indent="-457200">
              <a:buAutoNum type="arabicParenBoth"/>
            </a:pPr>
            <a:r>
              <a:rPr lang="en-ID" sz="2400" dirty="0" err="1"/>
              <a:t>Gubernur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wakil </a:t>
            </a:r>
            <a:r>
              <a:rPr lang="en-ID" sz="2400" dirty="0" err="1"/>
              <a:t>Pemerintah</a:t>
            </a:r>
            <a:r>
              <a:rPr lang="en-ID" sz="2400" dirty="0"/>
              <a:t> Pusat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pembinaan</a:t>
            </a:r>
            <a:r>
              <a:rPr lang="en-ID" sz="2400" dirty="0"/>
              <a:t> dan </a:t>
            </a:r>
            <a:r>
              <a:rPr lang="en-ID" sz="2400" dirty="0" err="1"/>
              <a:t>pengawasan</a:t>
            </a:r>
            <a:r>
              <a:rPr lang="en-ID" sz="2400" dirty="0"/>
              <a:t> </a:t>
            </a:r>
            <a:r>
              <a:rPr lang="en-ID" sz="2400" dirty="0" err="1"/>
              <a:t>terhadap</a:t>
            </a:r>
            <a:r>
              <a:rPr lang="en-ID" sz="2400" dirty="0"/>
              <a:t> </a:t>
            </a:r>
            <a:r>
              <a:rPr lang="en-ID" sz="2400" dirty="0" err="1"/>
              <a:t>penyelenggaraan</a:t>
            </a:r>
            <a:r>
              <a:rPr lang="en-ID" sz="2400" dirty="0"/>
              <a:t> </a:t>
            </a:r>
            <a:r>
              <a:rPr lang="en-ID" sz="2400" dirty="0" err="1"/>
              <a:t>Pemerintahan</a:t>
            </a:r>
            <a:r>
              <a:rPr lang="en-ID" sz="2400" dirty="0"/>
              <a:t> Daerah </a:t>
            </a:r>
            <a:r>
              <a:rPr lang="en-ID" sz="2400" dirty="0" err="1"/>
              <a:t>kabupaten</a:t>
            </a:r>
            <a:r>
              <a:rPr lang="en-ID" sz="2400" dirty="0"/>
              <a:t>/</a:t>
            </a:r>
            <a:r>
              <a:rPr lang="en-ID" sz="2400" dirty="0" err="1"/>
              <a:t>kota</a:t>
            </a:r>
            <a:r>
              <a:rPr lang="en-ID" sz="2400" dirty="0"/>
              <a:t>. </a:t>
            </a:r>
          </a:p>
          <a:p>
            <a:pPr marL="457200" indent="-457200">
              <a:buAutoNum type="arabicParenBoth"/>
            </a:pPr>
            <a:r>
              <a:rPr lang="en-ID" sz="2400" dirty="0" err="1"/>
              <a:t>Pembinaan</a:t>
            </a:r>
            <a:r>
              <a:rPr lang="en-ID" sz="2400" dirty="0"/>
              <a:t> dan </a:t>
            </a:r>
            <a:r>
              <a:rPr lang="en-ID" sz="2400" dirty="0" err="1"/>
              <a:t>pengawasan</a:t>
            </a:r>
            <a:r>
              <a:rPr lang="en-ID" sz="2400" dirty="0"/>
              <a:t> </a:t>
            </a:r>
            <a:r>
              <a:rPr lang="en-ID" sz="2400" dirty="0" err="1"/>
              <a:t>sebagaimana</a:t>
            </a:r>
            <a:r>
              <a:rPr lang="en-ID" sz="2400" dirty="0"/>
              <a:t> </a:t>
            </a:r>
            <a:r>
              <a:rPr lang="en-ID" sz="2400" dirty="0" err="1"/>
              <a:t>dimaksud</a:t>
            </a:r>
            <a:r>
              <a:rPr lang="en-ID" sz="2400" dirty="0"/>
              <a:t> pada </a:t>
            </a:r>
            <a:r>
              <a:rPr lang="en-ID" sz="2400" dirty="0" err="1"/>
              <a:t>ayat</a:t>
            </a:r>
            <a:r>
              <a:rPr lang="en-ID" sz="2400" dirty="0"/>
              <a:t> (1)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nasional</a:t>
            </a:r>
            <a:r>
              <a:rPr lang="en-ID" sz="2400" dirty="0"/>
              <a:t> </a:t>
            </a:r>
            <a:r>
              <a:rPr lang="en-ID" sz="2400" dirty="0" err="1"/>
              <a:t>dikoordinasikan</a:t>
            </a:r>
            <a:r>
              <a:rPr lang="en-ID" sz="2400" dirty="0"/>
              <a:t> oleh Menteri.</a:t>
            </a:r>
          </a:p>
        </p:txBody>
      </p:sp>
      <p:pic>
        <p:nvPicPr>
          <p:cNvPr id="2" name="Picture 5" descr="logo korpri">
            <a:extLst>
              <a:ext uri="{FF2B5EF4-FFF2-40B4-BE49-F238E27FC236}">
                <a16:creationId xmlns:a16="http://schemas.microsoft.com/office/drawing/2014/main" id="{E0103016-3183-DB46-4B3F-6751242A6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58" y="101343"/>
            <a:ext cx="1159742" cy="7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9695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795064-85F2-4A60-816D-02501D9DA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76" y="960327"/>
            <a:ext cx="1121044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rgbClr val="FFC000"/>
                </a:solidFill>
              </a:rPr>
              <a:t>LANJUTAN</a:t>
            </a:r>
            <a:endParaRPr lang="id-ID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8255FED-4CA9-49AF-8BF6-BFF939ECE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76" y="2141035"/>
            <a:ext cx="11120898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ID" sz="2400" b="1" dirty="0"/>
              <a:t>Pasal 373 </a:t>
            </a:r>
            <a:r>
              <a:rPr lang="en-ID" sz="2400" b="1" dirty="0" err="1"/>
              <a:t>ayat</a:t>
            </a:r>
            <a:r>
              <a:rPr lang="en-ID" sz="2400" b="1" dirty="0"/>
              <a:t> (2)</a:t>
            </a:r>
            <a:r>
              <a:rPr lang="en-ID" sz="2400" dirty="0"/>
              <a:t>Menteri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pembinaan</a:t>
            </a:r>
            <a:r>
              <a:rPr lang="en-ID" sz="2400" dirty="0"/>
              <a:t> yang </a:t>
            </a:r>
            <a:r>
              <a:rPr lang="en-ID" sz="2400" dirty="0" err="1"/>
              <a:t>bersifat</a:t>
            </a:r>
            <a:r>
              <a:rPr lang="en-ID" sz="2400" dirty="0"/>
              <a:t> </a:t>
            </a:r>
            <a:r>
              <a:rPr lang="en-ID" sz="2400" dirty="0" err="1"/>
              <a:t>umum</a:t>
            </a:r>
            <a:r>
              <a:rPr lang="en-ID" sz="2400" dirty="0"/>
              <a:t> </a:t>
            </a:r>
            <a:r>
              <a:rPr lang="en-ID" sz="2400" dirty="0" err="1"/>
              <a:t>meliputi</a:t>
            </a:r>
            <a:r>
              <a:rPr lang="en-ID" sz="2400" dirty="0"/>
              <a:t>: (h) </a:t>
            </a:r>
            <a:r>
              <a:rPr lang="en-ID" sz="2400" dirty="0" err="1"/>
              <a:t>kebijakan</a:t>
            </a:r>
            <a:r>
              <a:rPr lang="en-ID" sz="2400" dirty="0"/>
              <a:t> </a:t>
            </a:r>
            <a:r>
              <a:rPr lang="en-ID" sz="2400" dirty="0" err="1"/>
              <a:t>daerah</a:t>
            </a:r>
            <a:r>
              <a:rPr lang="en-ID" sz="2400" dirty="0"/>
              <a:t> </a:t>
            </a:r>
          </a:p>
          <a:p>
            <a:r>
              <a:rPr lang="en-ID" sz="2400" b="1" dirty="0"/>
              <a:t>Pasal 375 </a:t>
            </a:r>
            <a:r>
              <a:rPr lang="en-ID" sz="2400" b="1" dirty="0" err="1"/>
              <a:t>ayat</a:t>
            </a:r>
            <a:r>
              <a:rPr lang="en-ID" sz="2400" b="1" dirty="0"/>
              <a:t> (4) </a:t>
            </a:r>
            <a:r>
              <a:rPr lang="en-ID" sz="2400" b="1" dirty="0" err="1"/>
              <a:t>huruf</a:t>
            </a:r>
            <a:r>
              <a:rPr lang="en-ID" sz="2400" b="1" dirty="0"/>
              <a:t> h </a:t>
            </a:r>
            <a:r>
              <a:rPr lang="en-ID" sz="2400" dirty="0"/>
              <a:t>GWPP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pembinaan</a:t>
            </a:r>
            <a:r>
              <a:rPr lang="en-ID" sz="2400" dirty="0"/>
              <a:t> yang </a:t>
            </a:r>
            <a:r>
              <a:rPr lang="en-ID" sz="2400" dirty="0" err="1"/>
              <a:t>bersifat</a:t>
            </a:r>
            <a:r>
              <a:rPr lang="en-ID" sz="2400" dirty="0"/>
              <a:t> </a:t>
            </a:r>
            <a:r>
              <a:rPr lang="en-ID" sz="2400" dirty="0" err="1"/>
              <a:t>umum</a:t>
            </a:r>
            <a:r>
              <a:rPr lang="en-ID" sz="2400" dirty="0"/>
              <a:t> </a:t>
            </a:r>
            <a:r>
              <a:rPr lang="en-ID" sz="2400" dirty="0" err="1"/>
              <a:t>meliputi</a:t>
            </a:r>
            <a:r>
              <a:rPr lang="en-ID" sz="2400" dirty="0"/>
              <a:t> (h) </a:t>
            </a:r>
            <a:r>
              <a:rPr lang="en-ID" sz="2400" dirty="0" err="1"/>
              <a:t>kebijakan</a:t>
            </a:r>
            <a:r>
              <a:rPr lang="en-ID" sz="2400" dirty="0"/>
              <a:t> </a:t>
            </a:r>
            <a:r>
              <a:rPr lang="en-ID" sz="2400" dirty="0" err="1"/>
              <a:t>daerah</a:t>
            </a:r>
            <a:r>
              <a:rPr lang="en-ID" sz="2400" dirty="0"/>
              <a:t>. </a:t>
            </a:r>
          </a:p>
          <a:p>
            <a:r>
              <a:rPr lang="en-ID" sz="2400" b="1" dirty="0" err="1"/>
              <a:t>Penjelasan</a:t>
            </a:r>
            <a:r>
              <a:rPr lang="en-ID" sz="2400" b="1" dirty="0"/>
              <a:t> ps.17 </a:t>
            </a:r>
            <a:r>
              <a:rPr lang="en-ID" sz="2400" b="1" dirty="0" err="1"/>
              <a:t>ayat</a:t>
            </a:r>
            <a:r>
              <a:rPr lang="en-ID" sz="2400" b="1" dirty="0"/>
              <a:t> (1)</a:t>
            </a:r>
            <a:r>
              <a:rPr lang="en-ID" sz="2400" dirty="0"/>
              <a:t>Yang </a:t>
            </a:r>
            <a:r>
              <a:rPr lang="en-ID" sz="2400" dirty="0" err="1"/>
              <a:t>dimaksud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“</a:t>
            </a:r>
            <a:r>
              <a:rPr lang="en-ID" sz="2400" dirty="0" err="1"/>
              <a:t>kebijakan</a:t>
            </a:r>
            <a:r>
              <a:rPr lang="en-ID" sz="2400" dirty="0"/>
              <a:t> Daerah”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ketentuan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Perda</a:t>
            </a:r>
            <a:r>
              <a:rPr lang="en-ID" sz="2400" dirty="0"/>
              <a:t>, </a:t>
            </a:r>
            <a:r>
              <a:rPr lang="en-ID" sz="2400" dirty="0" err="1"/>
              <a:t>Perkada</a:t>
            </a:r>
            <a:r>
              <a:rPr lang="en-ID" sz="2400" dirty="0"/>
              <a:t>, dan </a:t>
            </a:r>
            <a:r>
              <a:rPr lang="en-ID" sz="2400" dirty="0" err="1"/>
              <a:t>keputusan</a:t>
            </a:r>
            <a:r>
              <a:rPr lang="en-ID" sz="2400" dirty="0"/>
              <a:t> </a:t>
            </a:r>
            <a:r>
              <a:rPr lang="en-ID" sz="2400" dirty="0" err="1"/>
              <a:t>kepala</a:t>
            </a:r>
            <a:r>
              <a:rPr lang="en-ID" sz="2400" dirty="0"/>
              <a:t> </a:t>
            </a:r>
            <a:r>
              <a:rPr lang="en-ID" sz="2400" dirty="0" err="1"/>
              <a:t>daerah</a:t>
            </a:r>
            <a:r>
              <a:rPr lang="en-ID" sz="2400" dirty="0"/>
              <a:t>.</a:t>
            </a:r>
          </a:p>
          <a:p>
            <a:r>
              <a:rPr lang="en-ID" sz="2400" b="1" dirty="0"/>
              <a:t>Ps. 377 </a:t>
            </a:r>
            <a:r>
              <a:rPr lang="en-ID" sz="2400" b="1" dirty="0" err="1"/>
              <a:t>ayat</a:t>
            </a:r>
            <a:r>
              <a:rPr lang="en-ID" sz="2400" b="1" dirty="0"/>
              <a:t> (1) </a:t>
            </a:r>
            <a:r>
              <a:rPr lang="en-ID" sz="2400" dirty="0"/>
              <a:t>Menteri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pengawasan</a:t>
            </a:r>
            <a:r>
              <a:rPr lang="en-ID" sz="2400" dirty="0"/>
              <a:t> </a:t>
            </a:r>
            <a:r>
              <a:rPr lang="en-ID" sz="2400" dirty="0" err="1"/>
              <a:t>umum</a:t>
            </a:r>
            <a:r>
              <a:rPr lang="en-ID" sz="2400" dirty="0"/>
              <a:t> </a:t>
            </a:r>
            <a:r>
              <a:rPr lang="en-ID" sz="2400" dirty="0" err="1"/>
              <a:t>terhadap</a:t>
            </a:r>
            <a:r>
              <a:rPr lang="en-ID" sz="2400" dirty="0"/>
              <a:t> </a:t>
            </a:r>
            <a:r>
              <a:rPr lang="en-ID" sz="2400" dirty="0" err="1"/>
              <a:t>penyelenggaraan</a:t>
            </a:r>
            <a:r>
              <a:rPr lang="en-ID" sz="2400" dirty="0"/>
              <a:t> </a:t>
            </a:r>
            <a:r>
              <a:rPr lang="en-ID" sz="2400" dirty="0" err="1"/>
              <a:t>Pemerintahan</a:t>
            </a:r>
            <a:r>
              <a:rPr lang="en-ID" sz="2400" dirty="0"/>
              <a:t> Daerah </a:t>
            </a:r>
            <a:r>
              <a:rPr lang="en-ID" sz="2400" dirty="0" err="1"/>
              <a:t>provinsi</a:t>
            </a:r>
            <a:r>
              <a:rPr lang="en-ID" sz="2400" dirty="0"/>
              <a:t>. </a:t>
            </a:r>
          </a:p>
          <a:p>
            <a:r>
              <a:rPr lang="en-ID" sz="2400" b="1" dirty="0"/>
              <a:t>Ps. 378 </a:t>
            </a:r>
            <a:r>
              <a:rPr lang="en-ID" sz="2400" b="1" dirty="0" err="1"/>
              <a:t>ayat</a:t>
            </a:r>
            <a:r>
              <a:rPr lang="en-ID" sz="2400" b="1" dirty="0"/>
              <a:t> (1) </a:t>
            </a:r>
            <a:r>
              <a:rPr lang="en-ID" sz="2400" dirty="0"/>
              <a:t>GWPP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pengawasan</a:t>
            </a:r>
            <a:r>
              <a:rPr lang="en-ID" sz="2400" dirty="0"/>
              <a:t> </a:t>
            </a:r>
            <a:r>
              <a:rPr lang="en-ID" sz="2400" dirty="0" err="1"/>
              <a:t>umum</a:t>
            </a:r>
            <a:r>
              <a:rPr lang="en-ID" sz="2400" dirty="0"/>
              <a:t> dan </a:t>
            </a:r>
            <a:r>
              <a:rPr lang="en-ID" sz="2400" dirty="0" err="1"/>
              <a:t>pengawasan</a:t>
            </a:r>
            <a:r>
              <a:rPr lang="en-ID" sz="2400" dirty="0"/>
              <a:t> </a:t>
            </a:r>
            <a:r>
              <a:rPr lang="en-ID" sz="2400" dirty="0" err="1"/>
              <a:t>teknis</a:t>
            </a:r>
            <a:r>
              <a:rPr lang="en-ID" sz="2400" dirty="0"/>
              <a:t> </a:t>
            </a:r>
            <a:r>
              <a:rPr lang="en-ID" sz="2400" dirty="0" err="1"/>
              <a:t>terhadap</a:t>
            </a:r>
            <a:r>
              <a:rPr lang="en-ID" sz="2400" dirty="0"/>
              <a:t> </a:t>
            </a:r>
            <a:r>
              <a:rPr lang="en-ID" sz="2400" dirty="0" err="1"/>
              <a:t>penyelenggaraan</a:t>
            </a:r>
            <a:r>
              <a:rPr lang="en-ID" sz="2400" dirty="0"/>
              <a:t> </a:t>
            </a:r>
            <a:r>
              <a:rPr lang="en-ID" sz="2400" dirty="0" err="1"/>
              <a:t>Pemerintahan</a:t>
            </a:r>
            <a:r>
              <a:rPr lang="en-ID" sz="2400" dirty="0"/>
              <a:t> Daerah </a:t>
            </a:r>
            <a:r>
              <a:rPr lang="en-ID" sz="2400" dirty="0" err="1"/>
              <a:t>kabupaten</a:t>
            </a:r>
            <a:r>
              <a:rPr lang="en-ID" sz="2400" dirty="0"/>
              <a:t>/</a:t>
            </a:r>
            <a:r>
              <a:rPr lang="en-ID" sz="2400" dirty="0" err="1"/>
              <a:t>kota</a:t>
            </a:r>
            <a:r>
              <a:rPr lang="en-ID" sz="2400" dirty="0"/>
              <a:t>. </a:t>
            </a:r>
          </a:p>
        </p:txBody>
      </p:sp>
      <p:pic>
        <p:nvPicPr>
          <p:cNvPr id="2" name="Picture 5" descr="logo korpri">
            <a:extLst>
              <a:ext uri="{FF2B5EF4-FFF2-40B4-BE49-F238E27FC236}">
                <a16:creationId xmlns:a16="http://schemas.microsoft.com/office/drawing/2014/main" id="{E0103016-3183-DB46-4B3F-6751242A6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58" y="101343"/>
            <a:ext cx="1159742" cy="7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0626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283" y="183006"/>
            <a:ext cx="10005910" cy="91439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sz="3100" b="1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3100" b="1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31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d-ID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ERTIB PROSES PEMBENTUKAN PERATURAN PUU</a:t>
            </a:r>
            <a:b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(UU No.12/2011 jo UU 15/2019 jo UU 13/2022)</a:t>
            </a:r>
            <a:br>
              <a:rPr lang="en-US" sz="3100" dirty="0">
                <a:solidFill>
                  <a:schemeClr val="accent1"/>
                </a:solidFill>
              </a:rPr>
            </a:br>
            <a:endParaRPr lang="en-US" sz="3100" dirty="0">
              <a:solidFill>
                <a:schemeClr val="accent1"/>
              </a:solidFill>
            </a:endParaRPr>
          </a:p>
        </p:txBody>
      </p:sp>
      <p:sp>
        <p:nvSpPr>
          <p:cNvPr id="22531" name="AutoShape 10"/>
          <p:cNvSpPr>
            <a:spLocks noChangeArrowheads="1"/>
          </p:cNvSpPr>
          <p:nvPr/>
        </p:nvSpPr>
        <p:spPr bwMode="auto">
          <a:xfrm>
            <a:off x="2133600" y="3810000"/>
            <a:ext cx="2057400" cy="1219200"/>
          </a:xfrm>
          <a:prstGeom prst="flowChartDocumen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ABF8F"/>
            </a:extrusionClr>
          </a:sp3d>
        </p:spPr>
        <p:txBody>
          <a:bodyPr>
            <a:flatTx/>
          </a:bodyPr>
          <a:lstStyle/>
          <a:p>
            <a:pPr eaLnBrk="0" hangingPunct="0"/>
            <a:r>
              <a:rPr lang="en-US" sz="1500" b="1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Pembentukan Peraturan Perundang-undangan</a:t>
            </a:r>
            <a:endParaRPr lang="en-US" sz="1500">
              <a:latin typeface="Gill Sans MT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4191000" y="4038600"/>
            <a:ext cx="298450" cy="533400"/>
          </a:xfrm>
          <a:prstGeom prst="rightArrow">
            <a:avLst>
              <a:gd name="adj1" fmla="val 50000"/>
              <a:gd name="adj2" fmla="val 41587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495800" y="3962400"/>
            <a:ext cx="1066800" cy="6302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en-US" sz="1400" b="1" kern="100" dirty="0">
              <a:latin typeface="Arial Rounded MT Bold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1050" b="1" kern="100" dirty="0" err="1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Perencanaan</a:t>
            </a:r>
            <a:endParaRPr lang="en-US" sz="1050" kern="100" dirty="0">
              <a:latin typeface="Arial Rounded MT Bold" pitchFamily="34" charset="0"/>
            </a:endParaRPr>
          </a:p>
          <a:p>
            <a:pPr eaLnBrk="0" hangingPunct="0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0486" name="Rectangle 13"/>
          <p:cNvSpPr>
            <a:spLocks noChangeArrowheads="1"/>
          </p:cNvSpPr>
          <p:nvPr/>
        </p:nvSpPr>
        <p:spPr bwMode="auto">
          <a:xfrm>
            <a:off x="5410200" y="3276600"/>
            <a:ext cx="1066800" cy="68580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0" hangingPunct="0">
              <a:defRPr/>
            </a:pPr>
            <a:endParaRPr lang="en-US" sz="1400" b="1" dirty="0">
              <a:latin typeface="Arial Rounded MT Bold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1100" b="1" dirty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Penyusunan</a:t>
            </a:r>
            <a:endParaRPr lang="en-US" sz="1100" dirty="0">
              <a:latin typeface="Gill Sans MT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7" name="Rectangle 14"/>
          <p:cNvSpPr>
            <a:spLocks noChangeArrowheads="1"/>
          </p:cNvSpPr>
          <p:nvPr/>
        </p:nvSpPr>
        <p:spPr bwMode="auto">
          <a:xfrm>
            <a:off x="6324600" y="2667001"/>
            <a:ext cx="1066800" cy="63182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0" hangingPunct="0">
              <a:defRPr/>
            </a:pPr>
            <a:endParaRPr lang="en-US" sz="1400" b="1" dirty="0">
              <a:latin typeface="Arial Rounded MT Bold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1100" b="1" dirty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Pembahasan</a:t>
            </a:r>
            <a:endParaRPr lang="en-US" sz="1100" dirty="0">
              <a:latin typeface="Gill Sans MT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7239000" y="2057401"/>
            <a:ext cx="1143000" cy="63976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1100" b="1" dirty="0" err="1">
                <a:solidFill>
                  <a:schemeClr val="tx1"/>
                </a:solidFill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Pengesahan</a:t>
            </a:r>
            <a:r>
              <a:rPr lang="en-US" sz="1100" b="1" dirty="0">
                <a:solidFill>
                  <a:schemeClr val="tx1"/>
                </a:solidFill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/ </a:t>
            </a:r>
            <a:r>
              <a:rPr lang="en-US" sz="1100" b="1" dirty="0" err="1">
                <a:solidFill>
                  <a:schemeClr val="tx1"/>
                </a:solidFill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Penetapan</a:t>
            </a:r>
            <a:endParaRPr lang="en-US" sz="11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491" name="AutoShape 6"/>
          <p:cNvSpPr>
            <a:spLocks noChangeArrowheads="1"/>
          </p:cNvSpPr>
          <p:nvPr/>
        </p:nvSpPr>
        <p:spPr bwMode="auto">
          <a:xfrm>
            <a:off x="4800600" y="4572000"/>
            <a:ext cx="457200" cy="457200"/>
          </a:xfrm>
          <a:prstGeom prst="downArrow">
            <a:avLst>
              <a:gd name="adj1" fmla="val 50000"/>
              <a:gd name="adj2" fmla="val 66069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>
              <a:latin typeface="Gill Sans MT" pitchFamily="34" charset="0"/>
            </a:endParaRPr>
          </a:p>
        </p:txBody>
      </p:sp>
      <p:sp>
        <p:nvSpPr>
          <p:cNvPr id="20492" name="AutoShape 7"/>
          <p:cNvSpPr>
            <a:spLocks noChangeArrowheads="1"/>
          </p:cNvSpPr>
          <p:nvPr/>
        </p:nvSpPr>
        <p:spPr bwMode="auto">
          <a:xfrm>
            <a:off x="5715000" y="3962400"/>
            <a:ext cx="457200" cy="1066800"/>
          </a:xfrm>
          <a:prstGeom prst="downArrow">
            <a:avLst>
              <a:gd name="adj1" fmla="val 50000"/>
              <a:gd name="adj2" fmla="val 95064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>
              <a:latin typeface="Gill Sans MT" pitchFamily="34" charset="0"/>
            </a:endParaRPr>
          </a:p>
        </p:txBody>
      </p:sp>
      <p:sp>
        <p:nvSpPr>
          <p:cNvPr id="20493" name="AutoShape 11"/>
          <p:cNvSpPr>
            <a:spLocks noChangeArrowheads="1"/>
          </p:cNvSpPr>
          <p:nvPr/>
        </p:nvSpPr>
        <p:spPr bwMode="auto">
          <a:xfrm>
            <a:off x="6705600" y="3276600"/>
            <a:ext cx="457200" cy="1752600"/>
          </a:xfrm>
          <a:prstGeom prst="downArrow">
            <a:avLst>
              <a:gd name="adj1" fmla="val 50000"/>
              <a:gd name="adj2" fmla="val 103023"/>
            </a:avLst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>
              <a:latin typeface="Gill Sans MT" pitchFamily="34" charset="0"/>
            </a:endParaRPr>
          </a:p>
        </p:txBody>
      </p:sp>
      <p:sp>
        <p:nvSpPr>
          <p:cNvPr id="20494" name="AutoShape 15"/>
          <p:cNvSpPr>
            <a:spLocks noChangeArrowheads="1"/>
          </p:cNvSpPr>
          <p:nvPr/>
        </p:nvSpPr>
        <p:spPr bwMode="auto">
          <a:xfrm>
            <a:off x="7620000" y="2667000"/>
            <a:ext cx="457200" cy="2362200"/>
          </a:xfrm>
          <a:prstGeom prst="downArrow">
            <a:avLst>
              <a:gd name="adj1" fmla="val 50000"/>
              <a:gd name="adj2" fmla="val 108184"/>
            </a:avLst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4495800" y="5029200"/>
            <a:ext cx="5029200" cy="838200"/>
          </a:xfrm>
          <a:prstGeom prst="downArrowCallout">
            <a:avLst>
              <a:gd name="adj1" fmla="val 71259"/>
              <a:gd name="adj2" fmla="val 165995"/>
              <a:gd name="adj3" fmla="val 35889"/>
              <a:gd name="adj4" fmla="val 46907"/>
            </a:avLst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0" hangingPunct="0">
              <a:defRPr/>
            </a:pPr>
            <a:r>
              <a:rPr lang="en-US" sz="1600" b="1" dirty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P  e  n  y  e  b  a  r  l  u  a  s  a  n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5105400" y="5943600"/>
            <a:ext cx="3810000" cy="762000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0" hangingPunct="0">
              <a:defRPr/>
            </a:pPr>
            <a:r>
              <a:rPr lang="en-US" sz="1400" b="1" dirty="0" err="1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Masyarakat</a:t>
            </a:r>
            <a:r>
              <a:rPr lang="en-US" sz="1400" b="1" dirty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lang="en-US" sz="1400" b="1" dirty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1400" dirty="0">
              <a:latin typeface="Arial Rounded MT Bold" pitchFamily="34" charset="0"/>
            </a:endParaRPr>
          </a:p>
          <a:p>
            <a:pPr algn="ctr" eaLnBrk="0" hangingPunct="0">
              <a:defRPr/>
            </a:pPr>
            <a:r>
              <a:rPr lang="en-US" sz="1400" b="1" dirty="0" err="1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Pemangku</a:t>
            </a:r>
            <a:r>
              <a:rPr lang="en-US" sz="1400" b="1" dirty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Kepentingan</a:t>
            </a:r>
            <a:endParaRPr lang="en-US" sz="1400" dirty="0">
              <a:latin typeface="Arial Rounded MT Bold" pitchFamily="34" charset="0"/>
            </a:endParaRPr>
          </a:p>
        </p:txBody>
      </p:sp>
      <p:sp>
        <p:nvSpPr>
          <p:cNvPr id="20497" name="AutoShape 16"/>
          <p:cNvSpPr>
            <a:spLocks noChangeArrowheads="1"/>
          </p:cNvSpPr>
          <p:nvPr/>
        </p:nvSpPr>
        <p:spPr bwMode="auto">
          <a:xfrm>
            <a:off x="1981200" y="1600200"/>
            <a:ext cx="3048000" cy="1676400"/>
          </a:xfrm>
          <a:prstGeom prst="rightArrowCallout">
            <a:avLst>
              <a:gd name="adj1" fmla="val 31324"/>
              <a:gd name="adj2" fmla="val 39343"/>
              <a:gd name="adj3" fmla="val 33704"/>
              <a:gd name="adj4" fmla="val 71523"/>
            </a:avLst>
          </a:prstGeom>
          <a:solidFill>
            <a:srgbClr val="FFFFFF"/>
          </a:solidFill>
          <a:ln w="63500" cmpd="thickThin">
            <a:solidFill>
              <a:srgbClr val="FFC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115888" indent="-115888" eaLnBrk="0" hangingPunct="0">
              <a:buFontTx/>
              <a:buChar char="•"/>
              <a:defRPr/>
            </a:pPr>
            <a:r>
              <a:rPr lang="en-US" sz="1500" dirty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Rapat Dengar Pendapat Umum;</a:t>
            </a:r>
          </a:p>
          <a:p>
            <a:pPr marL="115888" indent="-115888" eaLnBrk="0" hangingPunct="0">
              <a:buFontTx/>
              <a:buChar char="•"/>
              <a:defRPr/>
            </a:pPr>
            <a:r>
              <a:rPr lang="en-US" sz="1500" dirty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Kunjungan kerja;</a:t>
            </a:r>
          </a:p>
          <a:p>
            <a:pPr marL="115888" indent="-115888" eaLnBrk="0" hangingPunct="0">
              <a:buFontTx/>
              <a:buChar char="•"/>
              <a:defRPr/>
            </a:pPr>
            <a:r>
              <a:rPr lang="en-US" sz="1500" dirty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Sosialisasi; dan/atau</a:t>
            </a:r>
          </a:p>
          <a:p>
            <a:pPr marL="115888" indent="-115888" eaLnBrk="0" hangingPunct="0">
              <a:buFontTx/>
              <a:buChar char="•"/>
              <a:defRPr/>
            </a:pPr>
            <a:r>
              <a:rPr lang="en-US" sz="1500" dirty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Seminar, Lokakarya, dan/atau Diskusi.</a:t>
            </a:r>
          </a:p>
        </p:txBody>
      </p:sp>
      <p:sp>
        <p:nvSpPr>
          <p:cNvPr id="20498" name="AutoShape 12"/>
          <p:cNvSpPr>
            <a:spLocks noChangeArrowheads="1"/>
          </p:cNvSpPr>
          <p:nvPr/>
        </p:nvSpPr>
        <p:spPr bwMode="auto">
          <a:xfrm rot="5400000">
            <a:off x="2819400" y="3048000"/>
            <a:ext cx="533400" cy="990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571" name="Rectangle 1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Gill Sans MT" pitchFamily="34" charset="0"/>
            </a:endParaRPr>
          </a:p>
        </p:txBody>
      </p:sp>
      <p:sp>
        <p:nvSpPr>
          <p:cNvPr id="22572" name="Rectangle 25"/>
          <p:cNvSpPr>
            <a:spLocks noChangeArrowheads="1"/>
          </p:cNvSpPr>
          <p:nvPr/>
        </p:nvSpPr>
        <p:spPr bwMode="auto">
          <a:xfrm>
            <a:off x="1524000" y="429652"/>
            <a:ext cx="300082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br>
              <a:rPr lang="en-US" sz="900">
                <a:latin typeface="Gill Sans MT" pitchFamily="34" charset="0"/>
              </a:rPr>
            </a:br>
            <a:endParaRPr lang="en-US">
              <a:latin typeface="Gill Sans MT" pitchFamily="34" charset="0"/>
            </a:endParaRPr>
          </a:p>
          <a:p>
            <a:pPr eaLnBrk="0" hangingPunct="0"/>
            <a:r>
              <a:rPr 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en-US" sz="900">
              <a:latin typeface="Gill Sans MT" pitchFamily="34" charset="0"/>
            </a:endParaRPr>
          </a:p>
          <a:p>
            <a:pPr eaLnBrk="0" hangingPunct="0"/>
            <a:endParaRPr lang="en-US">
              <a:latin typeface="Gill Sans MT" pitchFamily="34" charset="0"/>
            </a:endParaRPr>
          </a:p>
        </p:txBody>
      </p:sp>
      <p:sp>
        <p:nvSpPr>
          <p:cNvPr id="22573" name="Rectangle 28"/>
          <p:cNvSpPr>
            <a:spLocks noChangeArrowheads="1"/>
          </p:cNvSpPr>
          <p:nvPr/>
        </p:nvSpPr>
        <p:spPr bwMode="auto">
          <a:xfrm>
            <a:off x="1524001" y="360402"/>
            <a:ext cx="172354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br>
              <a:rPr lang="en-US">
                <a:latin typeface="Gill Sans MT" pitchFamily="34" charset="0"/>
              </a:rPr>
            </a:br>
            <a:endParaRPr lang="en-US">
              <a:latin typeface="Gill Sans MT" pitchFamily="34" charset="0"/>
            </a:endParaRPr>
          </a:p>
          <a:p>
            <a:pPr eaLnBrk="0" hangingPunct="0"/>
            <a:r>
              <a:rPr 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lang="en-US" sz="900">
              <a:latin typeface="Gill Sans MT" pitchFamily="34" charset="0"/>
            </a:endParaRPr>
          </a:p>
          <a:p>
            <a:pPr eaLnBrk="0" hangingPunct="0"/>
            <a:endParaRPr lang="en-US">
              <a:latin typeface="Gill Sans MT" pitchFamily="34" charset="0"/>
            </a:endParaRPr>
          </a:p>
        </p:txBody>
      </p:sp>
      <p:sp>
        <p:nvSpPr>
          <p:cNvPr id="22574" name="Rectangle 30"/>
          <p:cNvSpPr>
            <a:spLocks noChangeArrowheads="1"/>
          </p:cNvSpPr>
          <p:nvPr/>
        </p:nvSpPr>
        <p:spPr bwMode="auto">
          <a:xfrm>
            <a:off x="1524000" y="429652"/>
            <a:ext cx="41549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br>
              <a:rPr lang="en-US" sz="900">
                <a:latin typeface="Gill Sans MT" pitchFamily="34" charset="0"/>
              </a:rPr>
            </a:br>
            <a:endParaRPr lang="en-US">
              <a:latin typeface="Gill Sans MT" pitchFamily="34" charset="0"/>
            </a:endParaRPr>
          </a:p>
          <a:p>
            <a:pPr eaLnBrk="0" hangingPunct="0"/>
            <a:r>
              <a:rPr 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lang="en-US" sz="900">
              <a:latin typeface="Gill Sans MT" pitchFamily="34" charset="0"/>
            </a:endParaRPr>
          </a:p>
          <a:p>
            <a:pPr eaLnBrk="0" hangingPunct="0"/>
            <a:endParaRPr lang="en-US">
              <a:latin typeface="Gill Sans MT" pitchFamily="34" charset="0"/>
            </a:endParaRPr>
          </a:p>
        </p:txBody>
      </p:sp>
      <p:sp>
        <p:nvSpPr>
          <p:cNvPr id="22575" name="Rectangle 32"/>
          <p:cNvSpPr>
            <a:spLocks noChangeArrowheads="1"/>
          </p:cNvSpPr>
          <p:nvPr/>
        </p:nvSpPr>
        <p:spPr bwMode="auto">
          <a:xfrm>
            <a:off x="1524000" y="545068"/>
            <a:ext cx="3000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en-US" sz="900">
              <a:latin typeface="Gill Sans MT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n-US">
              <a:latin typeface="Gill Sans MT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76" name="TextBox 25"/>
          <p:cNvSpPr txBox="1">
            <a:spLocks noChangeArrowheads="1"/>
          </p:cNvSpPr>
          <p:nvPr/>
        </p:nvSpPr>
        <p:spPr bwMode="auto">
          <a:xfrm>
            <a:off x="5029200" y="2133600"/>
            <a:ext cx="129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Gill Sans MT" pitchFamily="34" charset="0"/>
              </a:rPr>
              <a:t>Partisipasi Masyarakat</a:t>
            </a: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8229600" y="1447801"/>
            <a:ext cx="1219200" cy="63976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endParaRPr lang="en-US" sz="1100" b="1" dirty="0">
              <a:solidFill>
                <a:schemeClr val="tx1"/>
              </a:solidFill>
              <a:latin typeface="Arial Rounded MT Bold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1100" b="1" dirty="0">
                <a:solidFill>
                  <a:schemeClr val="tx1"/>
                </a:solidFill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Pengundangan</a:t>
            </a:r>
            <a:endParaRPr lang="en-US" sz="11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8610600" y="2057400"/>
            <a:ext cx="457200" cy="2971800"/>
          </a:xfrm>
          <a:prstGeom prst="downArrow">
            <a:avLst>
              <a:gd name="adj1" fmla="val 50000"/>
              <a:gd name="adj2" fmla="val 104301"/>
            </a:avLst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Heart 24"/>
          <p:cNvSpPr/>
          <p:nvPr/>
        </p:nvSpPr>
        <p:spPr>
          <a:xfrm>
            <a:off x="9220200" y="2362200"/>
            <a:ext cx="1295400" cy="2209800"/>
          </a:xfrm>
          <a:prstGeom prst="heart">
            <a:avLst/>
          </a:prstGeom>
          <a:solidFill>
            <a:srgbClr val="CB15B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HAM&amp; GENDER</a:t>
            </a:r>
          </a:p>
        </p:txBody>
      </p:sp>
      <p:sp>
        <p:nvSpPr>
          <p:cNvPr id="26" name="Left Arrow 25"/>
          <p:cNvSpPr/>
          <p:nvPr/>
        </p:nvSpPr>
        <p:spPr>
          <a:xfrm>
            <a:off x="7391400" y="2895600"/>
            <a:ext cx="1828800" cy="228600"/>
          </a:xfrm>
          <a:prstGeom prst="leftArrow">
            <a:avLst/>
          </a:prstGeom>
          <a:solidFill>
            <a:srgbClr val="CB15B1"/>
          </a:solidFill>
          <a:ln>
            <a:solidFill>
              <a:srgbClr val="CB1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6477000" y="3505200"/>
            <a:ext cx="2819400" cy="228600"/>
          </a:xfrm>
          <a:prstGeom prst="leftArrow">
            <a:avLst/>
          </a:prstGeom>
          <a:solidFill>
            <a:srgbClr val="CB15B1"/>
          </a:solidFill>
          <a:ln>
            <a:solidFill>
              <a:srgbClr val="CB1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Left Arrow 27"/>
          <p:cNvSpPr/>
          <p:nvPr/>
        </p:nvSpPr>
        <p:spPr>
          <a:xfrm>
            <a:off x="5562600" y="4191000"/>
            <a:ext cx="4038600" cy="228600"/>
          </a:xfrm>
          <a:prstGeom prst="leftArrow">
            <a:avLst/>
          </a:prstGeom>
          <a:solidFill>
            <a:srgbClr val="CB15B1"/>
          </a:solidFill>
          <a:ln>
            <a:solidFill>
              <a:srgbClr val="CB1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259BEF8B-E7C7-05EB-C146-46CEFDA8BF20}"/>
              </a:ext>
            </a:extLst>
          </p:cNvPr>
          <p:cNvSpPr/>
          <p:nvPr/>
        </p:nvSpPr>
        <p:spPr>
          <a:xfrm>
            <a:off x="6702056" y="1013619"/>
            <a:ext cx="914400" cy="914400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NOREG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144111484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795064-85F2-4A60-816D-02501D9DA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76" y="1038386"/>
            <a:ext cx="11210446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id-ID" sz="2800" dirty="0"/>
              <a:t>TAHAPAN PEMBENTUKAN PUU</a:t>
            </a:r>
            <a:r>
              <a:rPr lang="en-US" sz="2800" dirty="0"/>
              <a:t> (UU12/2011, UU 23/2014 &amp; </a:t>
            </a:r>
            <a:r>
              <a:rPr lang="id-ID" sz="2800" dirty="0"/>
              <a:t>PMDN</a:t>
            </a:r>
            <a:r>
              <a:rPr lang="en-US" sz="2800" dirty="0"/>
              <a:t> </a:t>
            </a:r>
            <a:r>
              <a:rPr lang="id-ID" sz="2800" dirty="0"/>
              <a:t>80/2015 Jo</a:t>
            </a:r>
            <a:r>
              <a:rPr lang="en-US" sz="2800" dirty="0"/>
              <a:t> </a:t>
            </a:r>
            <a:r>
              <a:rPr lang="id-ID" sz="2800" dirty="0"/>
              <a:t>PMDN 120/2018)</a:t>
            </a:r>
            <a:endParaRPr lang="id-ID" sz="28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8255FED-4CA9-49AF-8BF6-BFF939ECE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76" y="2372156"/>
            <a:ext cx="11120898" cy="4031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id-ID" sz="3200" dirty="0"/>
              <a:t>PERENCANAAN</a:t>
            </a:r>
            <a:r>
              <a:rPr lang="en-US" sz="3200" dirty="0"/>
              <a:t> (</a:t>
            </a:r>
            <a:r>
              <a:rPr lang="en-US" sz="3200" dirty="0" err="1"/>
              <a:t>Propemperda</a:t>
            </a:r>
            <a:r>
              <a:rPr lang="en-US" sz="3200" dirty="0"/>
              <a:t>)</a:t>
            </a:r>
            <a:endParaRPr lang="id-ID" sz="3200" dirty="0"/>
          </a:p>
          <a:p>
            <a:pPr marL="742950" indent="-742950">
              <a:buFont typeface="+mj-lt"/>
              <a:buAutoNum type="arabicPeriod"/>
            </a:pPr>
            <a:r>
              <a:rPr lang="id-ID" sz="3200" dirty="0"/>
              <a:t>PENYUSUNAN </a:t>
            </a:r>
            <a:r>
              <a:rPr lang="en-US" sz="3200" dirty="0"/>
              <a:t>(</a:t>
            </a:r>
            <a:r>
              <a:rPr lang="en-US" sz="3200" dirty="0" err="1"/>
              <a:t>naskah</a:t>
            </a:r>
            <a:r>
              <a:rPr lang="en-US" sz="3200" dirty="0"/>
              <a:t> </a:t>
            </a:r>
            <a:r>
              <a:rPr lang="en-US" sz="3200" dirty="0" err="1"/>
              <a:t>akademik</a:t>
            </a:r>
            <a:r>
              <a:rPr lang="en-US" sz="3200" dirty="0"/>
              <a:t> dan/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Penjelasan</a:t>
            </a:r>
            <a:r>
              <a:rPr lang="en-US" sz="3200" dirty="0"/>
              <a:t>)</a:t>
            </a:r>
            <a:endParaRPr lang="id-ID" sz="3200" dirty="0"/>
          </a:p>
          <a:p>
            <a:pPr marL="742950" indent="-742950">
              <a:buFont typeface="+mj-lt"/>
              <a:buAutoNum type="arabicPeriod"/>
            </a:pPr>
            <a:r>
              <a:rPr lang="id-ID" sz="3200" dirty="0"/>
              <a:t>PEMBAHASAN </a:t>
            </a:r>
          </a:p>
          <a:p>
            <a:pPr marL="742950" indent="-742950">
              <a:buFont typeface="+mj-lt"/>
              <a:buAutoNum type="arabicPeriod"/>
            </a:pPr>
            <a:r>
              <a:rPr lang="id-ID" sz="3200" dirty="0"/>
              <a:t>HARMONISASI (KANWIL KUMHAM)</a:t>
            </a:r>
          </a:p>
          <a:p>
            <a:pPr marL="742950" indent="-742950">
              <a:buFont typeface="+mj-lt"/>
              <a:buAutoNum type="arabicPeriod"/>
            </a:pPr>
            <a:r>
              <a:rPr lang="id-ID" sz="3200" dirty="0"/>
              <a:t>EVALUASI  (KEUDA, BANGDA,OTDA) ATAU FASILITASI (OTDA)</a:t>
            </a:r>
          </a:p>
          <a:p>
            <a:pPr marL="742950" indent="-742950">
              <a:buFont typeface="+mj-lt"/>
              <a:buAutoNum type="arabicPeriod"/>
            </a:pPr>
            <a:r>
              <a:rPr lang="id-ID" sz="3200" dirty="0"/>
              <a:t>NOMOR REGISTER (BHK KEMENDAGRI &amp; PEMDA</a:t>
            </a:r>
            <a:r>
              <a:rPr lang="en-US" sz="3200" dirty="0"/>
              <a:t> PROVINSI</a:t>
            </a:r>
            <a:r>
              <a:rPr lang="id-ID" sz="3200" dirty="0"/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id-ID" sz="3200" dirty="0"/>
              <a:t>PENGESAHAN/ PENETAPAN</a:t>
            </a:r>
          </a:p>
          <a:p>
            <a:pPr marL="742950" indent="-742950">
              <a:buFont typeface="+mj-lt"/>
              <a:buAutoNum type="arabicPeriod"/>
            </a:pPr>
            <a:r>
              <a:rPr lang="id-ID" sz="3200" dirty="0"/>
              <a:t>PENGUNDANGAN</a:t>
            </a:r>
          </a:p>
        </p:txBody>
      </p:sp>
      <p:pic>
        <p:nvPicPr>
          <p:cNvPr id="2" name="Picture 5" descr="logo korpri">
            <a:extLst>
              <a:ext uri="{FF2B5EF4-FFF2-40B4-BE49-F238E27FC236}">
                <a16:creationId xmlns:a16="http://schemas.microsoft.com/office/drawing/2014/main" id="{E0103016-3183-DB46-4B3F-6751242A6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58" y="101343"/>
            <a:ext cx="1159742" cy="7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263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795064-85F2-4A60-816D-02501D9DA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76" y="347679"/>
            <a:ext cx="11210446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d-ID" sz="4000" dirty="0"/>
              <a:t>Pengharmonisasian, pembulatan, dan pemantapan konsepsi: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8255FED-4CA9-49AF-8BF6-BFF939ECE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76" y="1833259"/>
            <a:ext cx="11120898" cy="4401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d-ID" sz="4000" dirty="0"/>
              <a:t>a. Ranperda Provinsi (Pasal 58);</a:t>
            </a:r>
          </a:p>
          <a:p>
            <a:r>
              <a:rPr lang="id-ID" sz="4000" dirty="0"/>
              <a:t>b. Ranperda Kabupaten/Kota; dan</a:t>
            </a:r>
          </a:p>
          <a:p>
            <a:r>
              <a:rPr lang="id-ID" sz="4000" dirty="0"/>
              <a:t>c. Ranperkada Provinsi dan Kabupaten/Kota (Pasal 97D)</a:t>
            </a:r>
          </a:p>
          <a:p>
            <a:pPr marL="0" indent="0">
              <a:buNone/>
            </a:pPr>
            <a:r>
              <a:rPr lang="id-ID" sz="4000" dirty="0"/>
              <a:t>dikoordinasikan oleh menteri atau kepala lembaga yang menyelenggarakan urusan pemerintahan di bidang Pembentukan PUU.</a:t>
            </a:r>
          </a:p>
        </p:txBody>
      </p:sp>
      <p:pic>
        <p:nvPicPr>
          <p:cNvPr id="2" name="Picture 5" descr="logo korpri">
            <a:extLst>
              <a:ext uri="{FF2B5EF4-FFF2-40B4-BE49-F238E27FC236}">
                <a16:creationId xmlns:a16="http://schemas.microsoft.com/office/drawing/2014/main" id="{E0103016-3183-DB46-4B3F-6751242A6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282" y="625729"/>
            <a:ext cx="1159742" cy="7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1742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795064-85F2-4A60-816D-02501D9DA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76" y="960327"/>
            <a:ext cx="1121044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800" b="1" dirty="0"/>
              <a:t>PRODUK HUKUM DAERAH</a:t>
            </a:r>
            <a:endParaRPr lang="id-ID" sz="48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8255FED-4CA9-49AF-8BF6-BFF939ECE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76" y="2141035"/>
            <a:ext cx="11120898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/>
              <a:t>PERDA PROVINSI, KAB/KOTA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PERATURAN KEPALA DAERAH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PERATURAN DPRD PROVINSI &amp; KAB/KOTA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KEPUTUSAN KEPALA DAERAH</a:t>
            </a:r>
            <a:endParaRPr lang="id-ID" sz="4800" dirty="0"/>
          </a:p>
        </p:txBody>
      </p:sp>
      <p:pic>
        <p:nvPicPr>
          <p:cNvPr id="2" name="Picture 5" descr="logo korpri">
            <a:extLst>
              <a:ext uri="{FF2B5EF4-FFF2-40B4-BE49-F238E27FC236}">
                <a16:creationId xmlns:a16="http://schemas.microsoft.com/office/drawing/2014/main" id="{E0103016-3183-DB46-4B3F-6751242A6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58" y="101343"/>
            <a:ext cx="1159742" cy="7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7171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562E5F7F-A254-094C-A813-A764E02D7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74914" cy="1975979"/>
          </a:xfrm>
        </p:spPr>
        <p:txBody>
          <a:bodyPr>
            <a:normAutofit/>
          </a:bodyPr>
          <a:lstStyle/>
          <a:p>
            <a:endParaRPr lang="id-ID" sz="4000" b="1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E4AB1FFD-F9CD-314E-8CB8-8E85104CF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819" y="530679"/>
            <a:ext cx="7805661" cy="5796641"/>
          </a:xfrm>
        </p:spPr>
        <p:txBody>
          <a:bodyPr>
            <a:noAutofit/>
          </a:bodyPr>
          <a:lstStyle/>
          <a:p>
            <a:r>
              <a:rPr lang="id-ID" sz="2800" dirty="0"/>
              <a:t>❖ Masyarakat berhak memberikan masukan secara lisan dan/ atau tertulis dalam setiap tahapan Pembentukan PUU yang dilakukan secara daring dan/atau luring. (Pasal 96 ayat (1) dan ayat (2))</a:t>
            </a:r>
          </a:p>
          <a:p>
            <a:r>
              <a:rPr lang="id-ID" sz="2800" dirty="0"/>
              <a:t>❖ Masyarakat merupakan orang perseorangan atau kelompok orang yang </a:t>
            </a:r>
            <a:r>
              <a:rPr lang="id-ID" sz="2800" dirty="0" err="1"/>
              <a:t>terdampak</a:t>
            </a:r>
            <a:r>
              <a:rPr lang="id-ID" sz="2800" dirty="0"/>
              <a:t> langsung dan/atau mempunyai kepentingan atas materi muatan Rancangan PUU. (Pasal 96 ayat (3))</a:t>
            </a:r>
          </a:p>
          <a:p>
            <a:r>
              <a:rPr lang="id-ID" sz="2800" dirty="0"/>
              <a:t>❖ Pembentuk PUU dapat menjelaskan kepada masyarakat mengenai hasil pembahasan masukan masyarakat dalam setiap tahapan Pembentukan PUU (Pasal 96 ayat (8))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2BB78E-284A-7A69-9DFC-C5754B85D6B1}"/>
              </a:ext>
            </a:extLst>
          </p:cNvPr>
          <p:cNvSpPr/>
          <p:nvPr/>
        </p:nvSpPr>
        <p:spPr>
          <a:xfrm>
            <a:off x="347472" y="941832"/>
            <a:ext cx="2880361" cy="46360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/>
              <a:t>PARTISIPASI MASYARAKAT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706211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45F5658-3E9D-EA47-8832-4AFBB995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123837"/>
            <a:ext cx="3589020" cy="4601183"/>
          </a:xfrm>
        </p:spPr>
        <p:txBody>
          <a:bodyPr>
            <a:normAutofit/>
          </a:bodyPr>
          <a:lstStyle/>
          <a:p>
            <a:endParaRPr lang="id-ID" sz="2800" b="1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FE828678-14AA-2540-B1EB-B31B6E263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424543"/>
            <a:ext cx="7854646" cy="5992586"/>
          </a:xfrm>
        </p:spPr>
        <p:txBody>
          <a:bodyPr>
            <a:noAutofit/>
          </a:bodyPr>
          <a:lstStyle/>
          <a:p>
            <a:r>
              <a:rPr lang="id-ID" sz="3200" dirty="0"/>
              <a:t>❖ Pembentukan Peraturan PUU dapat dilakukan secara elektronik. (Pasal 97B ayat (1))</a:t>
            </a:r>
          </a:p>
          <a:p>
            <a:r>
              <a:rPr lang="id-ID" sz="3200" dirty="0"/>
              <a:t>❖ Pembubuhan tanda tangan dalam setiap tahapan Pembentukan PUU mulai dari perencanaan sampai dengan pengundangan dapat menggunakan TTE. (Pasal 97B ayat (2)) </a:t>
            </a:r>
          </a:p>
          <a:p>
            <a:r>
              <a:rPr lang="id-ID" sz="3200" dirty="0"/>
              <a:t>❖ TTE harus tersertifikasi sesuai dengan ketentuan PUU. (Pasal 97B ayat (3))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2FB6A4-06D1-7114-3613-13180F1B3B2A}"/>
              </a:ext>
            </a:extLst>
          </p:cNvPr>
          <p:cNvSpPr/>
          <p:nvPr/>
        </p:nvSpPr>
        <p:spPr>
          <a:xfrm>
            <a:off x="210312" y="941832"/>
            <a:ext cx="3273552" cy="45262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PEMBENTUKAN PUU</a:t>
            </a:r>
            <a:r>
              <a:rPr lang="id-ID" sz="3600" b="1" dirty="0"/>
              <a:t> SECARA ELEKTRONIK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3249859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C668BB1-1117-0147-8472-6801E5EA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399183" cy="4601183"/>
          </a:xfrm>
        </p:spPr>
        <p:txBody>
          <a:bodyPr/>
          <a:lstStyle/>
          <a:p>
            <a:r>
              <a:rPr lang="id-ID" b="1" dirty="0">
                <a:solidFill>
                  <a:schemeClr val="bg1"/>
                </a:solidFill>
              </a:rPr>
              <a:t>KEIKUT</a:t>
            </a:r>
            <a:br>
              <a:rPr lang="id-ID" b="1" dirty="0">
                <a:solidFill>
                  <a:schemeClr val="bg1"/>
                </a:solidFill>
              </a:rPr>
            </a:br>
            <a:r>
              <a:rPr lang="id-ID" b="1" dirty="0">
                <a:solidFill>
                  <a:schemeClr val="bg1"/>
                </a:solidFill>
              </a:rPr>
              <a:t>SERTAAN ANALIS HUKUM DALAM PEMBENTUKAN PUU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3BB8FB7C-296A-C74E-A425-D499B60DA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4000" dirty="0"/>
              <a:t>Selain Perancang PUU, Pembentukan Peraturan Perundang-undangan dapat mengikutsertakan analis hukum sesuai dengan kebutuhan (Pasal 98 ayat (1a))</a:t>
            </a:r>
          </a:p>
        </p:txBody>
      </p:sp>
    </p:spTree>
    <p:extLst>
      <p:ext uri="{BB962C8B-B14F-4D97-AF65-F5344CB8AC3E}">
        <p14:creationId xmlns:p14="http://schemas.microsoft.com/office/powerpoint/2010/main" val="2451027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795064-85F2-4A60-816D-02501D9DA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76" y="347679"/>
            <a:ext cx="1121044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4000" dirty="0"/>
              <a:t>KERANGKA PERATURAN PERUUAN</a:t>
            </a:r>
            <a:endParaRPr lang="id-ID" sz="40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8255FED-4CA9-49AF-8BF6-BFF939ECE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76" y="1531488"/>
            <a:ext cx="11080920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/>
              <a:t>JUDUL </a:t>
            </a:r>
          </a:p>
          <a:p>
            <a:r>
              <a:rPr lang="en-US" dirty="0"/>
              <a:t>PEMBUKAAN </a:t>
            </a:r>
          </a:p>
          <a:p>
            <a:pPr lvl="1"/>
            <a:r>
              <a:rPr lang="en-US" dirty="0"/>
              <a:t>1. </a:t>
            </a:r>
            <a:r>
              <a:rPr lang="en-US" dirty="0" err="1"/>
              <a:t>Frasa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Rahmat </a:t>
            </a:r>
            <a:r>
              <a:rPr lang="en-US" dirty="0" err="1"/>
              <a:t>Tuhan</a:t>
            </a:r>
            <a:r>
              <a:rPr lang="en-US" dirty="0"/>
              <a:t> Yang Maha Esa</a:t>
            </a:r>
            <a:br>
              <a:rPr lang="en-US" dirty="0"/>
            </a:br>
            <a:r>
              <a:rPr lang="en-US" dirty="0"/>
              <a:t>2.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Pembentuk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endParaRPr lang="en-US" dirty="0"/>
          </a:p>
          <a:p>
            <a:pPr lvl="1"/>
            <a:r>
              <a:rPr lang="en-US" dirty="0"/>
              <a:t>3. </a:t>
            </a:r>
            <a:r>
              <a:rPr lang="en-US" dirty="0" err="1"/>
              <a:t>Konsiderans</a:t>
            </a:r>
            <a:br>
              <a:rPr lang="en-US" dirty="0"/>
            </a:br>
            <a:r>
              <a:rPr lang="en-US" dirty="0"/>
              <a:t>4. Dasar Hukum</a:t>
            </a:r>
            <a:br>
              <a:rPr lang="en-US" dirty="0"/>
            </a:br>
            <a:r>
              <a:rPr lang="en-US" dirty="0"/>
              <a:t>5. </a:t>
            </a:r>
            <a:r>
              <a:rPr lang="en-US" dirty="0" err="1"/>
              <a:t>Diktum</a:t>
            </a:r>
            <a:r>
              <a:rPr lang="en-US" dirty="0"/>
              <a:t> </a:t>
            </a:r>
          </a:p>
          <a:p>
            <a:r>
              <a:rPr lang="en-US" dirty="0"/>
              <a:t>BATANG TUBUH</a:t>
            </a:r>
            <a:br>
              <a:rPr lang="en-US" dirty="0"/>
            </a:br>
            <a:r>
              <a:rPr lang="en-US" dirty="0"/>
              <a:t>1.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Umum</a:t>
            </a:r>
            <a:br>
              <a:rPr lang="en-US" dirty="0"/>
            </a:br>
            <a:r>
              <a:rPr lang="en-US" dirty="0"/>
              <a:t>2.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yang </a:t>
            </a:r>
            <a:r>
              <a:rPr lang="en-US" dirty="0" err="1"/>
              <a:t>Diatur</a:t>
            </a:r>
            <a:br>
              <a:rPr lang="en-US" dirty="0"/>
            </a:br>
            <a:r>
              <a:rPr lang="en-US" dirty="0"/>
              <a:t>3.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(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4.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Peralihan</a:t>
            </a:r>
            <a:r>
              <a:rPr lang="en-US" dirty="0"/>
              <a:t> (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   5.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Penutup</a:t>
            </a:r>
            <a:r>
              <a:rPr lang="en-US" dirty="0"/>
              <a:t> </a:t>
            </a:r>
          </a:p>
          <a:p>
            <a:r>
              <a:rPr lang="en-US" dirty="0"/>
              <a:t>PENUTUP </a:t>
            </a:r>
          </a:p>
          <a:p>
            <a:r>
              <a:rPr lang="en-US" b="1" dirty="0"/>
              <a:t>PENJELASAN (</a:t>
            </a: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diperlukan</a:t>
            </a:r>
            <a:r>
              <a:rPr lang="en-US" b="1" dirty="0"/>
              <a:t>) </a:t>
            </a:r>
          </a:p>
          <a:p>
            <a:r>
              <a:rPr lang="en-US" b="1" dirty="0"/>
              <a:t>LAMPIRAN (</a:t>
            </a: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diperlukan</a:t>
            </a:r>
            <a:r>
              <a:rPr lang="en-US" b="1" dirty="0"/>
              <a:t>) </a:t>
            </a:r>
          </a:p>
        </p:txBody>
      </p:sp>
      <p:pic>
        <p:nvPicPr>
          <p:cNvPr id="2" name="Picture 5" descr="logo korpri">
            <a:extLst>
              <a:ext uri="{FF2B5EF4-FFF2-40B4-BE49-F238E27FC236}">
                <a16:creationId xmlns:a16="http://schemas.microsoft.com/office/drawing/2014/main" id="{E0103016-3183-DB46-4B3F-6751242A6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154" y="317953"/>
            <a:ext cx="1159742" cy="7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3199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572532" y="1192227"/>
            <a:ext cx="4857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27" tIns="45713" rIns="91427" bIns="45713">
            <a:spAutoFit/>
          </a:bodyPr>
          <a:lstStyle/>
          <a:p>
            <a:pPr algn="ctr">
              <a:tabLst>
                <a:tab pos="630238" algn="l"/>
                <a:tab pos="2609850" algn="l"/>
                <a:tab pos="2790825" algn="l"/>
              </a:tabLst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TERIMA KASIH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96159" y="2560666"/>
          <a:ext cx="10476186" cy="2868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6748272" imgH="2941320" progId="">
                  <p:embed/>
                </p:oleObj>
              </mc:Choice>
              <mc:Fallback>
                <p:oleObj name="CorelDRAW" r:id="rId3" imgW="6748272" imgH="294132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" contrast="1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159" y="2560666"/>
                        <a:ext cx="10476186" cy="2868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509712" y="96839"/>
            <a:ext cx="9158288" cy="1889125"/>
            <a:chOff x="-14256" y="200002"/>
            <a:chExt cx="9158256" cy="1889463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-14256" y="500090"/>
              <a:ext cx="9158256" cy="376306"/>
              <a:chOff x="0" y="1828839"/>
              <a:chExt cx="9144000" cy="304855"/>
            </a:xfrm>
          </p:grpSpPr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0" y="1828841"/>
                <a:ext cx="9144000" cy="153070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9F9F9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91427" tIns="45713" rIns="91427" bIns="45713" anchor="ctr"/>
              <a:lstStyle/>
              <a:p>
                <a:pPr algn="ctr">
                  <a:defRPr/>
                </a:pPr>
                <a:endParaRPr lang="th-TH">
                  <a:solidFill>
                    <a:schemeClr val="lt1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0" y="1981911"/>
                <a:ext cx="9144000" cy="15178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rgbClr val="F9F9F9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91427" tIns="45713" rIns="91427" bIns="45713" anchor="ctr"/>
              <a:lstStyle/>
              <a:p>
                <a:pPr algn="ctr">
                  <a:defRPr/>
                </a:pPr>
                <a:endParaRPr lang="th-TH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1032" name="Picture 12" descr="garuda gud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0034" y="200002"/>
              <a:ext cx="857256" cy="188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0" name="Slide Number Placeholder 1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E3002FDA-ECB8-40BF-8DB9-D1065652CDB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9611" y="5630434"/>
            <a:ext cx="4843304" cy="8105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Dr. Maharani Sofiaty, SH, </a:t>
            </a:r>
            <a:r>
              <a:rPr lang="en-US" dirty="0" err="1"/>
              <a:t>Mhum</a:t>
            </a:r>
            <a:endParaRPr lang="en-US" dirty="0"/>
          </a:p>
          <a:p>
            <a:r>
              <a:rPr lang="en-US" dirty="0"/>
              <a:t>TLP: 082311272184</a:t>
            </a:r>
          </a:p>
          <a:p>
            <a:r>
              <a:rPr lang="en-US" dirty="0"/>
              <a:t>Email: </a:t>
            </a:r>
            <a:r>
              <a:rPr lang="en-US" dirty="0">
                <a:hlinkClick r:id="rId6"/>
              </a:rPr>
              <a:t>maharani.sofiaty@yahoo.co.id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2175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795064-85F2-4A60-816D-02501D9DA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3" y="1208849"/>
            <a:ext cx="1101535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tx2"/>
                </a:solidFill>
              </a:rPr>
              <a:t>TERTIB PENYUSUNAN PUUAN</a:t>
            </a:r>
            <a:endParaRPr lang="id-ID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8255FED-4CA9-49AF-8BF6-BFF939ECE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03" y="2250537"/>
            <a:ext cx="11364604" cy="43550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447800" indent="-457200">
              <a:spcBef>
                <a:spcPts val="580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 err="1"/>
              <a:t>Tertib</a:t>
            </a:r>
            <a:r>
              <a:rPr lang="en-US" sz="3600" dirty="0"/>
              <a:t> </a:t>
            </a:r>
            <a:r>
              <a:rPr lang="en-US" sz="3600" dirty="0" err="1"/>
              <a:t>Kewenangan</a:t>
            </a:r>
            <a:endParaRPr lang="en-US" sz="3600" dirty="0"/>
          </a:p>
          <a:p>
            <a:pPr marL="1447800" indent="-457200">
              <a:spcBef>
                <a:spcPts val="580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 err="1"/>
              <a:t>Tertib</a:t>
            </a:r>
            <a:r>
              <a:rPr lang="en-US" sz="3600" dirty="0"/>
              <a:t> </a:t>
            </a:r>
            <a:r>
              <a:rPr lang="en-US" sz="3600" dirty="0" err="1"/>
              <a:t>Substansi</a:t>
            </a:r>
            <a:endParaRPr lang="en-US" sz="3600" dirty="0"/>
          </a:p>
          <a:p>
            <a:pPr marL="990600">
              <a:spcBef>
                <a:spcPts val="580"/>
              </a:spcBef>
              <a:defRPr/>
            </a:pPr>
            <a:r>
              <a:rPr lang="en-US" sz="3600" dirty="0"/>
              <a:t>	(</a:t>
            </a:r>
            <a:r>
              <a:rPr lang="en-US" sz="3600" dirty="0" err="1"/>
              <a:t>Politik</a:t>
            </a:r>
            <a:r>
              <a:rPr lang="en-US" sz="3600" dirty="0"/>
              <a:t> Hukum, </a:t>
            </a:r>
            <a:r>
              <a:rPr lang="en-US" sz="3600" dirty="0" err="1"/>
              <a:t>Materi</a:t>
            </a:r>
            <a:r>
              <a:rPr lang="en-US" sz="3600" dirty="0"/>
              <a:t> </a:t>
            </a:r>
            <a:r>
              <a:rPr lang="en-US" sz="3600" dirty="0" err="1"/>
              <a:t>Muatan</a:t>
            </a:r>
            <a:r>
              <a:rPr lang="en-US" sz="3600" dirty="0"/>
              <a:t> &amp; </a:t>
            </a:r>
            <a:r>
              <a:rPr lang="en-US" sz="3600" dirty="0" err="1"/>
              <a:t>Asas</a:t>
            </a:r>
            <a:r>
              <a:rPr lang="en-US" sz="3600" dirty="0"/>
              <a:t> Hukum)</a:t>
            </a:r>
          </a:p>
          <a:p>
            <a:pPr marL="1444625" indent="-457200">
              <a:spcBef>
                <a:spcPts val="580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 err="1"/>
              <a:t>Tertib</a:t>
            </a:r>
            <a:r>
              <a:rPr lang="en-US" sz="3600" dirty="0"/>
              <a:t> Proses </a:t>
            </a:r>
            <a:r>
              <a:rPr lang="en-US" sz="3600" dirty="0" err="1"/>
              <a:t>Pembentukan</a:t>
            </a:r>
            <a:endParaRPr lang="en-US" sz="3600" dirty="0"/>
          </a:p>
          <a:p>
            <a:pPr marL="1444625" indent="-457200">
              <a:spcBef>
                <a:spcPts val="580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 err="1"/>
              <a:t>Tertib</a:t>
            </a:r>
            <a:r>
              <a:rPr lang="en-US" sz="3600" dirty="0"/>
              <a:t> </a:t>
            </a:r>
            <a:r>
              <a:rPr lang="en-US" sz="3600" dirty="0" err="1"/>
              <a:t>Implementasi</a:t>
            </a:r>
            <a:r>
              <a:rPr lang="en-US" sz="3600" dirty="0"/>
              <a:t> </a:t>
            </a:r>
          </a:p>
          <a:p>
            <a:pPr marL="1435100" indent="-628650">
              <a:spcBef>
                <a:spcPts val="580"/>
              </a:spcBef>
              <a:defRPr/>
            </a:pPr>
            <a:r>
              <a:rPr lang="en-US" sz="3600" dirty="0"/>
              <a:t>		(managerial </a:t>
            </a:r>
            <a:r>
              <a:rPr lang="en-US" sz="3600" dirty="0" err="1"/>
              <a:t>hukum</a:t>
            </a:r>
            <a:r>
              <a:rPr lang="en-US" sz="3600" dirty="0"/>
              <a:t>: man, money, machine, 		</a:t>
            </a:r>
            <a:r>
              <a:rPr lang="en-US" sz="3600" dirty="0" err="1"/>
              <a:t>methode</a:t>
            </a:r>
            <a:r>
              <a:rPr lang="en-US" sz="3600" dirty="0"/>
              <a:t>, material)</a:t>
            </a:r>
          </a:p>
        </p:txBody>
      </p:sp>
      <p:pic>
        <p:nvPicPr>
          <p:cNvPr id="2" name="Picture 5" descr="logo korpri">
            <a:extLst>
              <a:ext uri="{FF2B5EF4-FFF2-40B4-BE49-F238E27FC236}">
                <a16:creationId xmlns:a16="http://schemas.microsoft.com/office/drawing/2014/main" id="{E0103016-3183-DB46-4B3F-6751242A6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58" y="101343"/>
            <a:ext cx="1159742" cy="7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322" y="564217"/>
            <a:ext cx="9693469" cy="5448041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1611AB-CE22-D13C-B47A-22B68555E4F3}"/>
              </a:ext>
            </a:extLst>
          </p:cNvPr>
          <p:cNvSpPr/>
          <p:nvPr/>
        </p:nvSpPr>
        <p:spPr>
          <a:xfrm>
            <a:off x="1320208" y="5557344"/>
            <a:ext cx="2865533" cy="3310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55" y="51836"/>
            <a:ext cx="10923639" cy="64374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65" y="132184"/>
            <a:ext cx="11068400" cy="58654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ED28D3-216D-739A-9073-146CCF661FB4}"/>
              </a:ext>
            </a:extLst>
          </p:cNvPr>
          <p:cNvSpPr/>
          <p:nvPr/>
        </p:nvSpPr>
        <p:spPr>
          <a:xfrm>
            <a:off x="702789" y="5628331"/>
            <a:ext cx="2838323" cy="2941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55" y="704979"/>
            <a:ext cx="9693469" cy="544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8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795064-85F2-4A60-816D-02501D9DA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3" y="1208849"/>
            <a:ext cx="1101535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/>
              <a:t>PERATURAN PERUUAN TERKAIT PPP</a:t>
            </a:r>
            <a:endParaRPr lang="id-ID" sz="36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8255FED-4CA9-49AF-8BF6-BFF939ECE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03" y="2195348"/>
            <a:ext cx="11383873" cy="4031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UUD 1945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UU 12/2011 jo UU 15/2019 jo UU 13/2022 (</a:t>
            </a:r>
            <a:r>
              <a:rPr lang="en-US" sz="3200" dirty="0" err="1"/>
              <a:t>diundangkan</a:t>
            </a:r>
            <a:r>
              <a:rPr lang="en-US" sz="3200" dirty="0"/>
              <a:t> 16 </a:t>
            </a:r>
            <a:r>
              <a:rPr lang="en-US" sz="3200" dirty="0" err="1"/>
              <a:t>Juni</a:t>
            </a:r>
            <a:r>
              <a:rPr lang="en-US" sz="3200" dirty="0"/>
              <a:t> 2022) </a:t>
            </a:r>
            <a:r>
              <a:rPr lang="en-US" sz="3200" dirty="0" err="1"/>
              <a:t>Ttg</a:t>
            </a:r>
            <a:r>
              <a:rPr lang="en-US" sz="3200" dirty="0"/>
              <a:t> </a:t>
            </a:r>
            <a:r>
              <a:rPr lang="en-US" sz="3200" dirty="0" err="1"/>
              <a:t>Pembentukan</a:t>
            </a:r>
            <a:r>
              <a:rPr lang="en-US" sz="3200" dirty="0"/>
              <a:t> </a:t>
            </a:r>
            <a:r>
              <a:rPr lang="en-US" sz="3200" dirty="0" err="1"/>
              <a:t>Peraturan</a:t>
            </a:r>
            <a:r>
              <a:rPr lang="en-US" sz="3200" dirty="0"/>
              <a:t> </a:t>
            </a:r>
            <a:r>
              <a:rPr lang="en-US" sz="3200" dirty="0" err="1"/>
              <a:t>peruuan</a:t>
            </a:r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ID" sz="3200" dirty="0"/>
              <a:t>UU 6/2023 </a:t>
            </a:r>
            <a:r>
              <a:rPr lang="en-ID" sz="3200" dirty="0" err="1"/>
              <a:t>ttg</a:t>
            </a:r>
            <a:r>
              <a:rPr lang="en-ID" sz="3200" dirty="0"/>
              <a:t> </a:t>
            </a:r>
            <a:r>
              <a:rPr lang="en-ID" sz="3200" dirty="0" err="1"/>
              <a:t>Penetapan</a:t>
            </a:r>
            <a:r>
              <a:rPr lang="en-ID" sz="3200" dirty="0"/>
              <a:t> </a:t>
            </a:r>
            <a:r>
              <a:rPr lang="en-ID" sz="3200" dirty="0" err="1"/>
              <a:t>Perppu</a:t>
            </a:r>
            <a:r>
              <a:rPr lang="en-ID" sz="3200" dirty="0"/>
              <a:t> 2/2022 </a:t>
            </a:r>
            <a:r>
              <a:rPr lang="en-ID" sz="3200" dirty="0" err="1"/>
              <a:t>ttg</a:t>
            </a:r>
            <a:r>
              <a:rPr lang="en-ID" sz="3200" dirty="0"/>
              <a:t> </a:t>
            </a:r>
            <a:r>
              <a:rPr lang="en-ID" sz="3200" dirty="0" err="1"/>
              <a:t>Cipta</a:t>
            </a:r>
            <a:r>
              <a:rPr lang="en-ID" sz="3200" dirty="0"/>
              <a:t> </a:t>
            </a:r>
            <a:r>
              <a:rPr lang="en-ID" sz="3200" dirty="0" err="1"/>
              <a:t>Kerja</a:t>
            </a:r>
            <a:r>
              <a:rPr lang="en-ID" sz="3200" dirty="0"/>
              <a:t> </a:t>
            </a:r>
            <a:r>
              <a:rPr lang="en-ID" sz="3200" dirty="0" err="1"/>
              <a:t>menjadi</a:t>
            </a:r>
            <a:r>
              <a:rPr lang="en-ID" sz="3200" dirty="0"/>
              <a:t> UU (</a:t>
            </a:r>
            <a:r>
              <a:rPr lang="en-ID" sz="3200" dirty="0" err="1"/>
              <a:t>diundangkan</a:t>
            </a:r>
            <a:r>
              <a:rPr lang="en-ID" sz="3200" dirty="0"/>
              <a:t> </a:t>
            </a:r>
            <a:r>
              <a:rPr lang="en-ID" sz="3200" dirty="0" err="1"/>
              <a:t>Desember</a:t>
            </a:r>
            <a:r>
              <a:rPr lang="en-ID" sz="3200" dirty="0"/>
              <a:t> 2022) , </a:t>
            </a:r>
            <a:r>
              <a:rPr lang="en-ID" sz="3200" dirty="0" err="1"/>
              <a:t>mencabut</a:t>
            </a:r>
            <a:r>
              <a:rPr lang="en-ID" sz="3200" dirty="0"/>
              <a:t> UU 11/2020 </a:t>
            </a:r>
            <a:r>
              <a:rPr lang="en-ID" sz="3200" dirty="0" err="1"/>
              <a:t>ttg</a:t>
            </a:r>
            <a:r>
              <a:rPr lang="en-ID" sz="3200" dirty="0"/>
              <a:t> CIPTA KERJA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3200" dirty="0"/>
              <a:t>UU 23/2014 </a:t>
            </a:r>
            <a:r>
              <a:rPr lang="en-ID" sz="3200" dirty="0" err="1"/>
              <a:t>ttg</a:t>
            </a:r>
            <a:r>
              <a:rPr lang="en-ID" sz="3200" dirty="0"/>
              <a:t> </a:t>
            </a:r>
            <a:r>
              <a:rPr lang="en-ID" sz="3200" dirty="0" err="1"/>
              <a:t>Pemerintahan</a:t>
            </a:r>
            <a:r>
              <a:rPr lang="en-ID" sz="3200" dirty="0"/>
              <a:t> Daerah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3200" dirty="0"/>
              <a:t>UU </a:t>
            </a:r>
            <a:r>
              <a:rPr lang="en-ID" sz="3200" dirty="0" err="1"/>
              <a:t>teknis</a:t>
            </a:r>
            <a:r>
              <a:rPr lang="en-ID" sz="3200" dirty="0"/>
              <a:t> </a:t>
            </a:r>
            <a:r>
              <a:rPr lang="en-ID" sz="3200" dirty="0" err="1"/>
              <a:t>lainnya</a:t>
            </a:r>
            <a:endParaRPr lang="en-ID" sz="3200" dirty="0"/>
          </a:p>
        </p:txBody>
      </p:sp>
      <p:pic>
        <p:nvPicPr>
          <p:cNvPr id="2" name="Picture 5" descr="logo korpri">
            <a:extLst>
              <a:ext uri="{FF2B5EF4-FFF2-40B4-BE49-F238E27FC236}">
                <a16:creationId xmlns:a16="http://schemas.microsoft.com/office/drawing/2014/main" id="{E0103016-3183-DB46-4B3F-6751242A6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58" y="101343"/>
            <a:ext cx="1159742" cy="7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6918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795064-85F2-4A60-816D-02501D9DA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76" y="1024122"/>
            <a:ext cx="1121044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rgbClr val="FFC000"/>
                </a:solidFill>
              </a:rPr>
              <a:t>UU 6/2023</a:t>
            </a:r>
          </a:p>
          <a:p>
            <a:pPr algn="ctr" eaLnBrk="1" hangingPunct="1">
              <a:defRPr/>
            </a:pPr>
            <a:r>
              <a:rPr lang="en-US" sz="2400" b="1" dirty="0"/>
              <a:t>(Ps. 176 </a:t>
            </a:r>
            <a:r>
              <a:rPr lang="en-US" sz="2400" b="1" dirty="0" err="1"/>
              <a:t>angka</a:t>
            </a:r>
            <a:r>
              <a:rPr lang="en-US" sz="2400" b="1" dirty="0"/>
              <a:t> 2,Ps.250 UU 23/2014)</a:t>
            </a:r>
            <a:endParaRPr lang="id-ID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8255FED-4CA9-49AF-8BF6-BFF939ECE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626" y="2386781"/>
            <a:ext cx="11144097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ID" sz="4000" dirty="0" err="1"/>
              <a:t>Perda</a:t>
            </a:r>
            <a:r>
              <a:rPr lang="en-ID" sz="4000" dirty="0"/>
              <a:t> dan </a:t>
            </a:r>
            <a:r>
              <a:rPr lang="en-ID" sz="4000" dirty="0" err="1"/>
              <a:t>Perkada</a:t>
            </a:r>
            <a:r>
              <a:rPr lang="en-ID" sz="4000" dirty="0"/>
              <a:t> </a:t>
            </a:r>
            <a:r>
              <a:rPr lang="en-ID" sz="4000" dirty="0" err="1"/>
              <a:t>sebagaimana</a:t>
            </a:r>
            <a:r>
              <a:rPr lang="en-ID" sz="4000" dirty="0"/>
              <a:t> </a:t>
            </a:r>
            <a:r>
              <a:rPr lang="en-ID" sz="4000" dirty="0" err="1"/>
              <a:t>dimaksud</a:t>
            </a:r>
            <a:r>
              <a:rPr lang="en-ID" sz="4000" dirty="0"/>
              <a:t> </a:t>
            </a:r>
            <a:r>
              <a:rPr lang="en-ID" sz="4000" dirty="0" err="1"/>
              <a:t>dalam</a:t>
            </a:r>
            <a:r>
              <a:rPr lang="en-ID" sz="4000" dirty="0"/>
              <a:t> Pasal 249 </a:t>
            </a:r>
            <a:r>
              <a:rPr lang="en-ID" sz="4000" dirty="0" err="1"/>
              <a:t>ayat</a:t>
            </a:r>
            <a:r>
              <a:rPr lang="en-ID" sz="4000" dirty="0"/>
              <a:t> (1) dan </a:t>
            </a:r>
            <a:r>
              <a:rPr lang="en-ID" sz="4000" dirty="0" err="1"/>
              <a:t>ayat</a:t>
            </a:r>
            <a:r>
              <a:rPr lang="en-ID" sz="4000" dirty="0"/>
              <a:t> (3) </a:t>
            </a:r>
            <a:r>
              <a:rPr lang="en-ID" sz="4000" dirty="0" err="1"/>
              <a:t>dilarang</a:t>
            </a:r>
            <a:r>
              <a:rPr lang="en-ID" sz="4000" dirty="0"/>
              <a:t> </a:t>
            </a:r>
            <a:r>
              <a:rPr lang="en-ID" sz="4000" dirty="0" err="1"/>
              <a:t>bertentangan</a:t>
            </a:r>
            <a:r>
              <a:rPr lang="en-ID" sz="4000" dirty="0"/>
              <a:t> </a:t>
            </a:r>
            <a:r>
              <a:rPr lang="en-ID" sz="4000" dirty="0" err="1"/>
              <a:t>dengan</a:t>
            </a:r>
            <a:r>
              <a:rPr lang="en-ID" sz="4000" dirty="0"/>
              <a:t> </a:t>
            </a:r>
            <a:r>
              <a:rPr lang="en-ID" sz="4000" dirty="0" err="1"/>
              <a:t>ketentuan</a:t>
            </a:r>
            <a:r>
              <a:rPr lang="en-ID" sz="4000" dirty="0"/>
              <a:t> PUU yang </a:t>
            </a:r>
            <a:r>
              <a:rPr lang="en-ID" sz="4000" dirty="0" err="1"/>
              <a:t>lebih</a:t>
            </a:r>
            <a:r>
              <a:rPr lang="en-ID" sz="4000" dirty="0"/>
              <a:t> </a:t>
            </a:r>
            <a:r>
              <a:rPr lang="en-ID" sz="4000" dirty="0" err="1"/>
              <a:t>tinggi</a:t>
            </a:r>
            <a:r>
              <a:rPr lang="en-ID" sz="4000" dirty="0"/>
              <a:t>, </a:t>
            </a:r>
            <a:r>
              <a:rPr lang="en-ID" sz="4000" dirty="0" err="1"/>
              <a:t>asas</a:t>
            </a:r>
            <a:r>
              <a:rPr lang="en-ID" sz="4000" dirty="0"/>
              <a:t> </a:t>
            </a:r>
            <a:r>
              <a:rPr lang="en-ID" sz="4000" dirty="0" err="1"/>
              <a:t>pembentukan</a:t>
            </a:r>
            <a:r>
              <a:rPr lang="en-ID" sz="4000" dirty="0"/>
              <a:t> PUU yang </a:t>
            </a:r>
            <a:r>
              <a:rPr lang="en-ID" sz="4000" dirty="0" err="1"/>
              <a:t>baik</a:t>
            </a:r>
            <a:r>
              <a:rPr lang="en-ID" sz="4000" dirty="0"/>
              <a:t>, </a:t>
            </a:r>
            <a:r>
              <a:rPr lang="en-ID" sz="4000" dirty="0" err="1"/>
              <a:t>asas</a:t>
            </a:r>
            <a:r>
              <a:rPr lang="en-ID" sz="4000" dirty="0"/>
              <a:t> </a:t>
            </a:r>
            <a:r>
              <a:rPr lang="en-ID" sz="4000" dirty="0" err="1"/>
              <a:t>materi</a:t>
            </a:r>
            <a:r>
              <a:rPr lang="en-ID" sz="4000" dirty="0"/>
              <a:t> </a:t>
            </a:r>
            <a:r>
              <a:rPr lang="en-ID" sz="4000" dirty="0" err="1"/>
              <a:t>muatan</a:t>
            </a:r>
            <a:r>
              <a:rPr lang="en-ID" sz="4000" dirty="0"/>
              <a:t> PUU &amp; </a:t>
            </a:r>
            <a:r>
              <a:rPr lang="en-ID" sz="4000" dirty="0" err="1"/>
              <a:t>putusan</a:t>
            </a:r>
            <a:r>
              <a:rPr lang="en-ID" sz="4000" dirty="0"/>
              <a:t> </a:t>
            </a:r>
            <a:r>
              <a:rPr lang="en-ID" sz="4000" dirty="0" err="1"/>
              <a:t>pengadilan</a:t>
            </a:r>
            <a:r>
              <a:rPr lang="en-ID" sz="4000" dirty="0"/>
              <a:t>.</a:t>
            </a:r>
          </a:p>
        </p:txBody>
      </p:sp>
      <p:pic>
        <p:nvPicPr>
          <p:cNvPr id="2" name="Picture 5" descr="logo korpri">
            <a:extLst>
              <a:ext uri="{FF2B5EF4-FFF2-40B4-BE49-F238E27FC236}">
                <a16:creationId xmlns:a16="http://schemas.microsoft.com/office/drawing/2014/main" id="{E0103016-3183-DB46-4B3F-6751242A6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58" y="101343"/>
            <a:ext cx="1159742" cy="7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3266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291</TotalTime>
  <Words>1210</Words>
  <Application>Microsoft Office PowerPoint</Application>
  <PresentationFormat>Widescreen</PresentationFormat>
  <Paragraphs>140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Aptos</vt:lpstr>
      <vt:lpstr>Arial</vt:lpstr>
      <vt:lpstr>Arial Black</vt:lpstr>
      <vt:lpstr>Arial Rounded MT Bold</vt:lpstr>
      <vt:lpstr>Bookman Old Style</vt:lpstr>
      <vt:lpstr>Calibri</vt:lpstr>
      <vt:lpstr>Calibri Light</vt:lpstr>
      <vt:lpstr>Gill Sans MT</vt:lpstr>
      <vt:lpstr>Segoe UI</vt:lpstr>
      <vt:lpstr>Times New Roman</vt:lpstr>
      <vt:lpstr>Retrospect</vt:lpstr>
      <vt:lpstr>CorelDRAW</vt:lpstr>
      <vt:lpstr>PEMBENTUKAN PRODUK HUKUM DAERAH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ASAS MATERI MUATAN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TERTIB PROSES PEMBENTUKAN PERATURAN PUU (UU No.12/2011 jo UU 15/2019 jo UU 13/2022) </vt:lpstr>
      <vt:lpstr>PowerPoint Presentation</vt:lpstr>
      <vt:lpstr>PowerPoint Presentation</vt:lpstr>
      <vt:lpstr>PowerPoint Presentation</vt:lpstr>
      <vt:lpstr>PowerPoint Presentation</vt:lpstr>
      <vt:lpstr>KEIKUT SERTAAN ANALIS HUKUM DALAM PEMBENTUKAN PUU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RAIHAN RAMAPRAWIRA</dc:creator>
  <cp:lastModifiedBy>RAIHAN RAMAPRAWIRA</cp:lastModifiedBy>
  <cp:revision>4</cp:revision>
  <dcterms:created xsi:type="dcterms:W3CDTF">2024-08-07T11:36:31Z</dcterms:created>
  <dcterms:modified xsi:type="dcterms:W3CDTF">2024-08-08T02:08:05Z</dcterms:modified>
</cp:coreProperties>
</file>