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0" r:id="rId2"/>
    <p:sldId id="9902" r:id="rId3"/>
    <p:sldId id="9903" r:id="rId4"/>
    <p:sldId id="9904" r:id="rId5"/>
    <p:sldId id="289" r:id="rId6"/>
    <p:sldId id="288" r:id="rId7"/>
    <p:sldId id="279" r:id="rId8"/>
    <p:sldId id="297" r:id="rId9"/>
    <p:sldId id="298" r:id="rId10"/>
    <p:sldId id="290" r:id="rId11"/>
    <p:sldId id="9905" r:id="rId12"/>
    <p:sldId id="9906" r:id="rId13"/>
    <p:sldId id="9907" r:id="rId14"/>
    <p:sldId id="258" r:id="rId15"/>
    <p:sldId id="291" r:id="rId16"/>
    <p:sldId id="292" r:id="rId17"/>
    <p:sldId id="293" r:id="rId18"/>
    <p:sldId id="294" r:id="rId19"/>
    <p:sldId id="295" r:id="rId20"/>
    <p:sldId id="296" r:id="rId21"/>
    <p:sldId id="259" r:id="rId22"/>
    <p:sldId id="260" r:id="rId23"/>
    <p:sldId id="261" r:id="rId24"/>
    <p:sldId id="262" r:id="rId25"/>
    <p:sldId id="263" r:id="rId26"/>
    <p:sldId id="264" r:id="rId27"/>
    <p:sldId id="283" r:id="rId28"/>
    <p:sldId id="282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84" r:id="rId38"/>
    <p:sldId id="285" r:id="rId39"/>
    <p:sldId id="286" r:id="rId40"/>
    <p:sldId id="273" r:id="rId41"/>
    <p:sldId id="274" r:id="rId42"/>
    <p:sldId id="275" r:id="rId43"/>
    <p:sldId id="276" r:id="rId44"/>
    <p:sldId id="277" r:id="rId45"/>
    <p:sldId id="28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01BC8-153B-4746-A784-0A329C5F1F2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D61F3FF-5DEE-47D8-9045-432A9B6138A3}">
      <dgm:prSet/>
      <dgm:spPr/>
      <dgm:t>
        <a:bodyPr/>
        <a:lstStyle/>
        <a:p>
          <a:r>
            <a:rPr lang="en-ID"/>
            <a:t>Kesesuaian dengan hierarki peraturan perundang-undangan: Perda harus sesuai dengan peraturan perundang-undangan yang lebih tinggi tingkatannya, seperti Undang-Undang Dasar 1945, Undang-Undang, dan Peraturan Pemerintah.</a:t>
          </a:r>
          <a:endParaRPr lang="en-US"/>
        </a:p>
      </dgm:t>
    </dgm:pt>
    <dgm:pt modelId="{83AC4E0F-D366-4B9D-870F-57550D40DF87}" type="parTrans" cxnId="{8ED89A74-A865-4C4B-94DF-4176D270D0F4}">
      <dgm:prSet/>
      <dgm:spPr/>
      <dgm:t>
        <a:bodyPr/>
        <a:lstStyle/>
        <a:p>
          <a:endParaRPr lang="en-US"/>
        </a:p>
      </dgm:t>
    </dgm:pt>
    <dgm:pt modelId="{5D49E186-6EF4-48B4-BF58-87DB71CCD7F8}" type="sibTrans" cxnId="{8ED89A74-A865-4C4B-94DF-4176D270D0F4}">
      <dgm:prSet/>
      <dgm:spPr/>
      <dgm:t>
        <a:bodyPr/>
        <a:lstStyle/>
        <a:p>
          <a:endParaRPr lang="en-US"/>
        </a:p>
      </dgm:t>
    </dgm:pt>
    <dgm:pt modelId="{BEB83CF4-0289-4B11-A040-E427657B8B1D}">
      <dgm:prSet/>
      <dgm:spPr/>
      <dgm:t>
        <a:bodyPr/>
        <a:lstStyle/>
        <a:p>
          <a:r>
            <a:rPr lang="en-ID"/>
            <a:t>Kepastian hukum: Perda harus disusun dengan jelas, sistematis, mudah dipahami, dan tidak menimbulkan penafsiran ganda.</a:t>
          </a:r>
          <a:endParaRPr lang="en-US"/>
        </a:p>
      </dgm:t>
    </dgm:pt>
    <dgm:pt modelId="{5EA41F2A-A4A0-41C5-A287-12D5B94DCAED}" type="parTrans" cxnId="{650656D2-893F-4F84-9EEA-4F118E24CB95}">
      <dgm:prSet/>
      <dgm:spPr/>
      <dgm:t>
        <a:bodyPr/>
        <a:lstStyle/>
        <a:p>
          <a:endParaRPr lang="en-US"/>
        </a:p>
      </dgm:t>
    </dgm:pt>
    <dgm:pt modelId="{1C2458A2-2A14-4D2A-95BA-5BD18A91A07B}" type="sibTrans" cxnId="{650656D2-893F-4F84-9EEA-4F118E24CB95}">
      <dgm:prSet/>
      <dgm:spPr/>
      <dgm:t>
        <a:bodyPr/>
        <a:lstStyle/>
        <a:p>
          <a:endParaRPr lang="en-US"/>
        </a:p>
      </dgm:t>
    </dgm:pt>
    <dgm:pt modelId="{E1BDD6A7-8980-40B0-AFCA-CACF5A5392E5}">
      <dgm:prSet/>
      <dgm:spPr/>
      <dgm:t>
        <a:bodyPr/>
        <a:lstStyle/>
        <a:p>
          <a:r>
            <a:rPr lang="en-ID"/>
            <a:t>Keterbukaan: Proses pembentukan Perda harus terbuka untuk umum, dengan melibatkan partisipasi masyarakat.</a:t>
          </a:r>
          <a:endParaRPr lang="en-US"/>
        </a:p>
      </dgm:t>
    </dgm:pt>
    <dgm:pt modelId="{52B0D4A6-3201-4EB2-81D7-2AC91A211884}" type="parTrans" cxnId="{3708B716-902F-4113-81E0-9459EEA04EAF}">
      <dgm:prSet/>
      <dgm:spPr/>
      <dgm:t>
        <a:bodyPr/>
        <a:lstStyle/>
        <a:p>
          <a:endParaRPr lang="en-US"/>
        </a:p>
      </dgm:t>
    </dgm:pt>
    <dgm:pt modelId="{AA50186D-0B6F-4097-82E1-C15D4515E58D}" type="sibTrans" cxnId="{3708B716-902F-4113-81E0-9459EEA04EAF}">
      <dgm:prSet/>
      <dgm:spPr/>
      <dgm:t>
        <a:bodyPr/>
        <a:lstStyle/>
        <a:p>
          <a:endParaRPr lang="en-US"/>
        </a:p>
      </dgm:t>
    </dgm:pt>
    <dgm:pt modelId="{F5B8E67E-4861-4B64-87CB-A1A57F5A2F0A}">
      <dgm:prSet/>
      <dgm:spPr/>
      <dgm:t>
        <a:bodyPr/>
        <a:lstStyle/>
        <a:p>
          <a:r>
            <a:rPr lang="en-ID"/>
            <a:t>Akuntabilitas: Pembentukan Perda harus dapat dipertanggungjawabkan secara hukum dan politik.</a:t>
          </a:r>
          <a:endParaRPr lang="en-US"/>
        </a:p>
      </dgm:t>
    </dgm:pt>
    <dgm:pt modelId="{1BF86576-4626-4864-AFF7-A0261D41119E}" type="parTrans" cxnId="{C61D648E-C2F5-4C65-9951-D0FDB9E509CA}">
      <dgm:prSet/>
      <dgm:spPr/>
      <dgm:t>
        <a:bodyPr/>
        <a:lstStyle/>
        <a:p>
          <a:endParaRPr lang="en-US"/>
        </a:p>
      </dgm:t>
    </dgm:pt>
    <dgm:pt modelId="{C9291E3D-9B69-4DF4-A960-6220656335DD}" type="sibTrans" cxnId="{C61D648E-C2F5-4C65-9951-D0FDB9E509CA}">
      <dgm:prSet/>
      <dgm:spPr/>
      <dgm:t>
        <a:bodyPr/>
        <a:lstStyle/>
        <a:p>
          <a:endParaRPr lang="en-US"/>
        </a:p>
      </dgm:t>
    </dgm:pt>
    <dgm:pt modelId="{278A6AB7-64D7-41E4-A44E-AFDD77D62DAA}" type="pres">
      <dgm:prSet presAssocID="{50A01BC8-153B-4746-A784-0A329C5F1F2D}" presName="linear" presStyleCnt="0">
        <dgm:presLayoutVars>
          <dgm:animLvl val="lvl"/>
          <dgm:resizeHandles val="exact"/>
        </dgm:presLayoutVars>
      </dgm:prSet>
      <dgm:spPr/>
    </dgm:pt>
    <dgm:pt modelId="{A821A4A7-463C-4727-BAFC-DAB470F6CEFE}" type="pres">
      <dgm:prSet presAssocID="{6D61F3FF-5DEE-47D8-9045-432A9B6138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0DB0B8-E432-476B-92D5-22BB171756BF}" type="pres">
      <dgm:prSet presAssocID="{5D49E186-6EF4-48B4-BF58-87DB71CCD7F8}" presName="spacer" presStyleCnt="0"/>
      <dgm:spPr/>
    </dgm:pt>
    <dgm:pt modelId="{4BA6DF47-EA43-4B09-AFD3-D02C2505D4A7}" type="pres">
      <dgm:prSet presAssocID="{BEB83CF4-0289-4B11-A040-E427657B8B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0724AC-2386-49C5-B4AE-C1C7BC554EB4}" type="pres">
      <dgm:prSet presAssocID="{1C2458A2-2A14-4D2A-95BA-5BD18A91A07B}" presName="spacer" presStyleCnt="0"/>
      <dgm:spPr/>
    </dgm:pt>
    <dgm:pt modelId="{A06D9FB8-0E78-46A5-983C-7A97B7A4D357}" type="pres">
      <dgm:prSet presAssocID="{E1BDD6A7-8980-40B0-AFCA-CACF5A5392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DF9A89-7B70-48E6-AA79-593D311B4A31}" type="pres">
      <dgm:prSet presAssocID="{AA50186D-0B6F-4097-82E1-C15D4515E58D}" presName="spacer" presStyleCnt="0"/>
      <dgm:spPr/>
    </dgm:pt>
    <dgm:pt modelId="{563AD582-70DD-4252-AAE7-823DECC64212}" type="pres">
      <dgm:prSet presAssocID="{F5B8E67E-4861-4B64-87CB-A1A57F5A2F0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08B716-902F-4113-81E0-9459EEA04EAF}" srcId="{50A01BC8-153B-4746-A784-0A329C5F1F2D}" destId="{E1BDD6A7-8980-40B0-AFCA-CACF5A5392E5}" srcOrd="2" destOrd="0" parTransId="{52B0D4A6-3201-4EB2-81D7-2AC91A211884}" sibTransId="{AA50186D-0B6F-4097-82E1-C15D4515E58D}"/>
    <dgm:cxn modelId="{278E8467-AD73-4FEC-8F64-A7A13B45451B}" type="presOf" srcId="{E1BDD6A7-8980-40B0-AFCA-CACF5A5392E5}" destId="{A06D9FB8-0E78-46A5-983C-7A97B7A4D357}" srcOrd="0" destOrd="0" presId="urn:microsoft.com/office/officeart/2005/8/layout/vList2"/>
    <dgm:cxn modelId="{0B32D147-26D0-4699-8F13-10F93FCD6432}" type="presOf" srcId="{F5B8E67E-4861-4B64-87CB-A1A57F5A2F0A}" destId="{563AD582-70DD-4252-AAE7-823DECC64212}" srcOrd="0" destOrd="0" presId="urn:microsoft.com/office/officeart/2005/8/layout/vList2"/>
    <dgm:cxn modelId="{8ED89A74-A865-4C4B-94DF-4176D270D0F4}" srcId="{50A01BC8-153B-4746-A784-0A329C5F1F2D}" destId="{6D61F3FF-5DEE-47D8-9045-432A9B6138A3}" srcOrd="0" destOrd="0" parTransId="{83AC4E0F-D366-4B9D-870F-57550D40DF87}" sibTransId="{5D49E186-6EF4-48B4-BF58-87DB71CCD7F8}"/>
    <dgm:cxn modelId="{39FF5555-7BDC-46E1-8F05-583BC69B92EF}" type="presOf" srcId="{BEB83CF4-0289-4B11-A040-E427657B8B1D}" destId="{4BA6DF47-EA43-4B09-AFD3-D02C2505D4A7}" srcOrd="0" destOrd="0" presId="urn:microsoft.com/office/officeart/2005/8/layout/vList2"/>
    <dgm:cxn modelId="{5AC4448B-DE71-4DA3-8A95-056933FC5E12}" type="presOf" srcId="{50A01BC8-153B-4746-A784-0A329C5F1F2D}" destId="{278A6AB7-64D7-41E4-A44E-AFDD77D62DAA}" srcOrd="0" destOrd="0" presId="urn:microsoft.com/office/officeart/2005/8/layout/vList2"/>
    <dgm:cxn modelId="{C61D648E-C2F5-4C65-9951-D0FDB9E509CA}" srcId="{50A01BC8-153B-4746-A784-0A329C5F1F2D}" destId="{F5B8E67E-4861-4B64-87CB-A1A57F5A2F0A}" srcOrd="3" destOrd="0" parTransId="{1BF86576-4626-4864-AFF7-A0261D41119E}" sibTransId="{C9291E3D-9B69-4DF4-A960-6220656335DD}"/>
    <dgm:cxn modelId="{650656D2-893F-4F84-9EEA-4F118E24CB95}" srcId="{50A01BC8-153B-4746-A784-0A329C5F1F2D}" destId="{BEB83CF4-0289-4B11-A040-E427657B8B1D}" srcOrd="1" destOrd="0" parTransId="{5EA41F2A-A4A0-41C5-A287-12D5B94DCAED}" sibTransId="{1C2458A2-2A14-4D2A-95BA-5BD18A91A07B}"/>
    <dgm:cxn modelId="{FB1910EC-0274-42C9-9F9D-1FEEFA7D7AEC}" type="presOf" srcId="{6D61F3FF-5DEE-47D8-9045-432A9B6138A3}" destId="{A821A4A7-463C-4727-BAFC-DAB470F6CEFE}" srcOrd="0" destOrd="0" presId="urn:microsoft.com/office/officeart/2005/8/layout/vList2"/>
    <dgm:cxn modelId="{23471F60-0D98-401C-84E2-0C8741698281}" type="presParOf" srcId="{278A6AB7-64D7-41E4-A44E-AFDD77D62DAA}" destId="{A821A4A7-463C-4727-BAFC-DAB470F6CEFE}" srcOrd="0" destOrd="0" presId="urn:microsoft.com/office/officeart/2005/8/layout/vList2"/>
    <dgm:cxn modelId="{FB4049DB-5932-4B4B-A4A9-28E3F6826ACF}" type="presParOf" srcId="{278A6AB7-64D7-41E4-A44E-AFDD77D62DAA}" destId="{490DB0B8-E432-476B-92D5-22BB171756BF}" srcOrd="1" destOrd="0" presId="urn:microsoft.com/office/officeart/2005/8/layout/vList2"/>
    <dgm:cxn modelId="{ECB67C3F-8F66-4D71-BE7A-E1322AD84908}" type="presParOf" srcId="{278A6AB7-64D7-41E4-A44E-AFDD77D62DAA}" destId="{4BA6DF47-EA43-4B09-AFD3-D02C2505D4A7}" srcOrd="2" destOrd="0" presId="urn:microsoft.com/office/officeart/2005/8/layout/vList2"/>
    <dgm:cxn modelId="{6F76C731-4F0E-4792-AF7B-F69314253075}" type="presParOf" srcId="{278A6AB7-64D7-41E4-A44E-AFDD77D62DAA}" destId="{D80724AC-2386-49C5-B4AE-C1C7BC554EB4}" srcOrd="3" destOrd="0" presId="urn:microsoft.com/office/officeart/2005/8/layout/vList2"/>
    <dgm:cxn modelId="{E33D150D-E458-4973-8035-A11BAC4DBE12}" type="presParOf" srcId="{278A6AB7-64D7-41E4-A44E-AFDD77D62DAA}" destId="{A06D9FB8-0E78-46A5-983C-7A97B7A4D357}" srcOrd="4" destOrd="0" presId="urn:microsoft.com/office/officeart/2005/8/layout/vList2"/>
    <dgm:cxn modelId="{1502F494-646B-40BC-BC10-24B0FA699EF5}" type="presParOf" srcId="{278A6AB7-64D7-41E4-A44E-AFDD77D62DAA}" destId="{A4DF9A89-7B70-48E6-AA79-593D311B4A31}" srcOrd="5" destOrd="0" presId="urn:microsoft.com/office/officeart/2005/8/layout/vList2"/>
    <dgm:cxn modelId="{125DE38D-3EE2-4C0C-B4DC-30E45C5D7BC1}" type="presParOf" srcId="{278A6AB7-64D7-41E4-A44E-AFDD77D62DAA}" destId="{563AD582-70DD-4252-AAE7-823DECC642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1A4A7-463C-4727-BAFC-DAB470F6CEFE}">
      <dsp:nvSpPr>
        <dsp:cNvPr id="0" name=""/>
        <dsp:cNvSpPr/>
      </dsp:nvSpPr>
      <dsp:spPr>
        <a:xfrm>
          <a:off x="0" y="3969"/>
          <a:ext cx="10515600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/>
            <a:t>Kesesuaian dengan hierarki peraturan perundang-undangan: Perda harus sesuai dengan peraturan perundang-undangan yang lebih tinggi tingkatannya, seperti Undang-Undang Dasar 1945, Undang-Undang, dan Peraturan Pemerintah.</a:t>
          </a:r>
          <a:endParaRPr lang="en-US" sz="1900" kern="1200"/>
        </a:p>
      </dsp:txBody>
      <dsp:txXfrm>
        <a:off x="51003" y="54972"/>
        <a:ext cx="10413594" cy="942803"/>
      </dsp:txXfrm>
    </dsp:sp>
    <dsp:sp modelId="{4BA6DF47-EA43-4B09-AFD3-D02C2505D4A7}">
      <dsp:nvSpPr>
        <dsp:cNvPr id="0" name=""/>
        <dsp:cNvSpPr/>
      </dsp:nvSpPr>
      <dsp:spPr>
        <a:xfrm>
          <a:off x="0" y="1103499"/>
          <a:ext cx="10515600" cy="1044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/>
            <a:t>Kepastian hukum: Perda harus disusun dengan jelas, sistematis, mudah dipahami, dan tidak menimbulkan penafsiran ganda.</a:t>
          </a:r>
          <a:endParaRPr lang="en-US" sz="1900" kern="1200"/>
        </a:p>
      </dsp:txBody>
      <dsp:txXfrm>
        <a:off x="51003" y="1154502"/>
        <a:ext cx="10413594" cy="942803"/>
      </dsp:txXfrm>
    </dsp:sp>
    <dsp:sp modelId="{A06D9FB8-0E78-46A5-983C-7A97B7A4D357}">
      <dsp:nvSpPr>
        <dsp:cNvPr id="0" name=""/>
        <dsp:cNvSpPr/>
      </dsp:nvSpPr>
      <dsp:spPr>
        <a:xfrm>
          <a:off x="0" y="2203029"/>
          <a:ext cx="10515600" cy="10448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/>
            <a:t>Keterbukaan: Proses pembentukan Perda harus terbuka untuk umum, dengan melibatkan partisipasi masyarakat.</a:t>
          </a:r>
          <a:endParaRPr lang="en-US" sz="1900" kern="1200"/>
        </a:p>
      </dsp:txBody>
      <dsp:txXfrm>
        <a:off x="51003" y="2254032"/>
        <a:ext cx="10413594" cy="942803"/>
      </dsp:txXfrm>
    </dsp:sp>
    <dsp:sp modelId="{563AD582-70DD-4252-AAE7-823DECC64212}">
      <dsp:nvSpPr>
        <dsp:cNvPr id="0" name=""/>
        <dsp:cNvSpPr/>
      </dsp:nvSpPr>
      <dsp:spPr>
        <a:xfrm>
          <a:off x="0" y="3302559"/>
          <a:ext cx="10515600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/>
            <a:t>Akuntabilitas: Pembentukan Perda harus dapat dipertanggungjawabkan secara hukum dan politik.</a:t>
          </a:r>
          <a:endParaRPr lang="en-US" sz="1900" kern="1200"/>
        </a:p>
      </dsp:txBody>
      <dsp:txXfrm>
        <a:off x="51003" y="3353562"/>
        <a:ext cx="10413594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7D084-93B1-44A4-9C0C-9E192D9C6503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321BF-CAD9-4803-8157-928E556541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446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1BD9A00-8702-F9F2-3BDE-F17448B2E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D802B19-3A58-45D7-AF3F-72F2FFE93463}" type="slidenum">
              <a:rPr lang="en-US" altLang="en-US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C4F0B91-855A-5A7A-9BFC-3D72B9B3C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9D2EDCB-CEC6-3939-A414-1D93000D0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E837-149D-96C5-30D7-86B762108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C6D3-14D5-65D5-9B90-65E6ABFE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FCCC8-61EC-A7A2-65AE-571207FC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414BD-92EF-D190-3876-15F837F9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A8C9F-FEC6-E617-7D69-02858C1E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884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24E5-BCBD-11ED-80CF-336F79A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DC5D6-0941-17B6-9F1D-E098DA30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CC02E-6B49-9D5F-7062-11663A1A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E8EFA-EE50-D9B3-6B64-38665A87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6765C-EE9F-4EA2-F78E-F5758585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24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E34380-5E4F-3155-1FA2-104560E12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7A081-27B9-4B98-E758-3C5D2570E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D14D-1A2B-F469-6CED-9A40BCCB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67CA-06AF-B9B1-273E-ECEC2ECB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DB3C-D1CF-F4E9-8190-91347FF0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687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269E-014C-04FE-6325-7353FC56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A228-88AB-A427-34F6-69B04F1D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DA69-492C-D93C-4C4F-807D098F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167D-74DE-2FE1-9875-87354AFC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E9E84-067E-39D8-A619-0378387D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725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699D-369A-C8B4-2BCB-F117E40A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6C129-8139-5DAF-A03D-E1CB4A5EA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7BB2-B4FC-DD0C-9178-DD00AF70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4288-6C9A-4190-0362-D78D4D9B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5EA24-84AE-0A52-B59E-2B6C5E48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5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65ED-8551-2F43-5A28-C26F1239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42827-D0A2-8AA6-41E7-B28E6A197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2D758-80CD-DBC7-C033-2C49C3282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4AAB0-DA1C-87AA-6E69-2571F349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D7362-F610-A909-17C7-E7D9EF5C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2190C-A9B2-5842-E85C-798FF33B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790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14F6-3208-A7D0-B9AE-A458DD6B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C774F-1284-CD01-51CF-5D3F31B05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4D99D-B0A2-3393-2A3B-E560B030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5C172-FDA2-ECDD-EEE4-B4F251BF8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82CFA-568A-1D19-0C01-AE3A1C3C9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6CF0E-0CDC-F68F-785C-996352D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185027-A9C7-9E2A-5736-60E97B4D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A9CDF-C4C5-EF6B-1D47-25D1262B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711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2628-13F3-1C38-5791-2A0AA4B2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E5AE4-5662-2838-3366-BDEA94D1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BC21B3-06DA-AC74-D3CF-BB63212E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A8E04-DED6-B79E-FD27-1AFC4647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69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7BA70-05E4-2F27-AB09-3095AB90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F2E56-6E38-4E1E-CFBF-503C6EC8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D08CF-D317-92D3-321E-F75F7251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411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F85B-7EE7-3820-E685-BB59256F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5449-E204-A557-BB0A-CF9E5648C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FEA74-C45B-F42D-70E2-554CD3FA9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09FE9-69B1-CF53-869A-141C966D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984D1-ECFE-60D6-E460-FC384ED2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EDD56-1966-4C71-CEE9-99EB7198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341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4E2E-59FE-C46F-C1E1-92645AE6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5452B-F6F7-F4A9-9213-8B7DD0B4A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233E6-CAAC-B552-B35C-824136486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A3E84-5E0B-3007-D2B9-5965B4BD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8426F-5C5B-6950-3A59-FDCBDE83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EDB25-C695-E56A-0BD6-57FA1342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762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958B4-C68D-8C9A-3DAE-589DAD04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75817-0E36-1FD0-D035-B88F46303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A98F-1C73-4CF7-EFC5-395035897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7A7BE-9DCE-4D05-9059-1948828904EC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CD928-64C6-4725-18D8-2E6F98A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4CB2F-0C98-1305-3875-1304EEC61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D4C849-81DD-4AA9-AB48-177E76471A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65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88" name="Rectangle 13928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0CEED-FFE8-06E5-015E-D50EB20032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033" r="-1" b="767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39266" name="Rectangle 2">
            <a:extLst>
              <a:ext uri="{FF2B5EF4-FFF2-40B4-BE49-F238E27FC236}">
                <a16:creationId xmlns:a16="http://schemas.microsoft.com/office/drawing/2014/main" id="{BE312722-E29A-ECA0-54E6-DA85048F2D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600" b="1" dirty="0">
                <a:solidFill>
                  <a:schemeClr val="bg1"/>
                </a:solidFill>
              </a:rPr>
              <a:t>PEMBENTUKAN PERATURAN PERUNDANG-UNDANGAN DAERAH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1C393-7616-4964-2890-CAA0F17EB942}"/>
              </a:ext>
            </a:extLst>
          </p:cNvPr>
          <p:cNvSpPr txBox="1"/>
          <p:nvPr/>
        </p:nvSpPr>
        <p:spPr>
          <a:xfrm>
            <a:off x="1527048" y="4599432"/>
            <a:ext cx="9144000" cy="153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Dr. </a:t>
            </a:r>
            <a:r>
              <a:rPr lang="en-US" sz="2400" dirty="0" err="1">
                <a:solidFill>
                  <a:schemeClr val="bg1"/>
                </a:solidFill>
              </a:rPr>
              <a:t>Moh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Sigit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Gunawan</a:t>
            </a:r>
            <a:r>
              <a:rPr lang="en-US" sz="2400" dirty="0">
                <a:solidFill>
                  <a:schemeClr val="bg1"/>
                </a:solidFill>
              </a:rPr>
              <a:t>, S.H., </a:t>
            </a:r>
            <a:r>
              <a:rPr lang="en-US" sz="2400" dirty="0" err="1">
                <a:solidFill>
                  <a:schemeClr val="bg1"/>
                </a:solidFill>
              </a:rPr>
              <a:t>M.Kn</a:t>
            </a: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Deni </a:t>
            </a:r>
            <a:r>
              <a:rPr lang="en-US" sz="2400" dirty="0" err="1">
                <a:solidFill>
                  <a:schemeClr val="bg1"/>
                </a:solidFill>
              </a:rPr>
              <a:t>Yusup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Permana</a:t>
            </a:r>
            <a:r>
              <a:rPr lang="en-US" sz="2400" dirty="0">
                <a:solidFill>
                  <a:schemeClr val="bg1"/>
                </a:solidFill>
              </a:rPr>
              <a:t>, S.H., M.H</a:t>
            </a:r>
          </a:p>
        </p:txBody>
      </p:sp>
      <p:sp>
        <p:nvSpPr>
          <p:cNvPr id="13928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41">
            <a:extLst>
              <a:ext uri="{FF2B5EF4-FFF2-40B4-BE49-F238E27FC236}">
                <a16:creationId xmlns:a16="http://schemas.microsoft.com/office/drawing/2014/main" id="{5ADE8873-9A35-121D-B6A0-CC03C8A22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A01A5DEA-E089-47D5-AB32-97E5777320D3}" type="slidenum">
              <a:rPr lang="en-US" alt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7704" name="Rectangle 15770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57051655-595A-D474-88AD-8C07525B3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5400"/>
              <a:t>LANDASAN PERDA</a:t>
            </a:r>
          </a:p>
        </p:txBody>
      </p:sp>
      <p:sp>
        <p:nvSpPr>
          <p:cNvPr id="15770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3E53642D-1F64-9F1C-8648-9BD67B8EE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200"/>
              <a:t>FILOSOFIS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200"/>
              <a:t>SOSIOLOGIS 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200"/>
              <a:t>YURIDIS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200"/>
              <a:t>POLITIS, EKOLOGI, EKONOMI SESUAI DENGAN JENIS DAN OBYEK YANG DIATUR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FE6B5-D20E-78EF-EA78-70DB6ECE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00" r="176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6541E919-2D81-7FB3-919E-76E7C3A4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2AFC220E-77B7-4B7E-BEC0-FD9118AC187A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7704" name="Rectangle 15770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57051655-595A-D474-88AD-8C07525B3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434" y="2238"/>
            <a:ext cx="4126029" cy="839805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5400" dirty="0" err="1"/>
              <a:t>Asas</a:t>
            </a:r>
            <a:r>
              <a:rPr lang="en-US" sz="5400" dirty="0"/>
              <a:t> Hukum</a:t>
            </a:r>
          </a:p>
        </p:txBody>
      </p:sp>
      <p:sp>
        <p:nvSpPr>
          <p:cNvPr id="15770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3E53642D-1F64-9F1C-8648-9BD67B8EE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0910" y="842044"/>
            <a:ext cx="5475090" cy="587943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  <a:defRPr/>
            </a:pPr>
            <a:r>
              <a:rPr lang="en-US" sz="2200" dirty="0" err="1"/>
              <a:t>Undang-undang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berlaku</a:t>
            </a:r>
            <a:r>
              <a:rPr lang="en-US" sz="2200" dirty="0"/>
              <a:t> </a:t>
            </a:r>
            <a:r>
              <a:rPr lang="en-US" sz="2200" dirty="0" err="1"/>
              <a:t>surut</a:t>
            </a:r>
            <a:endParaRPr lang="en-US" sz="2200" dirty="0"/>
          </a:p>
          <a:p>
            <a:pPr marL="457200" indent="-457200">
              <a:buAutoNum type="arabicPeriod"/>
              <a:defRPr/>
            </a:pPr>
            <a:r>
              <a:rPr lang="en-US" sz="2200" dirty="0" err="1"/>
              <a:t>Undang-undang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diganggu</a:t>
            </a:r>
            <a:r>
              <a:rPr lang="en-US" sz="2200" dirty="0"/>
              <a:t> </a:t>
            </a:r>
            <a:r>
              <a:rPr lang="en-US" sz="2200" dirty="0" err="1"/>
              <a:t>gugat</a:t>
            </a:r>
            <a:endParaRPr lang="en-US" sz="2200" dirty="0"/>
          </a:p>
          <a:p>
            <a:pPr marL="457200" indent="-457200">
              <a:buAutoNum type="arabicPeriod"/>
              <a:defRPr/>
            </a:pPr>
            <a:r>
              <a:rPr lang="en-US" sz="2200" i="1" dirty="0"/>
              <a:t>Lex </a:t>
            </a:r>
            <a:r>
              <a:rPr lang="en-US" sz="2200" i="1" dirty="0" err="1"/>
              <a:t>Superiori</a:t>
            </a:r>
            <a:r>
              <a:rPr lang="en-US" sz="2200" i="1" dirty="0"/>
              <a:t> </a:t>
            </a:r>
            <a:r>
              <a:rPr lang="en-US" sz="2200" i="1" dirty="0" err="1"/>
              <a:t>Derogat</a:t>
            </a:r>
            <a:r>
              <a:rPr lang="en-US" sz="2200" i="1" dirty="0"/>
              <a:t> </a:t>
            </a:r>
            <a:r>
              <a:rPr lang="en-US" sz="2200" i="1" dirty="0" err="1"/>
              <a:t>Legi</a:t>
            </a:r>
            <a:r>
              <a:rPr lang="en-US" sz="2200" i="1" dirty="0"/>
              <a:t> </a:t>
            </a:r>
            <a:r>
              <a:rPr lang="en-US" sz="2200" i="1" dirty="0" err="1"/>
              <a:t>Inferiori</a:t>
            </a:r>
            <a:r>
              <a:rPr lang="en-US" sz="2200" dirty="0"/>
              <a:t>/</a:t>
            </a:r>
            <a:r>
              <a:rPr lang="en-US" sz="2200" dirty="0" err="1"/>
              <a:t>peraturan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rendah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boleh</a:t>
            </a:r>
            <a:r>
              <a:rPr lang="en-US" sz="2200" dirty="0"/>
              <a:t> </a:t>
            </a:r>
            <a:r>
              <a:rPr lang="en-US" sz="2200" dirty="0" err="1"/>
              <a:t>bertentangan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tinggi</a:t>
            </a:r>
            <a:endParaRPr lang="en-US" sz="2200" dirty="0"/>
          </a:p>
          <a:p>
            <a:pPr marL="457200" indent="-457200">
              <a:buAutoNum type="arabicPeriod"/>
              <a:defRPr/>
            </a:pPr>
            <a:r>
              <a:rPr lang="en-US" sz="2200" dirty="0"/>
              <a:t>Lex </a:t>
            </a:r>
            <a:r>
              <a:rPr lang="en-US" sz="2200" dirty="0" err="1"/>
              <a:t>Specialis</a:t>
            </a:r>
            <a:r>
              <a:rPr lang="en-US" sz="2200" dirty="0"/>
              <a:t> </a:t>
            </a:r>
            <a:r>
              <a:rPr lang="en-US" sz="2200" dirty="0" err="1"/>
              <a:t>Derogat</a:t>
            </a:r>
            <a:r>
              <a:rPr lang="en-US" sz="2200" dirty="0"/>
              <a:t> </a:t>
            </a:r>
            <a:r>
              <a:rPr lang="en-US" sz="2200" dirty="0" err="1"/>
              <a:t>Legi</a:t>
            </a:r>
            <a:r>
              <a:rPr lang="en-US" sz="2200" dirty="0"/>
              <a:t> </a:t>
            </a:r>
            <a:r>
              <a:rPr lang="en-US" sz="2200" dirty="0" err="1"/>
              <a:t>Generalis</a:t>
            </a:r>
            <a:r>
              <a:rPr lang="en-US" sz="2200" dirty="0"/>
              <a:t>/ </a:t>
            </a:r>
            <a:r>
              <a:rPr lang="en-US" sz="2200" dirty="0" err="1"/>
              <a:t>peraturan</a:t>
            </a:r>
            <a:r>
              <a:rPr lang="en-US" sz="2200" dirty="0"/>
              <a:t> yang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khusus</a:t>
            </a:r>
            <a:r>
              <a:rPr lang="en-US" sz="2200" dirty="0"/>
              <a:t> </a:t>
            </a:r>
            <a:r>
              <a:rPr lang="en-US" sz="2200" dirty="0" err="1"/>
              <a:t>menyampingkan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yang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umum</a:t>
            </a:r>
            <a:endParaRPr lang="en-US" sz="2200" dirty="0"/>
          </a:p>
          <a:p>
            <a:pPr marL="457200" indent="-457200">
              <a:buAutoNum type="arabicPeriod"/>
              <a:defRPr/>
            </a:pPr>
            <a:r>
              <a:rPr lang="en-US" sz="2200" dirty="0"/>
              <a:t>Lex Posteriori </a:t>
            </a:r>
            <a:r>
              <a:rPr lang="en-US" sz="2200" dirty="0" err="1"/>
              <a:t>Derogat</a:t>
            </a:r>
            <a:r>
              <a:rPr lang="en-US" sz="2200" dirty="0"/>
              <a:t> </a:t>
            </a:r>
            <a:r>
              <a:rPr lang="en-US" sz="2200" dirty="0" err="1"/>
              <a:t>Legi</a:t>
            </a:r>
            <a:r>
              <a:rPr lang="en-US" sz="2200" dirty="0"/>
              <a:t> Priori/ </a:t>
            </a:r>
            <a:r>
              <a:rPr lang="en-US" sz="2200" dirty="0" err="1"/>
              <a:t>peraturan</a:t>
            </a:r>
            <a:r>
              <a:rPr lang="en-US" sz="2200" dirty="0"/>
              <a:t> yang </a:t>
            </a:r>
            <a:r>
              <a:rPr lang="en-US" sz="2200" dirty="0" err="1"/>
              <a:t>baru</a:t>
            </a:r>
            <a:r>
              <a:rPr lang="en-US" sz="2200" dirty="0"/>
              <a:t> </a:t>
            </a:r>
            <a:r>
              <a:rPr lang="en-US" sz="2200" dirty="0" err="1"/>
              <a:t>mengesampingkan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yang lama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sz="2200" dirty="0" err="1"/>
              <a:t>Kebebasan</a:t>
            </a:r>
            <a:r>
              <a:rPr lang="en-US" sz="2200" dirty="0"/>
              <a:t> </a:t>
            </a:r>
            <a:r>
              <a:rPr lang="en-US" sz="2200" dirty="0" err="1"/>
              <a:t>berkontrak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sz="2200" dirty="0" err="1"/>
              <a:t>Konsensualisme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endParaRPr lang="en-US" sz="2200" dirty="0"/>
          </a:p>
          <a:p>
            <a:pPr marL="457200" indent="-457200">
              <a:buAutoNum type="arabicPeriod"/>
              <a:defRPr/>
            </a:pPr>
            <a:endParaRPr lang="en-US" sz="2200" dirty="0"/>
          </a:p>
          <a:p>
            <a:pPr marL="457200" indent="-457200">
              <a:buAutoNum type="arabicPeriod"/>
              <a:defRPr/>
            </a:pPr>
            <a:endParaRPr lang="en-US" sz="2200" dirty="0"/>
          </a:p>
          <a:p>
            <a:pPr marL="457200" indent="-457200">
              <a:buAutoNum type="arabicPeriod"/>
              <a:defRPr/>
            </a:pPr>
            <a:endParaRPr lang="en-US" sz="2200" dirty="0"/>
          </a:p>
          <a:p>
            <a:pPr marL="457200" indent="-457200">
              <a:buAutoNum type="arabicPeriod"/>
              <a:defRPr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FE6B5-D20E-78EF-EA78-70DB6ECE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00" r="17647" b="-1"/>
          <a:stretch/>
        </p:blipFill>
        <p:spPr>
          <a:xfrm>
            <a:off x="6290709" y="11"/>
            <a:ext cx="5899768" cy="672146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6541E919-2D81-7FB3-919E-76E7C3A4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2AFC220E-77B7-4B7E-BEC0-FD9118AC187A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13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7704" name="Rectangle 15770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57051655-595A-D474-88AD-8C07525B3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434" y="2238"/>
            <a:ext cx="3949566" cy="97633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5400" dirty="0" err="1"/>
              <a:t>Asas</a:t>
            </a:r>
            <a:r>
              <a:rPr lang="en-US" sz="5400" dirty="0"/>
              <a:t> Hukum</a:t>
            </a:r>
          </a:p>
        </p:txBody>
      </p:sp>
      <p:sp>
        <p:nvSpPr>
          <p:cNvPr id="15770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3E53642D-1F64-9F1C-8648-9BD67B8EE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0910" y="978568"/>
            <a:ext cx="5661340" cy="5742907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sz="2000" dirty="0"/>
              <a:t>8. </a:t>
            </a:r>
            <a:r>
              <a:rPr lang="en-US" sz="2000" i="1" dirty="0"/>
              <a:t>Pacta Sunt </a:t>
            </a:r>
            <a:r>
              <a:rPr lang="en-US" sz="2000" i="1" dirty="0" err="1"/>
              <a:t>Servanda</a:t>
            </a:r>
            <a:r>
              <a:rPr lang="en-US" sz="2000" i="1" dirty="0"/>
              <a:t> </a:t>
            </a:r>
          </a:p>
          <a:p>
            <a:pPr marL="0" indent="0" algn="just">
              <a:buNone/>
              <a:defRPr/>
            </a:pPr>
            <a:r>
              <a:rPr lang="en-US" sz="2000" dirty="0"/>
              <a:t>9. </a:t>
            </a:r>
            <a:r>
              <a:rPr lang="en-US" sz="2000" dirty="0" err="1"/>
              <a:t>Asas</a:t>
            </a:r>
            <a:r>
              <a:rPr lang="en-US" sz="2000" dirty="0"/>
              <a:t> </a:t>
            </a:r>
            <a:r>
              <a:rPr lang="en-US" sz="2000" dirty="0" err="1"/>
              <a:t>Itikad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endParaRPr lang="en-US" sz="2000" dirty="0"/>
          </a:p>
          <a:p>
            <a:pPr marL="0" indent="0" algn="just">
              <a:buNone/>
              <a:defRPr/>
            </a:pPr>
            <a:r>
              <a:rPr lang="en-US" sz="2000" dirty="0"/>
              <a:t>10. </a:t>
            </a:r>
            <a:r>
              <a:rPr lang="en-US" sz="2000" i="1" dirty="0"/>
              <a:t>Pacta </a:t>
            </a:r>
            <a:r>
              <a:rPr lang="en-US" sz="2000" i="1" dirty="0" err="1"/>
              <a:t>tertiis</a:t>
            </a:r>
            <a:r>
              <a:rPr lang="en-US" sz="2000" i="1" dirty="0"/>
              <a:t> </a:t>
            </a:r>
            <a:r>
              <a:rPr lang="en-US" sz="2000" i="1" dirty="0" err="1"/>
              <a:t>nec</a:t>
            </a:r>
            <a:r>
              <a:rPr lang="en-US" sz="2000" i="1" dirty="0"/>
              <a:t> nocent </a:t>
            </a:r>
            <a:r>
              <a:rPr lang="en-US" sz="2000" i="1" dirty="0" err="1"/>
              <a:t>nec</a:t>
            </a:r>
            <a:r>
              <a:rPr lang="en-US" sz="2000" i="1" dirty="0"/>
              <a:t> </a:t>
            </a:r>
            <a:r>
              <a:rPr lang="en-US" sz="2000" i="1" dirty="0" err="1"/>
              <a:t>prosunt</a:t>
            </a:r>
            <a:r>
              <a:rPr lang="en-US" sz="2000" dirty="0"/>
              <a:t>/ </a:t>
            </a:r>
            <a:r>
              <a:rPr lang="en-US" sz="2000" dirty="0" err="1"/>
              <a:t>Perjanjian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dan </a:t>
            </a:r>
            <a:r>
              <a:rPr lang="en-US" sz="2000" dirty="0" err="1"/>
              <a:t>kewajiban</a:t>
            </a:r>
            <a:r>
              <a:rPr lang="en-US" sz="2000" dirty="0"/>
              <a:t> pada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ketiga</a:t>
            </a:r>
            <a:endParaRPr lang="en-US" sz="2000" dirty="0"/>
          </a:p>
          <a:p>
            <a:pPr marL="0" indent="0" algn="just">
              <a:buNone/>
              <a:defRPr/>
            </a:pPr>
            <a:r>
              <a:rPr lang="en-US" sz="2000" dirty="0">
                <a:solidFill>
                  <a:srgbClr val="2B4156"/>
                </a:solidFill>
                <a:effectLst/>
              </a:rPr>
              <a:t>11. Absolut</a:t>
            </a:r>
          </a:p>
          <a:p>
            <a:pPr marL="0" indent="0" algn="just">
              <a:buNone/>
              <a:defRPr/>
            </a:pPr>
            <a:r>
              <a:rPr lang="en-US" sz="2000" dirty="0">
                <a:solidFill>
                  <a:srgbClr val="2B4156"/>
                </a:solidFill>
              </a:rPr>
              <a:t>12. </a:t>
            </a:r>
            <a:r>
              <a:rPr lang="en-US" sz="2000" dirty="0" err="1">
                <a:solidFill>
                  <a:srgbClr val="2B4156"/>
                </a:solidFill>
              </a:rPr>
              <a:t>Dapat</a:t>
            </a:r>
            <a:r>
              <a:rPr lang="en-US" sz="2000" dirty="0">
                <a:solidFill>
                  <a:srgbClr val="2B4156"/>
                </a:solidFill>
              </a:rPr>
              <a:t> </a:t>
            </a:r>
            <a:r>
              <a:rPr lang="en-US" sz="2000" dirty="0" err="1">
                <a:solidFill>
                  <a:srgbClr val="2B4156"/>
                </a:solidFill>
              </a:rPr>
              <a:t>dipindahtangankan</a:t>
            </a:r>
            <a:endParaRPr lang="en-US" sz="2000" dirty="0">
              <a:solidFill>
                <a:srgbClr val="2B4156"/>
              </a:solidFill>
            </a:endParaRPr>
          </a:p>
          <a:p>
            <a:pPr marL="0" indent="0" algn="just">
              <a:buNone/>
              <a:defRPr/>
            </a:pPr>
            <a:r>
              <a:rPr lang="en-US" sz="2000" dirty="0">
                <a:solidFill>
                  <a:srgbClr val="2B4156"/>
                </a:solidFill>
                <a:effectLst/>
              </a:rPr>
              <a:t>13. </a:t>
            </a:r>
            <a:r>
              <a:rPr lang="en-US" sz="2000" dirty="0" err="1">
                <a:solidFill>
                  <a:srgbClr val="2B4156"/>
                </a:solidFill>
                <a:effectLst/>
              </a:rPr>
              <a:t>Percampuran</a:t>
            </a:r>
            <a:endParaRPr lang="en-US" sz="2000" dirty="0">
              <a:solidFill>
                <a:srgbClr val="2B4156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en-US" sz="2000" dirty="0">
                <a:solidFill>
                  <a:srgbClr val="2B4156"/>
                </a:solidFill>
                <a:effectLst/>
              </a:rPr>
              <a:t>14. </a:t>
            </a:r>
            <a:r>
              <a:rPr lang="en-US" sz="2000" dirty="0" err="1">
                <a:solidFill>
                  <a:srgbClr val="2B4156"/>
                </a:solidFill>
                <a:effectLst/>
              </a:rPr>
              <a:t>Perlakuan</a:t>
            </a:r>
            <a:r>
              <a:rPr lang="en-US" sz="2000" dirty="0">
                <a:solidFill>
                  <a:srgbClr val="2B4156"/>
                </a:solidFill>
                <a:effectLst/>
              </a:rPr>
              <a:t> yang </a:t>
            </a:r>
            <a:r>
              <a:rPr lang="en-US" sz="2000" dirty="0" err="1">
                <a:solidFill>
                  <a:srgbClr val="2B4156"/>
                </a:solidFill>
                <a:effectLst/>
              </a:rPr>
              <a:t>berlainan</a:t>
            </a:r>
            <a:r>
              <a:rPr lang="en-US" sz="200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2B4156"/>
                </a:solidFill>
                <a:effectLst/>
              </a:rPr>
              <a:t>terhadap</a:t>
            </a:r>
            <a:r>
              <a:rPr lang="en-US" sz="200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2B4156"/>
                </a:solidFill>
                <a:effectLst/>
              </a:rPr>
              <a:t>benda</a:t>
            </a:r>
            <a:r>
              <a:rPr lang="en-US" sz="200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2B4156"/>
                </a:solidFill>
                <a:effectLst/>
              </a:rPr>
              <a:t>bergerak</a:t>
            </a:r>
            <a:r>
              <a:rPr lang="en-US" sz="2000" dirty="0">
                <a:solidFill>
                  <a:srgbClr val="2B4156"/>
                </a:solidFill>
                <a:effectLst/>
              </a:rPr>
              <a:t> dan </a:t>
            </a:r>
            <a:r>
              <a:rPr lang="en-US" sz="2000" dirty="0" err="1">
                <a:solidFill>
                  <a:srgbClr val="2B4156"/>
                </a:solidFill>
                <a:effectLst/>
              </a:rPr>
              <a:t>tidak</a:t>
            </a:r>
            <a:r>
              <a:rPr lang="en-US" sz="200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2B4156"/>
                </a:solidFill>
                <a:effectLst/>
              </a:rPr>
              <a:t>bergerak</a:t>
            </a:r>
            <a:endParaRPr lang="en-US" sz="2000" dirty="0">
              <a:solidFill>
                <a:srgbClr val="2B4156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en-US" sz="2000" dirty="0">
                <a:solidFill>
                  <a:srgbClr val="2B4156"/>
                </a:solidFill>
              </a:rPr>
              <a:t>15. </a:t>
            </a:r>
            <a:r>
              <a:rPr lang="en-US" sz="2000" i="1" dirty="0" err="1">
                <a:solidFill>
                  <a:srgbClr val="2B4156"/>
                </a:solidFill>
              </a:rPr>
              <a:t>Publiciteit</a:t>
            </a:r>
            <a:r>
              <a:rPr lang="en-US" sz="2000" dirty="0">
                <a:solidFill>
                  <a:srgbClr val="2B4156"/>
                </a:solidFill>
              </a:rPr>
              <a:t>/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Asas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ini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dianut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atas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kebendaan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tidak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bergerak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, yang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diberikan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hak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kebendaan</a:t>
            </a:r>
            <a:endParaRPr lang="en-US" sz="2000" b="0" i="0" dirty="0">
              <a:solidFill>
                <a:srgbClr val="2B4156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en-US" sz="2000" dirty="0">
                <a:solidFill>
                  <a:srgbClr val="2B4156"/>
                </a:solidFill>
              </a:rPr>
              <a:t>16. </a:t>
            </a:r>
            <a:r>
              <a:rPr lang="en-US" sz="2000" i="1" dirty="0" err="1">
                <a:solidFill>
                  <a:srgbClr val="2B4156"/>
                </a:solidFill>
              </a:rPr>
              <a:t>Nullum</a:t>
            </a:r>
            <a:r>
              <a:rPr lang="en-US" sz="2000" i="1" dirty="0">
                <a:solidFill>
                  <a:srgbClr val="2B4156"/>
                </a:solidFill>
              </a:rPr>
              <a:t> Delictum </a:t>
            </a:r>
            <a:r>
              <a:rPr lang="en-US" sz="2000" i="1" dirty="0" err="1">
                <a:solidFill>
                  <a:srgbClr val="2B4156"/>
                </a:solidFill>
              </a:rPr>
              <a:t>Nulla</a:t>
            </a:r>
            <a:r>
              <a:rPr lang="en-US" sz="2000" i="1" dirty="0">
                <a:solidFill>
                  <a:srgbClr val="2B4156"/>
                </a:solidFill>
              </a:rPr>
              <a:t> </a:t>
            </a:r>
            <a:r>
              <a:rPr lang="en-US" sz="2000" i="1" dirty="0" err="1">
                <a:solidFill>
                  <a:srgbClr val="2B4156"/>
                </a:solidFill>
              </a:rPr>
              <a:t>Poena</a:t>
            </a:r>
            <a:r>
              <a:rPr lang="en-US" sz="2000" i="1" dirty="0">
                <a:solidFill>
                  <a:srgbClr val="2B4156"/>
                </a:solidFill>
              </a:rPr>
              <a:t> sine </a:t>
            </a:r>
            <a:r>
              <a:rPr lang="en-US" sz="2000" i="1" dirty="0" err="1">
                <a:solidFill>
                  <a:srgbClr val="2B4156"/>
                </a:solidFill>
              </a:rPr>
              <a:t>lege</a:t>
            </a:r>
            <a:r>
              <a:rPr lang="en-US" sz="2000" i="1" dirty="0">
                <a:solidFill>
                  <a:srgbClr val="2B4156"/>
                </a:solidFill>
              </a:rPr>
              <a:t> </a:t>
            </a:r>
            <a:r>
              <a:rPr lang="en-US" sz="2000" i="1" dirty="0" err="1">
                <a:solidFill>
                  <a:srgbClr val="2B4156"/>
                </a:solidFill>
              </a:rPr>
              <a:t>praviea</a:t>
            </a:r>
            <a:r>
              <a:rPr lang="en-US" sz="2000" i="1" dirty="0">
                <a:solidFill>
                  <a:srgbClr val="2B4156"/>
                </a:solidFill>
              </a:rPr>
              <a:t> </a:t>
            </a:r>
            <a:r>
              <a:rPr lang="en-US" sz="2000" i="1" dirty="0" err="1">
                <a:solidFill>
                  <a:srgbClr val="2B4156"/>
                </a:solidFill>
              </a:rPr>
              <a:t>poenali</a:t>
            </a:r>
            <a:r>
              <a:rPr lang="en-US" sz="2000" dirty="0">
                <a:solidFill>
                  <a:srgbClr val="2B4156"/>
                </a:solidFill>
              </a:rPr>
              <a:t>/ 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 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Asas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ini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juga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dikenal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dengan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sebutan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asas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legalitas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yakni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tidak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ada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tindak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pidana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tanpa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ada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undang-undang</a:t>
            </a:r>
            <a:r>
              <a:rPr lang="en-US" sz="2000" b="0" i="0" dirty="0">
                <a:solidFill>
                  <a:srgbClr val="2B4156"/>
                </a:solidFill>
                <a:effectLst/>
              </a:rPr>
              <a:t> yang </a:t>
            </a:r>
            <a:r>
              <a:rPr lang="en-US" sz="2000" b="0" i="0" dirty="0" err="1">
                <a:solidFill>
                  <a:srgbClr val="2B4156"/>
                </a:solidFill>
                <a:effectLst/>
              </a:rPr>
              <a:t>mendahului</a:t>
            </a:r>
            <a:endParaRPr lang="en-US" sz="2000" dirty="0">
              <a:solidFill>
                <a:srgbClr val="2B4156"/>
              </a:solidFill>
              <a:effectLst/>
            </a:endParaRPr>
          </a:p>
          <a:p>
            <a:pPr marL="0" indent="0" algn="just">
              <a:buNone/>
              <a:defRPr/>
            </a:pPr>
            <a:endParaRPr lang="en-US" sz="2200" dirty="0"/>
          </a:p>
          <a:p>
            <a:pPr marL="457200" indent="-457200" algn="just">
              <a:buAutoNum type="arabicPeriod"/>
              <a:defRPr/>
            </a:pPr>
            <a:endParaRPr lang="en-US" sz="2200" dirty="0"/>
          </a:p>
          <a:p>
            <a:pPr marL="457200" indent="-457200" algn="just">
              <a:buAutoNum type="arabicPeriod"/>
              <a:defRPr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FE6B5-D20E-78EF-EA78-70DB6ECE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00" r="17647" b="-1"/>
          <a:stretch/>
        </p:blipFill>
        <p:spPr>
          <a:xfrm>
            <a:off x="6529137" y="10"/>
            <a:ext cx="566134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6541E919-2D81-7FB3-919E-76E7C3A4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2AFC220E-77B7-4B7E-BEC0-FD9118AC187A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7704" name="Rectangle 15770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57051655-595A-D474-88AD-8C07525B3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434" y="2238"/>
            <a:ext cx="3949566" cy="97633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5400" dirty="0" err="1"/>
              <a:t>Asas</a:t>
            </a:r>
            <a:r>
              <a:rPr lang="en-US" sz="5400" dirty="0"/>
              <a:t> Hukum</a:t>
            </a:r>
          </a:p>
        </p:txBody>
      </p:sp>
      <p:sp>
        <p:nvSpPr>
          <p:cNvPr id="15770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3E53642D-1F64-9F1C-8648-9BD67B8EE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0910" y="978568"/>
            <a:ext cx="5661340" cy="5742907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sz="2200" dirty="0"/>
              <a:t>17. </a:t>
            </a:r>
            <a:r>
              <a:rPr lang="en-US" sz="2200" dirty="0" err="1"/>
              <a:t>Penafsiran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analogis</a:t>
            </a:r>
            <a:endParaRPr lang="en-US" sz="2200" dirty="0"/>
          </a:p>
          <a:p>
            <a:pPr marL="0" indent="0" algn="just">
              <a:buNone/>
              <a:defRPr/>
            </a:pPr>
            <a:r>
              <a:rPr lang="en-US" sz="2200" dirty="0"/>
              <a:t>18. </a:t>
            </a:r>
            <a:r>
              <a:rPr lang="en-US" sz="2200" dirty="0" err="1"/>
              <a:t>Tiada</a:t>
            </a:r>
            <a:r>
              <a:rPr lang="en-US" sz="2200" dirty="0"/>
              <a:t> </a:t>
            </a:r>
            <a:r>
              <a:rPr lang="en-US" sz="2200" dirty="0" err="1"/>
              <a:t>pidana</a:t>
            </a:r>
            <a:r>
              <a:rPr lang="en-US" sz="2200" dirty="0"/>
              <a:t> </a:t>
            </a:r>
            <a:r>
              <a:rPr lang="en-US" sz="2200" dirty="0" err="1"/>
              <a:t>tanpa</a:t>
            </a:r>
            <a:r>
              <a:rPr lang="en-US" sz="2200" dirty="0"/>
              <a:t> </a:t>
            </a:r>
            <a:r>
              <a:rPr lang="en-US" sz="2200" dirty="0" err="1"/>
              <a:t>kesalahan</a:t>
            </a:r>
            <a:endParaRPr lang="en-US" sz="2200" dirty="0"/>
          </a:p>
          <a:p>
            <a:pPr marL="0" indent="0" algn="just">
              <a:buNone/>
              <a:defRPr/>
            </a:pPr>
            <a:r>
              <a:rPr lang="en-US" sz="2200" dirty="0"/>
              <a:t>19. Good Governance</a:t>
            </a:r>
          </a:p>
          <a:p>
            <a:pPr marL="0" indent="0" algn="just">
              <a:buNone/>
              <a:defRPr/>
            </a:pPr>
            <a:r>
              <a:rPr lang="en-US" sz="2200" dirty="0"/>
              <a:t>20. </a:t>
            </a:r>
            <a:r>
              <a:rPr lang="en-US" sz="2200" dirty="0" err="1"/>
              <a:t>Asas</a:t>
            </a:r>
            <a:r>
              <a:rPr lang="en-US" sz="2200" dirty="0"/>
              <a:t> </a:t>
            </a:r>
            <a:r>
              <a:rPr lang="en-US" sz="2200" dirty="0" err="1"/>
              <a:t>Kesadaran</a:t>
            </a:r>
            <a:r>
              <a:rPr lang="en-US" sz="2200" dirty="0"/>
              <a:t> Hukum</a:t>
            </a:r>
          </a:p>
          <a:p>
            <a:pPr marL="0" indent="0" algn="just">
              <a:buNone/>
              <a:defRPr/>
            </a:pPr>
            <a:r>
              <a:rPr lang="en-US" sz="2200" dirty="0"/>
              <a:t>21. </a:t>
            </a:r>
            <a:r>
              <a:rPr lang="en-US" sz="2200" i="1" dirty="0"/>
              <a:t>Rebus sic stantibus </a:t>
            </a:r>
            <a:r>
              <a:rPr lang="en-US" sz="2200" dirty="0"/>
              <a:t>/ </a:t>
            </a:r>
            <a:r>
              <a:rPr lang="en-US" sz="2200" b="0" i="0" dirty="0">
                <a:solidFill>
                  <a:srgbClr val="2B4156"/>
                </a:solidFill>
                <a:effectLst/>
              </a:rPr>
              <a:t> </a:t>
            </a:r>
            <a:r>
              <a:rPr lang="en-US" sz="2200" b="0" i="0" dirty="0" err="1">
                <a:solidFill>
                  <a:srgbClr val="2B4156"/>
                </a:solidFill>
                <a:effectLst/>
              </a:rPr>
              <a:t>perjanjian</a:t>
            </a:r>
            <a:r>
              <a:rPr lang="en-US" sz="2200" b="0" i="0" dirty="0">
                <a:solidFill>
                  <a:srgbClr val="2B4156"/>
                </a:solidFill>
                <a:effectLst/>
              </a:rPr>
              <a:t> yang </a:t>
            </a:r>
            <a:r>
              <a:rPr lang="en-US" sz="2200" b="0" i="0" dirty="0" err="1">
                <a:solidFill>
                  <a:srgbClr val="2B4156"/>
                </a:solidFill>
                <a:effectLst/>
              </a:rPr>
              <a:t>telah</a:t>
            </a:r>
            <a:r>
              <a:rPr lang="en-US" sz="22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200" b="0" i="0" dirty="0" err="1">
                <a:solidFill>
                  <a:srgbClr val="2B4156"/>
                </a:solidFill>
                <a:effectLst/>
              </a:rPr>
              <a:t>berlaku</a:t>
            </a:r>
            <a:r>
              <a:rPr lang="en-US" sz="22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200" b="0" i="0" dirty="0" err="1">
                <a:solidFill>
                  <a:srgbClr val="2B4156"/>
                </a:solidFill>
                <a:effectLst/>
              </a:rPr>
              <a:t>akan</a:t>
            </a:r>
            <a:r>
              <a:rPr lang="en-US" sz="22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200" b="0" i="0" dirty="0" err="1">
                <a:solidFill>
                  <a:srgbClr val="2B4156"/>
                </a:solidFill>
                <a:effectLst/>
              </a:rPr>
              <a:t>terganggu</a:t>
            </a:r>
            <a:r>
              <a:rPr lang="en-US" sz="22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200" b="0" i="0" dirty="0" err="1">
                <a:solidFill>
                  <a:srgbClr val="2B4156"/>
                </a:solidFill>
                <a:effectLst/>
              </a:rPr>
              <a:t>berlakunya</a:t>
            </a:r>
            <a:r>
              <a:rPr lang="en-US" sz="22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200" b="0" i="0" dirty="0" err="1">
                <a:solidFill>
                  <a:srgbClr val="2B4156"/>
                </a:solidFill>
                <a:effectLst/>
              </a:rPr>
              <a:t>bila</a:t>
            </a:r>
            <a:r>
              <a:rPr lang="en-US" sz="22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200" b="0" i="0" dirty="0" err="1">
                <a:solidFill>
                  <a:srgbClr val="2B4156"/>
                </a:solidFill>
                <a:effectLst/>
              </a:rPr>
              <a:t>terjadi</a:t>
            </a:r>
            <a:r>
              <a:rPr lang="en-US" sz="22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200" b="0" i="0" dirty="0" err="1">
                <a:solidFill>
                  <a:srgbClr val="2B4156"/>
                </a:solidFill>
                <a:effectLst/>
              </a:rPr>
              <a:t>perubahan</a:t>
            </a:r>
            <a:r>
              <a:rPr lang="en-US" sz="2200" b="0" i="0" dirty="0">
                <a:solidFill>
                  <a:srgbClr val="2B4156"/>
                </a:solidFill>
                <a:effectLst/>
              </a:rPr>
              <a:t> </a:t>
            </a:r>
            <a:r>
              <a:rPr lang="en-US" sz="2200" b="0" i="0" dirty="0" err="1">
                <a:solidFill>
                  <a:srgbClr val="2B4156"/>
                </a:solidFill>
                <a:effectLst/>
              </a:rPr>
              <a:t>keadaan</a:t>
            </a:r>
            <a:r>
              <a:rPr lang="en-US" sz="2200" b="0" i="0" dirty="0">
                <a:solidFill>
                  <a:srgbClr val="2B4156"/>
                </a:solidFill>
                <a:effectLst/>
              </a:rPr>
              <a:t> yang fundamental.</a:t>
            </a:r>
            <a:endParaRPr lang="en-US" sz="2200" dirty="0"/>
          </a:p>
          <a:p>
            <a:pPr marL="457200" indent="-457200" algn="just">
              <a:buAutoNum type="arabicPeriod"/>
              <a:defRPr/>
            </a:pPr>
            <a:endParaRPr lang="en-US" sz="2200" dirty="0"/>
          </a:p>
          <a:p>
            <a:pPr marL="0" indent="0" algn="just">
              <a:buNone/>
              <a:defRPr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FE6B5-D20E-78EF-EA78-70DB6ECE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00" r="17647" b="-1"/>
          <a:stretch/>
        </p:blipFill>
        <p:spPr>
          <a:xfrm>
            <a:off x="6529137" y="10"/>
            <a:ext cx="566134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6541E919-2D81-7FB3-919E-76E7C3A4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2AFC220E-77B7-4B7E-BEC0-FD9118AC187A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3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0FB0D-B7AE-27F7-F3AE-3D30B02B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8043" b="768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444E9C0E-7BBF-7692-622E-379F7F7B8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pPr marL="274638" indent="-274638">
              <a:buClr>
                <a:schemeClr val="hlink"/>
              </a:buClr>
              <a:buFontTx/>
              <a:buChar char="•"/>
              <a:tabLst>
                <a:tab pos="625475" algn="l"/>
                <a:tab pos="1341438" algn="l"/>
                <a:tab pos="1706563" algn="l"/>
                <a:tab pos="2057400" algn="l"/>
                <a:tab pos="2332038" algn="l"/>
                <a:tab pos="2697163" algn="l"/>
                <a:tab pos="3413125" algn="l"/>
                <a:tab pos="4389438" algn="l"/>
                <a:tab pos="5029200" algn="l"/>
              </a:tabLst>
            </a:pPr>
            <a:r>
              <a:rPr lang="en-US" altLang="en-US" sz="2000" b="1">
                <a:solidFill>
                  <a:schemeClr val="bg1"/>
                </a:solidFill>
                <a:latin typeface="Lucida Sans Unicode" panose="020B0602030504020204" pitchFamily="34" charset="0"/>
              </a:rPr>
              <a:t>PRODUK	HUKUM	DAERAH	TERDIRI	DARI	</a:t>
            </a:r>
            <a:r>
              <a:rPr lang="en-US" altLang="en-US" sz="2000" b="1">
                <a:solidFill>
                  <a:schemeClr val="bg1"/>
                </a:solidFill>
                <a:latin typeface="Impact" panose="020B0806030902050204" pitchFamily="34" charset="0"/>
              </a:rPr>
              <a:t>:</a:t>
            </a:r>
            <a:br>
              <a:rPr lang="en-US" altLang="en-US" sz="2000" b="1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Lucida Sans Unicode" panose="020B0602030504020204" pitchFamily="34" charset="0"/>
              </a:rPr>
              <a:t>A.	PERATURAN	DAERAH;</a:t>
            </a:r>
            <a:br>
              <a:rPr lang="en-US" altLang="en-US" sz="2000" b="1">
                <a:solidFill>
                  <a:schemeClr val="bg1"/>
                </a:solidFill>
                <a:latin typeface="Lucida Sans Unicode" panose="020B0602030504020204" pitchFamily="34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Lucida Sans Unicode" panose="020B0602030504020204" pitchFamily="34" charset="0"/>
              </a:rPr>
              <a:t>B.	PERATURAN	WALIKOTA;</a:t>
            </a:r>
            <a:br>
              <a:rPr lang="en-US" altLang="en-US" sz="2000" b="1">
                <a:solidFill>
                  <a:schemeClr val="bg1"/>
                </a:solidFill>
                <a:latin typeface="Lucida Sans Unicode" panose="020B0602030504020204" pitchFamily="34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Lucida Sans Unicode" panose="020B0602030504020204" pitchFamily="34" charset="0"/>
              </a:rPr>
              <a:t>C.	KEPUTUSAN	WALIKOTA;</a:t>
            </a:r>
            <a:br>
              <a:rPr lang="en-US" altLang="en-US" sz="2000" b="1">
                <a:solidFill>
                  <a:schemeClr val="bg1"/>
                </a:solidFill>
                <a:latin typeface="Lucida Sans Unicode" panose="020B0602030504020204" pitchFamily="34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Lucida Sans Unicode" panose="020B0602030504020204" pitchFamily="34" charset="0"/>
              </a:rPr>
              <a:t>D.	INSTRUKSI WALIKOTA (SURAT PERJANJIAN DISEJAJARKAN DALAM 	PRODUK	HUKUM	DAERAH).</a:t>
            </a:r>
            <a:br>
              <a:rPr lang="en-US" altLang="en-US" sz="2000" b="1">
                <a:solidFill>
                  <a:schemeClr val="bg1"/>
                </a:solidFill>
                <a:latin typeface="Lucida Sans Unicode" panose="020B0602030504020204" pitchFamily="34" charset="0"/>
              </a:rPr>
            </a:br>
            <a:endParaRPr lang="en-US" altLang="en-US" sz="2000" b="1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9668934-9FD3-2601-4347-A01387921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274638" indent="-274638">
              <a:buClr>
                <a:srgbClr val="CCFF33"/>
              </a:buClr>
              <a:buFontTx/>
              <a:buChar char="•"/>
              <a:defRPr/>
            </a:pPr>
            <a:r>
              <a:rPr lang="en-US" sz="2000" b="1">
                <a:solidFill>
                  <a:schemeClr val="bg1"/>
                </a:solidFill>
                <a:latin typeface="Lucida Sans Unicode" pitchFamily="34" charset="0"/>
              </a:rPr>
              <a:t>MATERI MUATAN PERDA ADALAH SELURUH MATERI MUATAN DALAM RANGKA PENYELENGGARAAN OTONOMI DAERAH DAN TUGAS PEMBANTUAN, DAN MENAMPUNG KONDISI KHUSUS DAERAH SERTA PENJABARAN LEBIH LANJUT PERATURAN PERUNDANG-UNDANGAN YANG LEBIH TINGGI. (UU NO. 32 TAHUN 2004 DAN PP NO.4 TAHUN 2006)</a:t>
            </a:r>
          </a:p>
          <a:p>
            <a:pPr marL="274638" indent="-274638">
              <a:buClr>
                <a:srgbClr val="CCFF33"/>
              </a:buClr>
              <a:buNone/>
              <a:defRPr/>
            </a:pPr>
            <a:r>
              <a:rPr lang="en-US" sz="2000" b="1">
                <a:solidFill>
                  <a:schemeClr val="bg1"/>
                </a:solidFill>
                <a:latin typeface="Lucida Sans Unicode" pitchFamily="34" charset="0"/>
              </a:rPr>
              <a:t>	( SESUAI KONDISI ALAM, PENDUDUK DAN ADAT ISTIADAT )</a:t>
            </a:r>
          </a:p>
          <a:p>
            <a:pPr marL="274638" indent="-274638">
              <a:buClr>
                <a:srgbClr val="CCFF33"/>
              </a:buClr>
              <a:buNone/>
              <a:defRPr/>
            </a:pPr>
            <a:endParaRPr lang="en-US" sz="2000" b="1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BE11416B-619E-5FC1-F1E7-25CD91E5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536" y="6356350"/>
            <a:ext cx="248716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731D2E81-6327-4AAB-B40D-C1B2F68DEBEA}" type="slidenum">
              <a:rPr lang="en-US" alt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8" name="Rectangle 15872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34C3619F-A506-5ED7-54F6-17E5B1208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3800">
                <a:solidFill>
                  <a:schemeClr val="bg1"/>
                </a:solidFill>
              </a:rPr>
              <a:t>SISTEMATIKA KAJIAN</a:t>
            </a:r>
          </a:p>
        </p:txBody>
      </p:sp>
      <p:cxnSp>
        <p:nvCxnSpPr>
          <p:cNvPr id="158730" name="Straight Connector 15872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7B45FBD-3CBC-52F2-CD2F-7CBDAD76B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>
                <a:solidFill>
                  <a:schemeClr val="bg1"/>
                </a:solidFill>
              </a:rPr>
              <a:t>Latar belakang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>
                <a:solidFill>
                  <a:schemeClr val="bg1"/>
                </a:solidFill>
              </a:rPr>
              <a:t>Landasan hukum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>
                <a:solidFill>
                  <a:schemeClr val="bg1"/>
                </a:solidFill>
              </a:rPr>
              <a:t>Maksud Tujuan dan Sasaran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>
                <a:solidFill>
                  <a:schemeClr val="bg1"/>
                </a:solidFill>
              </a:rPr>
              <a:t>Permasalahan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>
                <a:solidFill>
                  <a:schemeClr val="bg1"/>
                </a:solidFill>
              </a:rPr>
              <a:t>Keluaran:</a:t>
            </a:r>
          </a:p>
          <a:p>
            <a:pPr marL="609600" indent="-609600">
              <a:buFont typeface="Wingdings" panose="05000000000000000000" pitchFamily="2" charset="2"/>
              <a:buAutoNum type="alphaLcPeriod"/>
              <a:defRPr/>
            </a:pPr>
            <a:r>
              <a:rPr lang="en-US" sz="2000">
                <a:solidFill>
                  <a:schemeClr val="bg1"/>
                </a:solidFill>
              </a:rPr>
              <a:t>Naskah Akademik </a:t>
            </a:r>
          </a:p>
          <a:p>
            <a:pPr marL="609600" indent="-609600">
              <a:buFont typeface="Wingdings" panose="05000000000000000000" pitchFamily="2" charset="2"/>
              <a:buAutoNum type="alphaLcPeriod"/>
              <a:defRPr/>
            </a:pPr>
            <a:r>
              <a:rPr lang="en-US" sz="2000">
                <a:solidFill>
                  <a:schemeClr val="bg1"/>
                </a:solidFill>
              </a:rPr>
              <a:t>Draf Naskah Rancangan</a:t>
            </a:r>
          </a:p>
          <a:p>
            <a:pPr marL="609600" indent="-609600">
              <a:buFont typeface="Wingdings" panose="05000000000000000000" pitchFamily="2" charset="2"/>
              <a:buAutoNum type="alphaLcPeriod"/>
              <a:defRPr/>
            </a:pPr>
            <a:r>
              <a:rPr lang="en-US" sz="2000">
                <a:solidFill>
                  <a:schemeClr val="bg1"/>
                </a:solidFill>
              </a:rPr>
              <a:t>Draf Peraturan Bupati SOP</a:t>
            </a:r>
          </a:p>
          <a:p>
            <a:pPr marL="609600" indent="-609600">
              <a:buFont typeface="Wingdings" panose="05000000000000000000" pitchFamily="2" charset="2"/>
              <a:buAutoNum type="alphaLcPeriod"/>
              <a:defRPr/>
            </a:pPr>
            <a:r>
              <a:rPr lang="en-US" sz="2000">
                <a:solidFill>
                  <a:schemeClr val="bg1"/>
                </a:solidFill>
              </a:rPr>
              <a:t>Ruang lingkup Materi Raperda</a:t>
            </a:r>
          </a:p>
        </p:txBody>
      </p:sp>
      <p:cxnSp>
        <p:nvCxnSpPr>
          <p:cNvPr id="158732" name="Straight Connector 15873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6E33B48-2A00-A55C-AB14-E034D6CF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00" r="23546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099FAE90-C728-9096-B344-175900CC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2894D75E-5752-4CDC-ABAB-B412AD8F5D4F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2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145666-945B-1781-C0F7-E500FFCDED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8043" b="768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59746" name="Rectangle 2">
            <a:extLst>
              <a:ext uri="{FF2B5EF4-FFF2-40B4-BE49-F238E27FC236}">
                <a16:creationId xmlns:a16="http://schemas.microsoft.com/office/drawing/2014/main" id="{D8F05CAD-37C0-F654-585E-73BEA65D0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5000">
                <a:solidFill>
                  <a:schemeClr val="bg1"/>
                </a:solidFill>
              </a:rPr>
              <a:t>PENTINGNYA NASKAH AKADEMIK</a:t>
            </a:r>
          </a:p>
        </p:txBody>
      </p:sp>
      <p:sp>
        <p:nvSpPr>
          <p:cNvPr id="159754" name="Rectangle 1597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9756" name="Rectangle 15975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73611E4E-8782-9FA9-3642-D14443972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>
                <a:solidFill>
                  <a:schemeClr val="bg1"/>
                </a:solidFill>
              </a:rPr>
              <a:t>Naskah Akademik: sebagai pertanggung jawaban akademis ttg latar belakang, tujuan penyusunan, sasaran yang ingin diwujudkan, lingkup, jangkauan, obyek dan arah pengaturan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>
                <a:solidFill>
                  <a:schemeClr val="bg1"/>
                </a:solidFill>
              </a:rPr>
              <a:t>NA sebagai pedoman perancangan harus mampu mendeskripsikan secara  komprehensif substansi yang dituangkan dalam peraturan per-uu-an.</a:t>
            </a:r>
          </a:p>
        </p:txBody>
      </p:sp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1885D8CA-466D-947A-4761-58A7118D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536" y="6356350"/>
            <a:ext cx="248716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7E69BEC0-208D-4F0D-8F5E-0C189A354E29}" type="slidenum">
              <a:rPr lang="en-US" alt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776" name="Rectangle 16077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5601D53F-F7AF-74B0-B7E2-A28D59E9A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5400"/>
              <a:t>LATAR BELAKANG</a:t>
            </a:r>
          </a:p>
        </p:txBody>
      </p:sp>
      <p:sp>
        <p:nvSpPr>
          <p:cNvPr id="16077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8A7E5C1-B673-8036-F440-AD499483F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/>
              <a:t>GAMBARAN UMUM TENTANG KONDISI SDA, SDM DIWILAYAH KABUPATEN/KOTA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/>
              <a:t>KAJIAN FILOSOFIS, SOSIOLOGIS, YURIDIS, EKONOMI, EKOLOGI, POLITIK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/>
              <a:t>PERLUNYA PENGATURAN TATA  CARA TERSEBUT….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750B7-101B-1346-B9D7-7A6633E5CA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00" r="176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CDBE264-27F7-B1A2-6A7D-E9B90C6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D39EC74F-C26D-468E-BB0F-CF8B08CF476B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8" name="Rectangle 16180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557575-B20C-5875-8B3D-040DB0AAD8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8043" b="768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1794" name="Rectangle 2">
            <a:extLst>
              <a:ext uri="{FF2B5EF4-FFF2-40B4-BE49-F238E27FC236}">
                <a16:creationId xmlns:a16="http://schemas.microsoft.com/office/drawing/2014/main" id="{A345ED86-8E71-0474-50CD-1E223E09D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>
                <a:solidFill>
                  <a:schemeClr val="bg1"/>
                </a:solidFill>
              </a:rPr>
              <a:t>LANDASAN HUKUM</a:t>
            </a:r>
          </a:p>
        </p:txBody>
      </p:sp>
      <p:sp>
        <p:nvSpPr>
          <p:cNvPr id="161809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9A4C9B6C-3904-69AD-5D45-0D2C46DAA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200">
                <a:solidFill>
                  <a:schemeClr val="bg1"/>
                </a:solidFill>
              </a:rPr>
              <a:t>Aturan Hukum Yang Terkait Dengan Pengaturan …..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200">
                <a:solidFill>
                  <a:schemeClr val="bg1"/>
                </a:solidFill>
              </a:rPr>
              <a:t>Secara hierarkhi dari UU, PP, Perpres dan peraturan pejabat pemerintah pusat dan peraturan provinsi yang terkait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200">
                <a:solidFill>
                  <a:schemeClr val="bg1"/>
                </a:solidFill>
              </a:rPr>
              <a:t>Tujuan: sinkronisasi dan harmonisasi dari Peraturan Per-UU-an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EF5F23E7-6F2B-869F-D335-67125942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69E86383-F284-469E-A210-D3EA25BC532E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824" name="Rectangle 1628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3A6721B4-0E42-F8A1-B24F-6F2D48B7A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4200"/>
              <a:t>MAKSUD TUJUAN SASARAN</a:t>
            </a:r>
          </a:p>
        </p:txBody>
      </p:sp>
      <p:sp>
        <p:nvSpPr>
          <p:cNvPr id="1628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059118C1-93C8-3A37-6A4F-ABD844BBC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1900"/>
              <a:t>Maksud; tersusunnya Raperda tentang Pengaturan X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1900"/>
              <a:t>Tujuan adanya ketertiban dalam pengelolaan X sehingga dapat mewujudkan prinsip pembangunan berkelanjutan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1900"/>
              <a:t>Sasaran : tersedianya suatu peraturan daerah ayng efektif, efisien, dan partisipatif sehingga berdaya guna dan berhasil guna bagai pemakai dan Pemda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5715DF-44AB-80F0-99C2-A5A27AFC1A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00" r="176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B9AA15F2-0D3D-B378-BDD4-CDF6288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13FC5FDF-2B4A-4395-9F25-B54BC9A14B0C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87A6C-44C0-A368-28F2-974BA300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8752" b="39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9AB15-362D-E537-1A52-CE83B51D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D">
                <a:solidFill>
                  <a:srgbClr val="FFFFFF"/>
                </a:solidFill>
              </a:rPr>
              <a:t>Dasar Hukum Pembentukan Peraturan Daerah dan Perubahan UU No. 12 Tahun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4C20-E5F6-8096-33E5-91FC1009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>
                <a:solidFill>
                  <a:srgbClr val="FFFFFF"/>
                </a:solidFill>
              </a:rPr>
              <a:t>Dasar hukum utama</a:t>
            </a:r>
            <a:r>
              <a:rPr lang="en-ID">
                <a:solidFill>
                  <a:srgbClr val="FFFFFF"/>
                </a:solidFill>
              </a:rPr>
              <a:t> pembentukan Peraturan Daerah (Perda) di Indonesia adalah </a:t>
            </a:r>
            <a:r>
              <a:rPr lang="en-ID" b="1">
                <a:solidFill>
                  <a:srgbClr val="FFFFFF"/>
                </a:solidFill>
              </a:rPr>
              <a:t>Undang-Undang Nomor 12 Tahun 2011 tentang Pembentukan Peraturan Perundang-undangan</a:t>
            </a:r>
            <a:r>
              <a:rPr lang="en-ID">
                <a:solidFill>
                  <a:srgbClr val="FFFFFF"/>
                </a:solidFill>
              </a:rPr>
              <a:t>. Undang-undang ini secara komprehensif mengatur proses pembentukan peraturan perundang-undangan di Indonesia, termasuk Perda.</a:t>
            </a:r>
          </a:p>
        </p:txBody>
      </p:sp>
    </p:spTree>
    <p:extLst>
      <p:ext uri="{BB962C8B-B14F-4D97-AF65-F5344CB8AC3E}">
        <p14:creationId xmlns:p14="http://schemas.microsoft.com/office/powerpoint/2010/main" val="202341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48" name="Rectangle 16384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5BFDD1A1-11C5-2E0A-BD59-3C196FE1E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4600"/>
              <a:t>PERMASALAHAN</a:t>
            </a:r>
          </a:p>
        </p:txBody>
      </p:sp>
      <p:sp>
        <p:nvSpPr>
          <p:cNvPr id="16385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FC423E52-71CE-223B-E9B1-D32AFF0B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/>
              <a:t>IDENTIFIKASI PERMASALAHAN YANG ADA DAN yang  DIHADAPI OLEH PEMDA TERKAIT DENGAN X (DATA DIDUKUNG DARI BERBAGAI INSTANSI TERKAIT) SEBAGAI GAMBARAN AYNG MAMPU MENUNJUKAN SECARA EMPIRIS, LOGIS  PENTINGNYA DIBUAT ATURAN X ……..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80F253-9285-CA6F-BB07-9CEAEE87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00" r="176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305390DB-C2D5-77E4-63EC-6D5933FB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8529F47E-6C18-4258-ADB9-B0636EB84DFC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tatue of a bird with wings&#10;&#10;Description automatically generated">
            <a:extLst>
              <a:ext uri="{FF2B5EF4-FFF2-40B4-BE49-F238E27FC236}">
                <a16:creationId xmlns:a16="http://schemas.microsoft.com/office/drawing/2014/main" id="{666CF980-3DF4-84CF-B967-CF0892C245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8043" b="768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A6B78D1-40D3-DDFF-F5AD-2BCC325EC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200" b="1">
                <a:solidFill>
                  <a:schemeClr val="bg1"/>
                </a:solidFill>
                <a:latin typeface="Bookman Old Style" panose="02050604050505020204" pitchFamily="18" charset="0"/>
              </a:rPr>
              <a:t>TEHNIK PENYUSUNAN PERATURAN PERUNDANG-UNDANGAN</a:t>
            </a:r>
          </a:p>
        </p:txBody>
      </p:sp>
      <p:sp>
        <p:nvSpPr>
          <p:cNvPr id="1639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48BB1C3-4A1C-1625-20A4-79AC1367F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Tx/>
              <a:buChar char="•"/>
              <a:tabLst>
                <a:tab pos="715963" algn="l"/>
                <a:tab pos="898525" algn="l"/>
              </a:tabLst>
            </a:pPr>
            <a:r>
              <a:rPr lang="en-US" altLang="en-U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SETIAP PERATURAN PERUNDANG-UNDANGAN PADA UMUMNYA DISUSUN DALAM KERANGKA STRUKTURAL SEBAGAI BERIKUT :</a:t>
            </a:r>
          </a:p>
          <a:p>
            <a:pPr>
              <a:buClr>
                <a:schemeClr val="tx2"/>
              </a:buClr>
              <a:buNone/>
              <a:tabLst>
                <a:tab pos="715963" algn="l"/>
                <a:tab pos="898525" algn="l"/>
              </a:tabLst>
            </a:pPr>
            <a:r>
              <a:rPr lang="en-US" altLang="en-U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A.	PENAMAAN / JUDUL;</a:t>
            </a:r>
          </a:p>
          <a:p>
            <a:pPr>
              <a:buClr>
                <a:schemeClr val="tx2"/>
              </a:buClr>
              <a:buNone/>
              <a:tabLst>
                <a:tab pos="715963" algn="l"/>
                <a:tab pos="898525" algn="l"/>
              </a:tabLst>
            </a:pPr>
            <a:r>
              <a:rPr lang="en-US" altLang="en-U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B.	PEMBUKAAN;</a:t>
            </a:r>
          </a:p>
          <a:p>
            <a:pPr>
              <a:buClr>
                <a:schemeClr val="tx2"/>
              </a:buClr>
              <a:buNone/>
              <a:tabLst>
                <a:tab pos="715963" algn="l"/>
                <a:tab pos="898525" algn="l"/>
              </a:tabLst>
            </a:pPr>
            <a:r>
              <a:rPr lang="en-US" altLang="en-U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C.	BATANG TUBUH;</a:t>
            </a:r>
          </a:p>
          <a:p>
            <a:pPr>
              <a:buClr>
                <a:schemeClr val="tx2"/>
              </a:buClr>
              <a:buNone/>
              <a:tabLst>
                <a:tab pos="715963" algn="l"/>
                <a:tab pos="898525" algn="l"/>
              </a:tabLst>
            </a:pPr>
            <a:r>
              <a:rPr lang="en-US" altLang="en-U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D.	PENUTUP;</a:t>
            </a:r>
          </a:p>
          <a:p>
            <a:pPr>
              <a:buClr>
                <a:schemeClr val="tx2"/>
              </a:buClr>
              <a:buNone/>
              <a:tabLst>
                <a:tab pos="715963" algn="l"/>
                <a:tab pos="898525" algn="l"/>
              </a:tabLst>
            </a:pPr>
            <a:r>
              <a:rPr lang="en-US" altLang="en-U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E.	LAMPIRAN ( BILA DIPERLUKAN ).</a:t>
            </a:r>
          </a:p>
          <a:p>
            <a:pPr>
              <a:buClr>
                <a:schemeClr val="tx2"/>
              </a:buClr>
              <a:buNone/>
              <a:tabLst>
                <a:tab pos="715963" algn="l"/>
                <a:tab pos="898525" algn="l"/>
              </a:tabLst>
            </a:pPr>
            <a:endParaRPr lang="en-US" altLang="en-US" sz="1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buClr>
                <a:schemeClr val="tx2"/>
              </a:buClr>
              <a:buNone/>
              <a:tabLst>
                <a:tab pos="715963" algn="l"/>
                <a:tab pos="898525" algn="l"/>
              </a:tabLst>
            </a:pPr>
            <a:r>
              <a:rPr lang="en-US" altLang="en-U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A.	PENAMAAN / JUDUL</a:t>
            </a:r>
          </a:p>
          <a:p>
            <a:pPr>
              <a:buClr>
                <a:schemeClr val="tx2"/>
              </a:buClr>
              <a:buNone/>
              <a:tabLst>
                <a:tab pos="715963" algn="l"/>
                <a:tab pos="898525" algn="l"/>
              </a:tabLst>
            </a:pPr>
            <a:r>
              <a:rPr lang="en-US" altLang="en-U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-	PENAMAAN / JUDUL   PERATURAN   PERUNDANG-UNDANGAN MEMUAT  KETERANGAN MENGENAI JENIS, NOMOR, TAHUN, 	TENTANG, NAMA PERATURAN PERUNDANG-UNDANGAN YANG DIATUR;</a:t>
            </a:r>
          </a:p>
          <a:p>
            <a:pPr>
              <a:buClr>
                <a:schemeClr val="tx2"/>
              </a:buClr>
              <a:buNone/>
              <a:tabLst>
                <a:tab pos="715963" algn="l"/>
                <a:tab pos="898525" algn="l"/>
              </a:tabLst>
            </a:pPr>
            <a:r>
              <a:rPr lang="en-US" altLang="en-U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-	NAMA PERATURAN PERUNDANG-UNDANGAN DIBUAT SINGKAT DAN    MENCERMINKAN    ISI    PERATURAN     PERUNDANG-UNDANGAN;</a:t>
            </a:r>
          </a:p>
          <a:p>
            <a:pPr>
              <a:buClr>
                <a:schemeClr val="tx2"/>
              </a:buClr>
              <a:buNone/>
              <a:tabLst>
                <a:tab pos="715963" algn="l"/>
                <a:tab pos="898525" algn="l"/>
              </a:tabLst>
            </a:pPr>
            <a:r>
              <a:rPr lang="en-US" altLang="en-US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-	JUDUL DITULIS DENGAN HURUF KAPITAL  TANPA DIAKHIRI TANDA BACA.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25739A8C-F1CB-6963-F213-2CF48B2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D5E95478-EE19-4AD7-AF24-761D32F41CD3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D8656CD1-1A8C-7EBE-B67E-9190ABF5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1FEEF7A-6B3B-4326-B419-F99BA48CE35B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9D7E50B-138D-262A-65BC-2A314D090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5501" y="571500"/>
            <a:ext cx="8353425" cy="6286500"/>
          </a:xfrm>
        </p:spPr>
        <p:txBody>
          <a:bodyPr>
            <a:normAutofit fontScale="85000" lnSpcReduction="20000"/>
          </a:bodyPr>
          <a:lstStyle/>
          <a:p>
            <a:pPr marL="271463" indent="-271463">
              <a:buNone/>
              <a:defRPr/>
            </a:pPr>
            <a:r>
              <a:rPr lang="en-US" sz="1800">
                <a:latin typeface="Georgia" pitchFamily="18" charset="0"/>
              </a:rPr>
              <a:t>CONTOH :</a:t>
            </a:r>
          </a:p>
          <a:p>
            <a:pPr marL="271463" indent="-271463">
              <a:buNone/>
              <a:defRPr/>
            </a:pPr>
            <a:endParaRPr lang="en-US" sz="1200">
              <a:latin typeface="Georgia" pitchFamily="18" charset="0"/>
            </a:endParaRPr>
          </a:p>
          <a:p>
            <a:pPr marL="271463" indent="-271463">
              <a:buClr>
                <a:schemeClr val="accent2"/>
              </a:buClr>
              <a:buFont typeface="Wingdings" panose="05000000000000000000" pitchFamily="2" charset="2"/>
              <a:buChar char="¯"/>
              <a:defRPr/>
            </a:pPr>
            <a:r>
              <a:rPr lang="en-US" sz="1800" b="1">
                <a:latin typeface="Georgia" pitchFamily="18" charset="0"/>
              </a:rPr>
              <a:t>PERATURAN DAERAH :</a:t>
            </a:r>
          </a:p>
          <a:p>
            <a:pPr marL="271463" indent="-271463">
              <a:buClr>
                <a:schemeClr val="accent2"/>
              </a:buClr>
              <a:buNone/>
              <a:defRPr/>
            </a:pPr>
            <a:endParaRPr lang="en-US" sz="900" b="1">
              <a:latin typeface="Georgia" pitchFamily="18" charset="0"/>
            </a:endParaRP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r>
              <a:rPr lang="en-US" sz="1800" b="1">
                <a:latin typeface="Georgia" pitchFamily="18" charset="0"/>
              </a:rPr>
              <a:t>PERATURAN DAERAH KOTA SEMARANG</a:t>
            </a: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r>
              <a:rPr lang="en-US" sz="1800" b="1">
                <a:latin typeface="Georgia" pitchFamily="18" charset="0"/>
              </a:rPr>
              <a:t>NOMOR……… TAHUN………</a:t>
            </a: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endParaRPr lang="en-US" sz="800" b="1">
              <a:latin typeface="Georgia" pitchFamily="18" charset="0"/>
            </a:endParaRP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r>
              <a:rPr lang="en-US" sz="1800" b="1">
                <a:latin typeface="Georgia" pitchFamily="18" charset="0"/>
              </a:rPr>
              <a:t>TENTANG</a:t>
            </a: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endParaRPr lang="en-US" sz="800" b="1">
              <a:latin typeface="Georgia" pitchFamily="18" charset="0"/>
            </a:endParaRP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r>
              <a:rPr lang="en-US" sz="1800" b="1">
                <a:latin typeface="Georgia" pitchFamily="18" charset="0"/>
              </a:rPr>
              <a:t>PENGENDALIAN LINGKUNGAN HIDUP</a:t>
            </a: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endParaRPr lang="en-US" sz="1800" b="1">
              <a:latin typeface="Georgia" pitchFamily="18" charset="0"/>
            </a:endParaRP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endParaRPr lang="en-US" sz="1800">
              <a:latin typeface="Georgia" pitchFamily="18" charset="0"/>
            </a:endParaRPr>
          </a:p>
          <a:p>
            <a:pPr marL="271463" indent="-271463" algn="just">
              <a:buClr>
                <a:schemeClr val="accent2"/>
              </a:buClr>
              <a:buFont typeface="Wingdings" panose="05000000000000000000" pitchFamily="2" charset="2"/>
              <a:buChar char="¯"/>
              <a:defRPr/>
            </a:pPr>
            <a:r>
              <a:rPr lang="en-US" sz="1800" b="1">
                <a:latin typeface="Georgia" pitchFamily="18" charset="0"/>
              </a:rPr>
              <a:t>PERATURAN DAERAH YANG DIUBAH :</a:t>
            </a:r>
          </a:p>
          <a:p>
            <a:pPr marL="271463" indent="-271463" algn="just">
              <a:buClr>
                <a:schemeClr val="accent2"/>
              </a:buClr>
              <a:buNone/>
              <a:defRPr/>
            </a:pPr>
            <a:endParaRPr lang="en-US" sz="900" b="1">
              <a:latin typeface="Georgia" pitchFamily="18" charset="0"/>
            </a:endParaRP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r>
              <a:rPr lang="en-US" sz="1800" b="1">
                <a:latin typeface="Georgia" pitchFamily="18" charset="0"/>
              </a:rPr>
              <a:t>PERATURAN DAERAH KOTA SEMARANG</a:t>
            </a: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r>
              <a:rPr lang="en-US" sz="1800" b="1">
                <a:latin typeface="Georgia" pitchFamily="18" charset="0"/>
              </a:rPr>
              <a:t>NOMOR…….. TAHUN…….</a:t>
            </a: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endParaRPr lang="en-US" sz="800" b="1">
              <a:latin typeface="Georgia" pitchFamily="18" charset="0"/>
            </a:endParaRP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r>
              <a:rPr lang="en-US" sz="1800" b="1">
                <a:latin typeface="Georgia" pitchFamily="18" charset="0"/>
              </a:rPr>
              <a:t>TENTANG</a:t>
            </a: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endParaRPr lang="en-US" sz="800" b="1">
              <a:latin typeface="Georgia" pitchFamily="18" charset="0"/>
            </a:endParaRP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r>
              <a:rPr lang="en-US" sz="1800" b="1">
                <a:latin typeface="Georgia" pitchFamily="18" charset="0"/>
              </a:rPr>
              <a:t>PERUBAHAN ATAS PERATURAN DAERAH KOTA SEMARANG</a:t>
            </a: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r>
              <a:rPr lang="en-US" sz="1800" b="1">
                <a:latin typeface="Georgia" pitchFamily="18" charset="0"/>
              </a:rPr>
              <a:t>NOMOR……. TAHUN……. TENTANG……...</a:t>
            </a:r>
          </a:p>
          <a:p>
            <a:pPr marL="271463" indent="-271463" algn="just">
              <a:buClr>
                <a:schemeClr val="accent2"/>
              </a:buClr>
              <a:buNone/>
              <a:defRPr/>
            </a:pPr>
            <a:endParaRPr lang="en-US" sz="1800" b="1">
              <a:latin typeface="Georgia" pitchFamily="18" charset="0"/>
            </a:endParaRPr>
          </a:p>
          <a:p>
            <a:pPr marL="271463" indent="-271463" algn="ctr">
              <a:buClr>
                <a:schemeClr val="accent2"/>
              </a:buClr>
              <a:buNone/>
              <a:defRPr/>
            </a:pPr>
            <a:r>
              <a:rPr lang="en-US" sz="1800">
                <a:latin typeface="Georgia" pitchFamily="18" charset="0"/>
              </a:rPr>
              <a:t> </a:t>
            </a:r>
          </a:p>
          <a:p>
            <a:pPr marL="271463" indent="-271463" algn="just">
              <a:buClr>
                <a:schemeClr val="accent2"/>
              </a:buClr>
              <a:buNone/>
              <a:defRPr/>
            </a:pPr>
            <a:endParaRPr lang="en-US" sz="1800">
              <a:latin typeface="Georgia" pitchFamily="18" charset="0"/>
            </a:endParaRPr>
          </a:p>
          <a:p>
            <a:pPr marL="271463" indent="-271463" algn="just">
              <a:buClr>
                <a:schemeClr val="accent2"/>
              </a:buClr>
              <a:buNone/>
              <a:defRPr/>
            </a:pPr>
            <a:endParaRPr lang="en-US" sz="1800">
              <a:latin typeface="Georgia" pitchFamily="18" charset="0"/>
            </a:endParaRP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endParaRPr lang="en-US" sz="1800">
              <a:latin typeface="Georgia" pitchFamily="18" charset="0"/>
            </a:endParaRPr>
          </a:p>
          <a:p>
            <a:pPr marL="271463" indent="-271463">
              <a:buNone/>
              <a:defRPr/>
            </a:pPr>
            <a:endParaRPr lang="en-US" sz="1800" dirty="0"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4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4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4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6B9B2C11-B917-0D20-4267-54E18007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0CABA4-5834-40EC-9731-B88F6BD0532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08B923A-911F-EBB3-EC1C-0D510A480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549276"/>
            <a:ext cx="8445500" cy="583247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Clr>
                <a:schemeClr val="accent2"/>
              </a:buClr>
              <a:buFont typeface="Wingdings" panose="05000000000000000000" pitchFamily="2" charset="2"/>
              <a:buChar char="¯"/>
              <a:defRPr/>
            </a:pPr>
            <a:r>
              <a:rPr lang="en-US" sz="1800" dirty="0">
                <a:latin typeface="Georgia" pitchFamily="18" charset="0"/>
              </a:rPr>
              <a:t>JIKA PERATURAN DAERAH TELAH DIUBAH LEBIH DARI SATU KALI :</a:t>
            </a:r>
          </a:p>
          <a:p>
            <a:pPr algn="just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sz="900" dirty="0">
              <a:latin typeface="Georgia" pitchFamily="18" charset="0"/>
            </a:endParaRP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Georgia" pitchFamily="18" charset="0"/>
              </a:rPr>
              <a:t>PERATURAN DAERAH KOTA SEMARANG</a:t>
            </a: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Georgia" pitchFamily="18" charset="0"/>
              </a:rPr>
              <a:t>NOMOR…… TAHUN……</a:t>
            </a: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sz="800" b="1" dirty="0">
              <a:latin typeface="Georgia" pitchFamily="18" charset="0"/>
            </a:endParaRP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Georgia" pitchFamily="18" charset="0"/>
              </a:rPr>
              <a:t>TENTANG</a:t>
            </a: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sz="800" b="1" dirty="0">
              <a:latin typeface="Georgia" pitchFamily="18" charset="0"/>
            </a:endParaRP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Georgia" pitchFamily="18" charset="0"/>
              </a:rPr>
              <a:t>PERUBAHAN KETIGA ATAS PERATURAN DAERAH KOTA SEMARANG NOMOR…. TAHUN…… TENTANG………</a:t>
            </a:r>
          </a:p>
          <a:p>
            <a:pPr algn="just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sz="1800" b="1" dirty="0">
              <a:latin typeface="Georgia" pitchFamily="18" charset="0"/>
            </a:endParaRPr>
          </a:p>
          <a:p>
            <a:pPr algn="just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sz="1800" b="1" dirty="0">
              <a:latin typeface="Georgia" pitchFamily="18" charset="0"/>
            </a:endParaRPr>
          </a:p>
          <a:p>
            <a:pPr algn="just" eaLnBrk="1" hangingPunct="1">
              <a:buClr>
                <a:schemeClr val="accent2"/>
              </a:buClr>
              <a:buFont typeface="Wingdings" panose="05000000000000000000" pitchFamily="2" charset="2"/>
              <a:buChar char="¯"/>
              <a:defRPr/>
            </a:pPr>
            <a:r>
              <a:rPr lang="en-US" sz="1800" b="1" dirty="0">
                <a:latin typeface="Georgia" pitchFamily="18" charset="0"/>
              </a:rPr>
              <a:t>KEPUTUSAN WALIKOTA :</a:t>
            </a:r>
          </a:p>
          <a:p>
            <a:pPr algn="just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sz="800" b="1" dirty="0">
              <a:latin typeface="Georgia" pitchFamily="18" charset="0"/>
            </a:endParaRP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Georgia" pitchFamily="18" charset="0"/>
              </a:rPr>
              <a:t>KEPUTUSAN WALIKOTA SEMARANG</a:t>
            </a: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Georgia" pitchFamily="18" charset="0"/>
              </a:rPr>
              <a:t>NOMOR…… TAHUN……..</a:t>
            </a: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sz="800" b="1" dirty="0">
              <a:latin typeface="Georgia" pitchFamily="18" charset="0"/>
            </a:endParaRP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Georgia" pitchFamily="18" charset="0"/>
              </a:rPr>
              <a:t>TENTANG </a:t>
            </a: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sz="800" b="1" dirty="0">
              <a:latin typeface="Georgia" pitchFamily="18" charset="0"/>
            </a:endParaRP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1800" b="1" dirty="0">
                <a:latin typeface="Georgia" pitchFamily="18" charset="0"/>
              </a:rPr>
              <a:t>PEMBENTUKAN TIM PENYUSUN RAPERDA TENTANG PENGENDALIAN LINGKUNGAN HIDUP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8AA5BE5A-FC36-C72E-66B0-627ECD4B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7F2AA0-2676-48B4-B886-A0ED890B0BB5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05A9109-5C5D-CC57-0F2F-49E8F6A0E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188913"/>
            <a:ext cx="8435975" cy="576262"/>
          </a:xfrm>
        </p:spPr>
        <p:txBody>
          <a:bodyPr>
            <a:normAutofit/>
          </a:bodyPr>
          <a:lstStyle/>
          <a:p>
            <a:pPr algn="just">
              <a:tabLst>
                <a:tab pos="365125" algn="l"/>
              </a:tabLst>
            </a:pPr>
            <a:r>
              <a:rPr lang="en-US" altLang="en-US" sz="2000" b="1" dirty="0">
                <a:latin typeface="Bitstream Vera Serif" pitchFamily="18" charset="0"/>
              </a:rPr>
              <a:t>B.	PEMBUKAAN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4E65CD1-AFFC-6CCB-12EC-86BEABE7D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8" y="692150"/>
            <a:ext cx="8532812" cy="59769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66FF"/>
              </a:buClr>
              <a:buFont typeface="Wingdings" panose="05000000000000000000" pitchFamily="2" charset="2"/>
              <a:buChar char="F"/>
              <a:tabLst>
                <a:tab pos="365125" algn="l"/>
                <a:tab pos="715963" algn="l"/>
              </a:tabLst>
            </a:pPr>
            <a:r>
              <a:rPr lang="en-US" altLang="en-US" sz="1600" b="1">
                <a:latin typeface="Bitstream Vera Serif" pitchFamily="18" charset="0"/>
              </a:rPr>
              <a:t>PERATURAN DAERAH TERDIRI DARI :</a:t>
            </a:r>
          </a:p>
          <a:p>
            <a:pPr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endParaRPr lang="en-US" altLang="en-US" sz="700" b="1">
              <a:latin typeface="Bitstream Vera Serif" pitchFamily="18" charset="0"/>
            </a:endParaRP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latin typeface="Bitstream Vera Serif" pitchFamily="18" charset="0"/>
              </a:rPr>
              <a:t>	1.	FRASE  “DENGAN RAHMAT TUHAN YANG MAHA ESA”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latin typeface="Bitstream Vera Serif" pitchFamily="18" charset="0"/>
              </a:rPr>
              <a:t>	2.	JABATAN   PEMBENTUK   PERATURAN   PERUNDANG-				UNDANGAN;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latin typeface="Bitstream Vera Serif" pitchFamily="18" charset="0"/>
              </a:rPr>
              <a:t>	3.	KONSIDERANS;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latin typeface="Bitstream Vera Serif" pitchFamily="18" charset="0"/>
              </a:rPr>
              <a:t>	4.	DASAR HUKUM;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latin typeface="Bitstream Vera Serif" pitchFamily="18" charset="0"/>
              </a:rPr>
              <a:t>	5.	FRASE  “DENGAN PERSETUJUAN DEWAN PERWAKILAN 				RAKYAT  DAERAH  KOTA  SEMARANG  DAN  WALIKOTA 				SEMARANG”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latin typeface="Bitstream Vera Serif" pitchFamily="18" charset="0"/>
              </a:rPr>
              <a:t>	6.	DIKTUM;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latin typeface="Bitstream Vera Serif" pitchFamily="18" charset="0"/>
              </a:rPr>
              <a:t>	7.	MEMUTUSKAN;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latin typeface="Bitstream Vera Serif" pitchFamily="18" charset="0"/>
              </a:rPr>
              <a:t>	8.	MENETAPKAN.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endParaRPr lang="en-US" altLang="en-US" sz="1200" b="1">
              <a:latin typeface="Bitstream Vera Serif" pitchFamily="18" charset="0"/>
            </a:endParaRPr>
          </a:p>
          <a:p>
            <a:pPr algn="just">
              <a:buClr>
                <a:srgbClr val="FF66FF"/>
              </a:buClr>
              <a:buFont typeface="Wingdings" panose="05000000000000000000" pitchFamily="2" charset="2"/>
              <a:buChar char="F"/>
              <a:tabLst>
                <a:tab pos="365125" algn="l"/>
                <a:tab pos="715963" algn="l"/>
              </a:tabLst>
            </a:pPr>
            <a:r>
              <a:rPr lang="en-US" altLang="en-US" sz="1600" b="1">
                <a:solidFill>
                  <a:srgbClr val="CC9900"/>
                </a:solidFill>
                <a:latin typeface="Bitstream Vera Serif" pitchFamily="18" charset="0"/>
              </a:rPr>
              <a:t>PERATURAN WALIKOTA SAMA DENGAN PERATURAN DAERAH.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endParaRPr lang="en-US" altLang="en-US" sz="1200" b="1">
              <a:solidFill>
                <a:srgbClr val="CC9900"/>
              </a:solidFill>
              <a:latin typeface="Bitstream Vera Serif" pitchFamily="18" charset="0"/>
            </a:endParaRPr>
          </a:p>
          <a:p>
            <a:pPr algn="just">
              <a:buClr>
                <a:srgbClr val="FF66FF"/>
              </a:buClr>
              <a:buFont typeface="Wingdings" panose="05000000000000000000" pitchFamily="2" charset="2"/>
              <a:buChar char="F"/>
              <a:tabLst>
                <a:tab pos="365125" algn="l"/>
                <a:tab pos="715963" algn="l"/>
              </a:tabLst>
            </a:pPr>
            <a:r>
              <a:rPr lang="en-US" altLang="en-US" sz="1600" b="1">
                <a:solidFill>
                  <a:srgbClr val="FFCC00"/>
                </a:solidFill>
                <a:latin typeface="Bitstream Vera Serif" pitchFamily="18" charset="0"/>
              </a:rPr>
              <a:t>KEPUTUSAN WALIKOTA TERDIRI DARI :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endParaRPr lang="en-US" altLang="en-US" sz="600" b="1">
              <a:solidFill>
                <a:srgbClr val="FFCC00"/>
              </a:solidFill>
              <a:latin typeface="Bitstream Vera Serif" pitchFamily="18" charset="0"/>
            </a:endParaRP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solidFill>
                  <a:srgbClr val="FFCC00"/>
                </a:solidFill>
                <a:latin typeface="Bitstream Vera Serif" pitchFamily="18" charset="0"/>
              </a:rPr>
              <a:t>	1.	JABATAN PEMBENTUK KEPUTUSAN;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solidFill>
                  <a:srgbClr val="FFCC00"/>
                </a:solidFill>
                <a:latin typeface="Bitstream Vera Serif" pitchFamily="18" charset="0"/>
              </a:rPr>
              <a:t>	2.	KONSIDERANS;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solidFill>
                  <a:srgbClr val="FFCC00"/>
                </a:solidFill>
                <a:latin typeface="Bitstream Vera Serif" pitchFamily="18" charset="0"/>
              </a:rPr>
              <a:t>	3.	DASAR HUKUM; DAN</a:t>
            </a:r>
          </a:p>
          <a:p>
            <a:pPr algn="just">
              <a:buClr>
                <a:srgbClr val="FF66FF"/>
              </a:buClr>
              <a:buNone/>
              <a:tabLst>
                <a:tab pos="365125" algn="l"/>
                <a:tab pos="715963" algn="l"/>
              </a:tabLst>
            </a:pPr>
            <a:r>
              <a:rPr lang="en-US" altLang="en-US" sz="1600" b="1">
                <a:solidFill>
                  <a:srgbClr val="FFCC00"/>
                </a:solidFill>
                <a:latin typeface="Bitstream Vera Serif" pitchFamily="18" charset="0"/>
              </a:rPr>
              <a:t>	4.	MEMUTUSKAN.</a:t>
            </a:r>
          </a:p>
          <a:p>
            <a:pPr algn="just">
              <a:buClr>
                <a:srgbClr val="FF66FF"/>
              </a:buClr>
              <a:buFont typeface="Wingdings" panose="05000000000000000000" pitchFamily="2" charset="2"/>
              <a:buChar char="F"/>
              <a:tabLst>
                <a:tab pos="365125" algn="l"/>
                <a:tab pos="715963" algn="l"/>
              </a:tabLst>
            </a:pPr>
            <a:endParaRPr lang="en-US" altLang="en-US" sz="1600" b="1">
              <a:solidFill>
                <a:srgbClr val="FFCC00"/>
              </a:solidFill>
              <a:latin typeface="Bitstream Vera Serif" pitchFamily="18" charset="0"/>
            </a:endParaRPr>
          </a:p>
          <a:p>
            <a:pPr algn="just">
              <a:buClr>
                <a:srgbClr val="FF66FF"/>
              </a:buClr>
              <a:buFont typeface="Wingdings" panose="05000000000000000000" pitchFamily="2" charset="2"/>
              <a:buChar char="F"/>
              <a:tabLst>
                <a:tab pos="365125" algn="l"/>
                <a:tab pos="715963" algn="l"/>
              </a:tabLst>
            </a:pPr>
            <a:endParaRPr lang="en-US" altLang="en-US" sz="1600" b="1">
              <a:latin typeface="Bitstream Vera Serif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1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1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028BB0A5-23D2-8A8E-60F7-752AB677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BD99825-94DC-4ED1-98D4-25A3C9D1BFD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6352032-2510-D01B-8A75-0618D2025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88914"/>
            <a:ext cx="8785225" cy="6669087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715963" algn="l"/>
              </a:tabLst>
            </a:pPr>
            <a:r>
              <a:rPr lang="en-US" altLang="en-US" sz="1500" b="1" dirty="0"/>
              <a:t>FRASE   “ DENGAN RAHMAT TUHAN YANG MAHA ESA ” 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endParaRPr lang="en-US" altLang="en-US" sz="600" b="1" dirty="0"/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r>
              <a:rPr lang="en-US" altLang="en-US" sz="1500" b="1" dirty="0"/>
              <a:t>	DILETAKKAN SETELAH JUDUL</a:t>
            </a:r>
            <a:r>
              <a:rPr lang="en-US" altLang="en-US" sz="1500" dirty="0"/>
              <a:t>, </a:t>
            </a:r>
            <a:r>
              <a:rPr lang="en-US" altLang="en-US" sz="1500" b="1" dirty="0"/>
              <a:t>SEBELUM NAMA JABATAN PEMBENTUK PRODUK HUKUM YANG DITULIS SELURUHNYA DENGAN HURUF KAPITAL YANG DILETAKKAN DI TENGAH MARJIN.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endParaRPr lang="en-US" altLang="en-US" sz="800" b="1" dirty="0"/>
          </a:p>
          <a:p>
            <a:pPr algn="ctr">
              <a:buClr>
                <a:schemeClr val="tx1"/>
              </a:buClr>
              <a:buNone/>
              <a:tabLst>
                <a:tab pos="715963" algn="l"/>
              </a:tabLst>
            </a:pPr>
            <a:r>
              <a:rPr lang="en-US" altLang="en-US" sz="1500" b="1" dirty="0"/>
              <a:t>DENGAN RAHMAT TUHAN YANG MAHA ESA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endParaRPr lang="en-US" altLang="en-US" sz="1600" b="1" dirty="0"/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715963" algn="l"/>
              </a:tabLst>
            </a:pPr>
            <a:r>
              <a:rPr lang="en-US" altLang="en-US" sz="1500" b="1" dirty="0"/>
              <a:t>JABATAN PEMBENTUK PRODUK :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endParaRPr lang="en-US" altLang="en-US" sz="600" b="1" dirty="0"/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r>
              <a:rPr lang="en-US" altLang="en-US" sz="1500" b="1" dirty="0"/>
              <a:t>	JABATAN PEMBENTUK PERATURAN PERUNDANG-UNDANGAN DITULIS SELURUHNYA DENGAN HURUF KAPITAL YANG DILETAKKAN DI TENGAH MARJIN DAN DIAKHIRI DENGAN TANDA BACA KOMA.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endParaRPr lang="en-US" altLang="en-US" sz="800" b="1" dirty="0"/>
          </a:p>
          <a:p>
            <a:pPr algn="ctr">
              <a:buClr>
                <a:schemeClr val="tx1"/>
              </a:buClr>
              <a:buNone/>
              <a:tabLst>
                <a:tab pos="715963" algn="l"/>
              </a:tabLst>
            </a:pPr>
            <a:r>
              <a:rPr lang="en-US" altLang="en-US" sz="1500" b="1" dirty="0"/>
              <a:t>WALIKOTA  SEMARANG,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endParaRPr lang="en-US" altLang="en-US" sz="1600" b="1" dirty="0"/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715963" algn="l"/>
              </a:tabLst>
            </a:pPr>
            <a:r>
              <a:rPr lang="en-US" altLang="en-US" sz="1500" b="1" dirty="0"/>
              <a:t>KONSIDERANS :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endParaRPr lang="en-US" altLang="en-US" sz="600" b="1" dirty="0"/>
          </a:p>
          <a:p>
            <a:pPr>
              <a:buClr>
                <a:schemeClr val="tx1"/>
              </a:buClr>
              <a:buNone/>
            </a:pPr>
            <a:r>
              <a:rPr lang="en-US" altLang="en-US" sz="1500" b="1" dirty="0"/>
              <a:t>	a.	DIAWALI  DENGAN  KATA  “ </a:t>
            </a:r>
            <a:r>
              <a:rPr lang="en-US" altLang="en-US" sz="1500" b="1" dirty="0" err="1"/>
              <a:t>Menimbang</a:t>
            </a:r>
            <a:r>
              <a:rPr lang="en-US" altLang="en-US" sz="1500" b="1" dirty="0"/>
              <a:t> ”</a:t>
            </a:r>
          </a:p>
          <a:p>
            <a:pPr>
              <a:buClr>
                <a:schemeClr val="tx1"/>
              </a:buClr>
              <a:buNone/>
            </a:pPr>
            <a:r>
              <a:rPr lang="en-US" altLang="en-US" sz="1500" b="1" dirty="0"/>
              <a:t>	b.	MEMUAT URAIAN SINGKAT MENGENAI POKOK-POKOK PIKIRAN YANG  MENJADI LATAR   	BELAKANG DAN ALASAN PEMBUAT PERATURAN PERUNDANG-UNDANGAN.</a:t>
            </a:r>
          </a:p>
          <a:p>
            <a:pPr>
              <a:buClr>
                <a:schemeClr val="tx1"/>
              </a:buClr>
              <a:buNone/>
            </a:pPr>
            <a:r>
              <a:rPr lang="en-US" altLang="en-US" sz="1500" b="1" dirty="0"/>
              <a:t>	c.	JIKA KONSIDERANS MEMUAT LEBIH DARI SATU POKOK PIKIRAN, MAKA 	TIAP-TIAP 	POKOK PIKIRAN 	DIRUMUSKAN DALAM RANGKAIAN KALIMAT 	YANG MERUPAKAN 	KESATUAN PENGERTIAN. </a:t>
            </a:r>
          </a:p>
          <a:p>
            <a:pPr>
              <a:buClr>
                <a:schemeClr val="tx1"/>
              </a:buClr>
              <a:buNone/>
            </a:pPr>
            <a:r>
              <a:rPr lang="en-US" altLang="en-US" sz="1500" b="1" dirty="0"/>
              <a:t>	d.	TIAP-TIAP POKOK PIKIRAN DIAWALI DENGAN HURUF ABJAD, DAN  DIRUMUSKAN DALAM SATU 	KALIMAT YANG DIAWALI DENGAN KATA    “ </a:t>
            </a:r>
            <a:r>
              <a:rPr lang="en-US" altLang="en-US" sz="1500" b="1" dirty="0" err="1"/>
              <a:t>bahwa</a:t>
            </a:r>
            <a:r>
              <a:rPr lang="en-US" altLang="en-US" sz="1500" b="1" dirty="0"/>
              <a:t> ”  DAN DIAKHIRI DENGAN TANDA BACA TITIK KOMA  ( ; )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endParaRPr lang="en-US" altLang="en-US" sz="1500" b="1" dirty="0"/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r>
              <a:rPr lang="en-US" altLang="en-US" sz="1800" b="1" dirty="0"/>
              <a:t>	</a:t>
            </a:r>
            <a:endParaRPr lang="en-US" altLang="en-US" sz="2400" b="1" dirty="0"/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endParaRPr lang="en-US" altLang="en-US" sz="1900" b="1" dirty="0"/>
          </a:p>
          <a:p>
            <a:pPr algn="just">
              <a:buClr>
                <a:schemeClr val="tx1"/>
              </a:buClr>
              <a:buNone/>
              <a:tabLst>
                <a:tab pos="715963" algn="l"/>
              </a:tabLst>
            </a:pPr>
            <a:r>
              <a:rPr lang="en-US" altLang="en-US" sz="1800" b="1" dirty="0"/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2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E792F8BD-AD55-58A6-C187-F984999E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18DBC5B-21AB-4906-8D89-074A3AAA6B4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DDFC71B-B111-E8FC-AC6E-0400BA33C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88914"/>
            <a:ext cx="8713788" cy="6480175"/>
          </a:xfrm>
        </p:spPr>
        <p:txBody>
          <a:bodyPr>
            <a:normAutofit lnSpcReduction="10000"/>
          </a:bodyPr>
          <a:lstStyle/>
          <a:p>
            <a:pPr algn="just">
              <a:buNone/>
              <a:tabLst>
                <a:tab pos="715963" algn="l"/>
                <a:tab pos="1616075" algn="l"/>
                <a:tab pos="1965325" algn="l"/>
              </a:tabLst>
              <a:defRPr/>
            </a:pPr>
            <a:r>
              <a:rPr lang="en-US" sz="1600" dirty="0">
                <a:latin typeface="Verdana" pitchFamily="34" charset="0"/>
              </a:rPr>
              <a:t>	CONTOH :	</a:t>
            </a:r>
            <a:r>
              <a:rPr lang="en-US" sz="1600" b="1" dirty="0">
                <a:latin typeface="Verdana" pitchFamily="34" charset="0"/>
              </a:rPr>
              <a:t>a.	</a:t>
            </a:r>
            <a:r>
              <a:rPr lang="en-US" sz="1600" b="1" dirty="0" err="1">
                <a:latin typeface="Verdana" pitchFamily="34" charset="0"/>
              </a:rPr>
              <a:t>bahwa</a:t>
            </a:r>
            <a:r>
              <a:rPr lang="en-US" sz="1600" b="1" dirty="0">
                <a:latin typeface="Verdana" pitchFamily="34" charset="0"/>
              </a:rPr>
              <a:t> ………………..;</a:t>
            </a:r>
          </a:p>
          <a:p>
            <a:pPr algn="just">
              <a:buNone/>
              <a:tabLst>
                <a:tab pos="715963" algn="l"/>
                <a:tab pos="1616075" algn="l"/>
                <a:tab pos="1965325" algn="l"/>
              </a:tabLst>
              <a:defRPr/>
            </a:pPr>
            <a:r>
              <a:rPr lang="en-US" sz="1600" b="1" dirty="0">
                <a:latin typeface="Verdana" pitchFamily="34" charset="0"/>
              </a:rPr>
              <a:t>			b.	</a:t>
            </a:r>
            <a:r>
              <a:rPr lang="en-US" sz="1600" b="1" dirty="0" err="1">
                <a:latin typeface="Verdana" pitchFamily="34" charset="0"/>
              </a:rPr>
              <a:t>bahwa</a:t>
            </a:r>
            <a:r>
              <a:rPr lang="en-US" sz="1600" b="1" dirty="0">
                <a:latin typeface="Verdana" pitchFamily="34" charset="0"/>
              </a:rPr>
              <a:t> ………………..;</a:t>
            </a:r>
          </a:p>
          <a:p>
            <a:pPr algn="just">
              <a:buNone/>
              <a:tabLst>
                <a:tab pos="715963" algn="l"/>
                <a:tab pos="1616075" algn="l"/>
                <a:tab pos="1965325" algn="l"/>
              </a:tabLst>
              <a:defRPr/>
            </a:pPr>
            <a:r>
              <a:rPr lang="en-US" sz="1600" b="1" dirty="0">
                <a:latin typeface="Verdana" pitchFamily="34" charset="0"/>
              </a:rPr>
              <a:t>			c.	</a:t>
            </a:r>
            <a:r>
              <a:rPr lang="en-US" sz="1600" b="1" dirty="0" err="1">
                <a:latin typeface="Verdana" pitchFamily="34" charset="0"/>
              </a:rPr>
              <a:t>bahwa</a:t>
            </a:r>
            <a:r>
              <a:rPr lang="en-US" sz="1600" b="1" dirty="0">
                <a:latin typeface="Verdana" pitchFamily="34" charset="0"/>
              </a:rPr>
              <a:t>  </a:t>
            </a:r>
            <a:r>
              <a:rPr lang="en-US" sz="1600" b="1" dirty="0" err="1">
                <a:latin typeface="Verdana" pitchFamily="34" charset="0"/>
              </a:rPr>
              <a:t>untuk</a:t>
            </a:r>
            <a:r>
              <a:rPr lang="en-US" sz="1600" b="1" dirty="0">
                <a:latin typeface="Verdana" pitchFamily="34" charset="0"/>
              </a:rPr>
              <a:t>  </a:t>
            </a:r>
            <a:r>
              <a:rPr lang="en-US" sz="1600" b="1" dirty="0" err="1">
                <a:latin typeface="Verdana" pitchFamily="34" charset="0"/>
              </a:rPr>
              <a:t>melaksanakan</a:t>
            </a:r>
            <a:r>
              <a:rPr lang="en-US" sz="1600" b="1" dirty="0">
                <a:latin typeface="Verdana" pitchFamily="34" charset="0"/>
              </a:rPr>
              <a:t>  </a:t>
            </a:r>
            <a:r>
              <a:rPr lang="en-US" sz="1600" b="1" dirty="0" err="1">
                <a:latin typeface="Verdana" pitchFamily="34" charset="0"/>
              </a:rPr>
              <a:t>maksud</a:t>
            </a:r>
            <a:r>
              <a:rPr lang="en-US" sz="1600" b="1" dirty="0">
                <a:latin typeface="Verdana" pitchFamily="34" charset="0"/>
              </a:rPr>
              <a:t>  </a:t>
            </a:r>
            <a:r>
              <a:rPr lang="en-US" sz="1600" b="1" dirty="0" err="1">
                <a:latin typeface="Verdana" pitchFamily="34" charset="0"/>
              </a:rPr>
              <a:t>tersebut</a:t>
            </a:r>
            <a:r>
              <a:rPr lang="en-US" sz="1600" b="1" dirty="0">
                <a:latin typeface="Verdana" pitchFamily="34" charset="0"/>
              </a:rPr>
              <a:t> di </a:t>
            </a:r>
            <a:r>
              <a:rPr lang="en-US" sz="1600" b="1" dirty="0" err="1">
                <a:latin typeface="Verdana" pitchFamily="34" charset="0"/>
              </a:rPr>
              <a:t>atas</a:t>
            </a:r>
            <a:r>
              <a:rPr lang="en-US" sz="1600" b="1" dirty="0">
                <a:latin typeface="Verdana" pitchFamily="34" charset="0"/>
              </a:rPr>
              <a:t>,			</a:t>
            </a:r>
            <a:r>
              <a:rPr lang="en-US" sz="1600" b="1" dirty="0" err="1">
                <a:latin typeface="Verdana" pitchFamily="34" charset="0"/>
              </a:rPr>
              <a:t>maka</a:t>
            </a:r>
            <a:r>
              <a:rPr lang="en-US" sz="1600" b="1" dirty="0">
                <a:latin typeface="Verdana" pitchFamily="34" charset="0"/>
              </a:rPr>
              <a:t>   </a:t>
            </a:r>
            <a:r>
              <a:rPr lang="en-US" sz="1600" b="1" dirty="0" err="1">
                <a:latin typeface="Verdana" pitchFamily="34" charset="0"/>
              </a:rPr>
              <a:t>perlu</a:t>
            </a:r>
            <a:r>
              <a:rPr lang="en-US" sz="1600" b="1" dirty="0">
                <a:latin typeface="Verdana" pitchFamily="34" charset="0"/>
              </a:rPr>
              <a:t>   </a:t>
            </a:r>
            <a:r>
              <a:rPr lang="en-US" sz="1600" b="1" dirty="0" err="1">
                <a:latin typeface="Verdana" pitchFamily="34" charset="0"/>
              </a:rPr>
              <a:t>membentuk</a:t>
            </a:r>
            <a:r>
              <a:rPr lang="en-US" sz="1600" b="1" dirty="0">
                <a:latin typeface="Verdana" pitchFamily="34" charset="0"/>
              </a:rPr>
              <a:t>   </a:t>
            </a:r>
            <a:r>
              <a:rPr lang="en-US" sz="1600" b="1" dirty="0" err="1">
                <a:latin typeface="Verdana" pitchFamily="34" charset="0"/>
              </a:rPr>
              <a:t>Peraturan</a:t>
            </a:r>
            <a:r>
              <a:rPr lang="en-US" sz="1600" b="1" dirty="0">
                <a:latin typeface="Verdana" pitchFamily="34" charset="0"/>
              </a:rPr>
              <a:t>   Daerah   Kota  				Semarang  </a:t>
            </a:r>
            <a:r>
              <a:rPr lang="en-US" sz="1600" b="1" dirty="0" err="1">
                <a:latin typeface="Verdana" pitchFamily="34" charset="0"/>
              </a:rPr>
              <a:t>tentang</a:t>
            </a:r>
            <a:r>
              <a:rPr lang="en-US" sz="1600" b="1" dirty="0">
                <a:latin typeface="Verdana" pitchFamily="34" charset="0"/>
              </a:rPr>
              <a:t> ………………… </a:t>
            </a:r>
          </a:p>
          <a:p>
            <a:pPr algn="just">
              <a:buNone/>
              <a:tabLst>
                <a:tab pos="715963" algn="l"/>
                <a:tab pos="1616075" algn="l"/>
                <a:tab pos="1965325" algn="l"/>
              </a:tabLst>
              <a:defRPr/>
            </a:pPr>
            <a:endParaRPr lang="en-US" sz="1600" b="1" dirty="0">
              <a:latin typeface="Verdana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715963" algn="l"/>
                <a:tab pos="1616075" algn="l"/>
                <a:tab pos="1965325" algn="l"/>
              </a:tabLst>
              <a:defRPr/>
            </a:pPr>
            <a:r>
              <a:rPr lang="en-US" sz="1600" b="1" dirty="0">
                <a:latin typeface="Verdana" pitchFamily="34" charset="0"/>
              </a:rPr>
              <a:t>DASAR  HUKUM :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  <a:tab pos="1616075" algn="l"/>
                <a:tab pos="1965325" algn="l"/>
              </a:tabLst>
              <a:defRPr/>
            </a:pPr>
            <a:r>
              <a:rPr lang="en-US" sz="1600" b="1" dirty="0">
                <a:latin typeface="Verdana" pitchFamily="34" charset="0"/>
              </a:rPr>
              <a:t>	a.	</a:t>
            </a:r>
            <a:r>
              <a:rPr lang="en-US" sz="1600" b="1" dirty="0" err="1">
                <a:latin typeface="Verdana" pitchFamily="34" charset="0"/>
              </a:rPr>
              <a:t>Diawali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dengan</a:t>
            </a:r>
            <a:r>
              <a:rPr lang="en-US" sz="1600" b="1" dirty="0">
                <a:latin typeface="Verdana" pitchFamily="34" charset="0"/>
              </a:rPr>
              <a:t> kata  “ </a:t>
            </a:r>
            <a:r>
              <a:rPr lang="en-US" sz="1600" b="1" dirty="0" err="1">
                <a:latin typeface="Verdana" pitchFamily="34" charset="0"/>
              </a:rPr>
              <a:t>Mengingat</a:t>
            </a:r>
            <a:r>
              <a:rPr lang="en-US" sz="1600" b="1" dirty="0">
                <a:latin typeface="Verdana" pitchFamily="34" charset="0"/>
              </a:rPr>
              <a:t> “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  <a:tab pos="1616075" algn="l"/>
                <a:tab pos="1965325" algn="l"/>
              </a:tabLst>
              <a:defRPr/>
            </a:pPr>
            <a:r>
              <a:rPr lang="en-US" sz="1600" b="1" dirty="0">
                <a:latin typeface="Verdana" pitchFamily="34" charset="0"/>
              </a:rPr>
              <a:t>	b.	</a:t>
            </a:r>
            <a:r>
              <a:rPr lang="en-US" sz="1600" b="1" dirty="0" err="1">
                <a:latin typeface="Verdana" pitchFamily="34" charset="0"/>
              </a:rPr>
              <a:t>Memuat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dasar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kewenangan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pembuat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Peraturan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Perundang</a:t>
            </a:r>
            <a:r>
              <a:rPr lang="en-US" sz="1600" b="1" dirty="0">
                <a:latin typeface="Verdana" pitchFamily="34" charset="0"/>
              </a:rPr>
              <a:t>-  	</a:t>
            </a:r>
            <a:r>
              <a:rPr lang="en-US" sz="1600" b="1" dirty="0" err="1">
                <a:latin typeface="Verdana" pitchFamily="34" charset="0"/>
              </a:rPr>
              <a:t>undangan</a:t>
            </a:r>
            <a:r>
              <a:rPr lang="en-US" sz="1600" b="1" dirty="0">
                <a:latin typeface="Verdana" pitchFamily="34" charset="0"/>
              </a:rPr>
              <a:t> 	dan  </a:t>
            </a:r>
            <a:r>
              <a:rPr lang="en-US" sz="1600" b="1" dirty="0" err="1">
                <a:latin typeface="Verdana" pitchFamily="34" charset="0"/>
              </a:rPr>
              <a:t>Peraturan</a:t>
            </a:r>
            <a:r>
              <a:rPr lang="en-US" sz="1600" b="1" dirty="0">
                <a:latin typeface="Verdana" pitchFamily="34" charset="0"/>
              </a:rPr>
              <a:t>  </a:t>
            </a:r>
            <a:r>
              <a:rPr lang="en-US" sz="1600" b="1" dirty="0" err="1">
                <a:latin typeface="Verdana" pitchFamily="34" charset="0"/>
              </a:rPr>
              <a:t>Perundang-undangan</a:t>
            </a:r>
            <a:r>
              <a:rPr lang="en-US" sz="1600" b="1" dirty="0">
                <a:latin typeface="Verdana" pitchFamily="34" charset="0"/>
              </a:rPr>
              <a:t>  yang   	</a:t>
            </a:r>
            <a:r>
              <a:rPr lang="en-US" sz="1600" b="1" dirty="0" err="1">
                <a:latin typeface="Verdana" pitchFamily="34" charset="0"/>
              </a:rPr>
              <a:t>memerintahkan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serta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Peraturan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Perundang-undangan</a:t>
            </a:r>
            <a:r>
              <a:rPr lang="en-US" sz="1600" b="1" dirty="0">
                <a:latin typeface="Verdana" pitchFamily="34" charset="0"/>
              </a:rPr>
              <a:t> yang 	</a:t>
            </a:r>
            <a:r>
              <a:rPr lang="en-US" sz="1600" b="1" dirty="0" err="1">
                <a:latin typeface="Verdana" pitchFamily="34" charset="0"/>
              </a:rPr>
              <a:t>menjadi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pedoman</a:t>
            </a:r>
            <a:r>
              <a:rPr lang="en-US" sz="1600" b="1" dirty="0">
                <a:latin typeface="Verdana" pitchFamily="34" charset="0"/>
              </a:rPr>
              <a:t>; 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  <a:tab pos="1616075" algn="l"/>
                <a:tab pos="1965325" algn="l"/>
              </a:tabLst>
              <a:defRPr/>
            </a:pPr>
            <a:r>
              <a:rPr lang="en-US" sz="1600" b="1" dirty="0">
                <a:latin typeface="Verdana" pitchFamily="34" charset="0"/>
              </a:rPr>
              <a:t>	c.	</a:t>
            </a:r>
            <a:r>
              <a:rPr lang="en-US" sz="1600" b="1" dirty="0" err="1">
                <a:latin typeface="Verdana" pitchFamily="34" charset="0"/>
              </a:rPr>
              <a:t>Peraturan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Perundang-undangan</a:t>
            </a:r>
            <a:r>
              <a:rPr lang="en-US" sz="1600" b="1" dirty="0">
                <a:latin typeface="Verdana" pitchFamily="34" charset="0"/>
              </a:rPr>
              <a:t> yang </a:t>
            </a:r>
            <a:r>
              <a:rPr lang="en-US" sz="1600" b="1" dirty="0" err="1">
                <a:latin typeface="Verdana" pitchFamily="34" charset="0"/>
              </a:rPr>
              <a:t>digunakan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sebagai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dasar</a:t>
            </a:r>
            <a:r>
              <a:rPr lang="en-US" sz="1600" b="1" dirty="0">
                <a:latin typeface="Verdana" pitchFamily="34" charset="0"/>
              </a:rPr>
              <a:t> 	</a:t>
            </a:r>
            <a:r>
              <a:rPr lang="en-US" sz="1600" b="1" dirty="0" err="1">
                <a:latin typeface="Verdana" pitchFamily="34" charset="0"/>
              </a:rPr>
              <a:t>hukum</a:t>
            </a:r>
            <a:r>
              <a:rPr lang="en-US" sz="1600" b="1" dirty="0">
                <a:latin typeface="Verdana" pitchFamily="34" charset="0"/>
              </a:rPr>
              <a:t> 	</a:t>
            </a:r>
            <a:r>
              <a:rPr lang="en-US" sz="1600" b="1" dirty="0" err="1">
                <a:latin typeface="Verdana" pitchFamily="34" charset="0"/>
              </a:rPr>
              <a:t>hanya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Peraturan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Perundang-undangan</a:t>
            </a:r>
            <a:r>
              <a:rPr lang="en-US" sz="1600" b="1" dirty="0">
                <a:latin typeface="Verdana" pitchFamily="34" charset="0"/>
              </a:rPr>
              <a:t> yang </a:t>
            </a:r>
            <a:r>
              <a:rPr lang="en-US" sz="1600" b="1" dirty="0" err="1">
                <a:latin typeface="Verdana" pitchFamily="34" charset="0"/>
              </a:rPr>
              <a:t>tingkatannya</a:t>
            </a:r>
            <a:r>
              <a:rPr lang="en-US" sz="1600" b="1" dirty="0">
                <a:latin typeface="Verdana" pitchFamily="34" charset="0"/>
              </a:rPr>
              <a:t> 	</a:t>
            </a:r>
            <a:r>
              <a:rPr lang="en-US" sz="1600" b="1" dirty="0" err="1">
                <a:latin typeface="Verdana" pitchFamily="34" charset="0"/>
              </a:rPr>
              <a:t>sama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atau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lebih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tinggi</a:t>
            </a:r>
            <a:r>
              <a:rPr lang="en-US" sz="1600" b="1" dirty="0">
                <a:latin typeface="Verdana" pitchFamily="34" charset="0"/>
              </a:rPr>
              <a:t>;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  <a:tab pos="1616075" algn="l"/>
                <a:tab pos="1965325" algn="l"/>
              </a:tabLst>
              <a:defRPr/>
            </a:pPr>
            <a:r>
              <a:rPr lang="en-US" sz="1600" b="1" dirty="0">
                <a:latin typeface="Verdana" pitchFamily="34" charset="0"/>
              </a:rPr>
              <a:t>	d.	</a:t>
            </a:r>
            <a:r>
              <a:rPr lang="en-US" sz="1600" b="1" dirty="0" err="1">
                <a:latin typeface="Verdana" pitchFamily="34" charset="0"/>
              </a:rPr>
              <a:t>Peraturan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Perundang-undangan</a:t>
            </a:r>
            <a:r>
              <a:rPr lang="en-US" sz="1600" b="1" dirty="0">
                <a:latin typeface="Verdana" pitchFamily="34" charset="0"/>
              </a:rPr>
              <a:t> yang </a:t>
            </a:r>
            <a:r>
              <a:rPr lang="en-US" sz="1600" b="1" dirty="0" err="1">
                <a:latin typeface="Verdana" pitchFamily="34" charset="0"/>
              </a:rPr>
              <a:t>akan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dicabut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atau</a:t>
            </a:r>
            <a:r>
              <a:rPr lang="en-US" sz="1600" b="1" dirty="0">
                <a:latin typeface="Verdana" pitchFamily="34" charset="0"/>
              </a:rPr>
              <a:t> yang 	</a:t>
            </a:r>
            <a:r>
              <a:rPr lang="en-US" sz="1600" b="1" dirty="0" err="1">
                <a:latin typeface="Verdana" pitchFamily="34" charset="0"/>
              </a:rPr>
              <a:t>sudah</a:t>
            </a:r>
            <a:r>
              <a:rPr lang="en-US" sz="1600" b="1" dirty="0">
                <a:latin typeface="Verdana" pitchFamily="34" charset="0"/>
              </a:rPr>
              <a:t> 	</a:t>
            </a:r>
            <a:r>
              <a:rPr lang="en-US" sz="1600" b="1" dirty="0" err="1">
                <a:latin typeface="Verdana" pitchFamily="34" charset="0"/>
              </a:rPr>
              <a:t>diundangkan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tetapi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belum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resmi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berlaku</a:t>
            </a:r>
            <a:r>
              <a:rPr lang="en-US" sz="1600" b="1" dirty="0">
                <a:latin typeface="Verdana" pitchFamily="34" charset="0"/>
              </a:rPr>
              <a:t>, </a:t>
            </a:r>
            <a:r>
              <a:rPr lang="en-US" sz="1600" b="1" dirty="0" err="1">
                <a:latin typeface="Verdana" pitchFamily="34" charset="0"/>
              </a:rPr>
              <a:t>tidak</a:t>
            </a:r>
            <a:r>
              <a:rPr lang="en-US" sz="1600" b="1" dirty="0">
                <a:latin typeface="Verdana" pitchFamily="34" charset="0"/>
              </a:rPr>
              <a:t> 	</a:t>
            </a:r>
            <a:r>
              <a:rPr lang="en-US" sz="1600" b="1" dirty="0" err="1">
                <a:latin typeface="Verdana" pitchFamily="34" charset="0"/>
              </a:rPr>
              <a:t>dicantumkan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sebagai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dasar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hukum</a:t>
            </a:r>
            <a:r>
              <a:rPr lang="en-US" sz="1600" b="1" dirty="0">
                <a:latin typeface="Verdana" pitchFamily="34" charset="0"/>
              </a:rPr>
              <a:t>;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  <a:tab pos="1616075" algn="l"/>
                <a:tab pos="1965325" algn="l"/>
              </a:tabLst>
              <a:defRPr/>
            </a:pPr>
            <a:r>
              <a:rPr lang="en-US" sz="1600" b="1" dirty="0">
                <a:latin typeface="Verdana" pitchFamily="34" charset="0"/>
              </a:rPr>
              <a:t>	e.	Jika </a:t>
            </a:r>
            <a:r>
              <a:rPr lang="en-US" sz="1600" b="1" dirty="0" err="1">
                <a:latin typeface="Verdana" pitchFamily="34" charset="0"/>
              </a:rPr>
              <a:t>dasar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hukum</a:t>
            </a:r>
            <a:r>
              <a:rPr lang="en-US" sz="1600" b="1" dirty="0">
                <a:latin typeface="Verdana" pitchFamily="34" charset="0"/>
              </a:rPr>
              <a:t> yang </a:t>
            </a:r>
            <a:r>
              <a:rPr lang="en-US" sz="1600" b="1" dirty="0" err="1">
                <a:latin typeface="Verdana" pitchFamily="34" charset="0"/>
              </a:rPr>
              <a:t>dicantumkan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lebih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dari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satu</a:t>
            </a:r>
            <a:r>
              <a:rPr lang="en-US" sz="1600" b="1" dirty="0">
                <a:latin typeface="Verdana" pitchFamily="34" charset="0"/>
              </a:rPr>
              <a:t>, </a:t>
            </a:r>
            <a:r>
              <a:rPr lang="en-US" sz="1600" b="1" dirty="0" err="1">
                <a:latin typeface="Verdana" pitchFamily="34" charset="0"/>
              </a:rPr>
              <a:t>urutan</a:t>
            </a:r>
            <a:r>
              <a:rPr lang="en-US" sz="1600" b="1" dirty="0">
                <a:latin typeface="Verdana" pitchFamily="34" charset="0"/>
              </a:rPr>
              <a:t> 	</a:t>
            </a:r>
            <a:r>
              <a:rPr lang="en-US" sz="1600" b="1" dirty="0" err="1">
                <a:latin typeface="Verdana" pitchFamily="34" charset="0"/>
              </a:rPr>
              <a:t>pencantuman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perlu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memperhatikan</a:t>
            </a:r>
            <a:r>
              <a:rPr lang="en-US" sz="1600" b="1" dirty="0">
                <a:latin typeface="Verdana" pitchFamily="34" charset="0"/>
              </a:rPr>
              <a:t> tata </a:t>
            </a:r>
            <a:r>
              <a:rPr lang="en-US" sz="1600" b="1" dirty="0" err="1">
                <a:latin typeface="Verdana" pitchFamily="34" charset="0"/>
              </a:rPr>
              <a:t>urutan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Peraturan</a:t>
            </a:r>
            <a:r>
              <a:rPr lang="en-US" sz="1600" b="1" dirty="0">
                <a:latin typeface="Verdana" pitchFamily="34" charset="0"/>
              </a:rPr>
              <a:t> 	</a:t>
            </a:r>
            <a:r>
              <a:rPr lang="en-US" sz="1600" b="1" dirty="0" err="1">
                <a:latin typeface="Verdana" pitchFamily="34" charset="0"/>
              </a:rPr>
              <a:t>Perundang-undangan</a:t>
            </a:r>
            <a:r>
              <a:rPr lang="en-US" sz="1600" b="1" dirty="0">
                <a:latin typeface="Verdana" pitchFamily="34" charset="0"/>
              </a:rPr>
              <a:t> dan </a:t>
            </a:r>
            <a:r>
              <a:rPr lang="en-US" sz="1600" b="1" dirty="0" err="1">
                <a:latin typeface="Verdana" pitchFamily="34" charset="0"/>
              </a:rPr>
              <a:t>jika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tingkatannya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sama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disusun</a:t>
            </a:r>
            <a:r>
              <a:rPr lang="en-US" sz="1600" b="1" dirty="0">
                <a:latin typeface="Verdana" pitchFamily="34" charset="0"/>
              </a:rPr>
              <a:t> 	</a:t>
            </a:r>
            <a:r>
              <a:rPr lang="en-US" sz="1600" b="1" dirty="0" err="1">
                <a:latin typeface="Verdana" pitchFamily="34" charset="0"/>
              </a:rPr>
              <a:t>secara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kronologis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berdasarkan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saat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pengundangan</a:t>
            </a:r>
            <a:r>
              <a:rPr lang="en-US" sz="1600" b="1" dirty="0">
                <a:latin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</a:rPr>
              <a:t>atau</a:t>
            </a:r>
            <a:r>
              <a:rPr lang="en-US" sz="1600" b="1" dirty="0">
                <a:latin typeface="Verdana" pitchFamily="34" charset="0"/>
              </a:rPr>
              <a:t> 	</a:t>
            </a:r>
            <a:r>
              <a:rPr lang="en-US" sz="1600" b="1" dirty="0" err="1">
                <a:latin typeface="Verdana" pitchFamily="34" charset="0"/>
              </a:rPr>
              <a:t>penetapannya</a:t>
            </a:r>
            <a:r>
              <a:rPr lang="en-US" sz="1600" b="1" dirty="0">
                <a:latin typeface="Verdana" pitchFamily="34" charset="0"/>
              </a:rPr>
              <a:t>;</a:t>
            </a:r>
          </a:p>
          <a:p>
            <a:pPr algn="just">
              <a:buClr>
                <a:schemeClr val="tx1"/>
              </a:buClr>
              <a:buNone/>
              <a:tabLst>
                <a:tab pos="715963" algn="l"/>
                <a:tab pos="1616075" algn="l"/>
                <a:tab pos="1965325" algn="l"/>
              </a:tabLst>
              <a:defRPr/>
            </a:pPr>
            <a:r>
              <a:rPr lang="en-US" sz="1600" b="1" dirty="0">
                <a:latin typeface="Verdana" pitchFamily="34" charset="0"/>
              </a:rPr>
              <a:t>	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3D814A98-43F6-9220-B837-2765B877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1949AE-89AC-4D93-80A3-68532E2015D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683D53E0-4EF2-4F29-92F6-7C053740A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33376"/>
            <a:ext cx="8229600" cy="6119813"/>
          </a:xfrm>
        </p:spPr>
        <p:txBody>
          <a:bodyPr/>
          <a:lstStyle/>
          <a:p>
            <a:pPr algn="just">
              <a:buNone/>
              <a:tabLst>
                <a:tab pos="628650" algn="l"/>
              </a:tabLst>
              <a:defRPr/>
            </a:pPr>
            <a:r>
              <a:rPr lang="en-US" sz="2000" b="1" dirty="0">
                <a:latin typeface="Verdana" pitchFamily="34" charset="0"/>
              </a:rPr>
              <a:t>f.	Jika </a:t>
            </a:r>
            <a:r>
              <a:rPr lang="en-US" sz="2000" b="1" dirty="0" err="1">
                <a:latin typeface="Verdana" pitchFamily="34" charset="0"/>
              </a:rPr>
              <a:t>dasar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hukum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memuat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lebih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dari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satu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Peraturan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Perundang-undangan</a:t>
            </a:r>
            <a:r>
              <a:rPr lang="en-US" sz="2000" b="1" dirty="0">
                <a:latin typeface="Verdana" pitchFamily="34" charset="0"/>
              </a:rPr>
              <a:t>, </a:t>
            </a:r>
            <a:r>
              <a:rPr lang="en-US" sz="2000" b="1" dirty="0" err="1">
                <a:latin typeface="Verdana" pitchFamily="34" charset="0"/>
              </a:rPr>
              <a:t>tiap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dasar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hukum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diawali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dengan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angka</a:t>
            </a:r>
            <a:r>
              <a:rPr lang="en-US" sz="2000" b="1" dirty="0">
                <a:latin typeface="Verdana" pitchFamily="34" charset="0"/>
              </a:rPr>
              <a:t> 1, 2, 3, </a:t>
            </a:r>
            <a:r>
              <a:rPr lang="en-US" sz="2000" b="1" dirty="0" err="1">
                <a:latin typeface="Verdana" pitchFamily="34" charset="0"/>
              </a:rPr>
              <a:t>dst</a:t>
            </a:r>
            <a:r>
              <a:rPr lang="en-US" sz="2000" b="1" dirty="0">
                <a:latin typeface="Verdana" pitchFamily="34" charset="0"/>
              </a:rPr>
              <a:t> dan </a:t>
            </a:r>
            <a:r>
              <a:rPr lang="en-US" sz="2000" b="1" dirty="0" err="1">
                <a:latin typeface="Verdana" pitchFamily="34" charset="0"/>
              </a:rPr>
              <a:t>diakhiri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tanda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baca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titik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koma</a:t>
            </a:r>
            <a:r>
              <a:rPr lang="en-US" sz="2000" b="1" dirty="0">
                <a:latin typeface="Verdana" pitchFamily="34" charset="0"/>
              </a:rPr>
              <a:t>;</a:t>
            </a:r>
          </a:p>
          <a:p>
            <a:pPr algn="just">
              <a:buNone/>
              <a:tabLst>
                <a:tab pos="628650" algn="l"/>
              </a:tabLst>
              <a:defRPr/>
            </a:pPr>
            <a:r>
              <a:rPr lang="en-US" sz="2000" b="1" dirty="0">
                <a:latin typeface="Verdana" pitchFamily="34" charset="0"/>
              </a:rPr>
              <a:t>g.	</a:t>
            </a:r>
            <a:r>
              <a:rPr lang="en-US" sz="2000" b="1" dirty="0" err="1">
                <a:latin typeface="Verdana" pitchFamily="34" charset="0"/>
              </a:rPr>
              <a:t>Peraturan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Perundang-undangan</a:t>
            </a:r>
            <a:r>
              <a:rPr lang="en-US" sz="2000" b="1" dirty="0">
                <a:latin typeface="Verdana" pitchFamily="34" charset="0"/>
              </a:rPr>
              <a:t> yang </a:t>
            </a:r>
            <a:r>
              <a:rPr lang="en-US" sz="2000" b="1" dirty="0" err="1">
                <a:latin typeface="Verdana" pitchFamily="34" charset="0"/>
              </a:rPr>
              <a:t>wajib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masuk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dalam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dasar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hukum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mengingat</a:t>
            </a:r>
            <a:r>
              <a:rPr lang="en-US" sz="2000" b="1" dirty="0">
                <a:latin typeface="Verdana" pitchFamily="34" charset="0"/>
              </a:rPr>
              <a:t> :</a:t>
            </a:r>
          </a:p>
          <a:p>
            <a:pPr algn="just">
              <a:buNone/>
              <a:tabLst>
                <a:tab pos="628650" algn="l"/>
              </a:tabLst>
              <a:defRPr/>
            </a:pPr>
            <a:r>
              <a:rPr lang="en-US" sz="2000" b="1" dirty="0">
                <a:latin typeface="Verdana" pitchFamily="34" charset="0"/>
              </a:rPr>
              <a:t>	-	</a:t>
            </a:r>
            <a:r>
              <a:rPr lang="en-US" sz="1800" b="1" dirty="0" err="1"/>
              <a:t>Undang-Undang</a:t>
            </a:r>
            <a:r>
              <a:rPr lang="en-US" sz="1800" b="1" dirty="0"/>
              <a:t> </a:t>
            </a:r>
            <a:r>
              <a:rPr lang="en-US" sz="1800" b="1" dirty="0" err="1"/>
              <a:t>Nomor</a:t>
            </a:r>
            <a:r>
              <a:rPr lang="en-US" sz="1800" b="1" dirty="0"/>
              <a:t> 16 </a:t>
            </a:r>
            <a:r>
              <a:rPr lang="en-US" sz="1800" b="1" dirty="0" err="1"/>
              <a:t>Tahun</a:t>
            </a:r>
            <a:r>
              <a:rPr lang="en-US" sz="1800" b="1" dirty="0"/>
              <a:t> 1950 </a:t>
            </a:r>
            <a:r>
              <a:rPr lang="en-US" sz="1800" b="1" dirty="0" err="1"/>
              <a:t>tentang</a:t>
            </a:r>
            <a:r>
              <a:rPr lang="en-US" sz="1800" b="1" dirty="0"/>
              <a:t> </a:t>
            </a:r>
            <a:r>
              <a:rPr lang="en-US" sz="1800" b="1" dirty="0" err="1"/>
              <a:t>Pembentukan</a:t>
            </a:r>
            <a:r>
              <a:rPr lang="en-US" sz="1800" b="1" dirty="0"/>
              <a:t> 	Daerah-</a:t>
            </a:r>
            <a:r>
              <a:rPr lang="en-US" sz="1800" b="1" dirty="0" err="1"/>
              <a:t>daerah</a:t>
            </a:r>
            <a:r>
              <a:rPr lang="en-US" sz="1800" b="1" dirty="0"/>
              <a:t> Kota </a:t>
            </a:r>
            <a:r>
              <a:rPr lang="en-US" sz="1800" b="1" dirty="0" err="1"/>
              <a:t>Besar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lingkungan</a:t>
            </a:r>
            <a:r>
              <a:rPr lang="en-US" sz="1800" b="1" dirty="0"/>
              <a:t> </a:t>
            </a:r>
            <a:r>
              <a:rPr lang="en-US" sz="1800" b="1" dirty="0" err="1"/>
              <a:t>Propinsi</a:t>
            </a:r>
            <a:r>
              <a:rPr lang="en-US" sz="1800" b="1" dirty="0"/>
              <a:t> </a:t>
            </a:r>
            <a:r>
              <a:rPr lang="en-US" sz="1800" b="1" dirty="0" err="1"/>
              <a:t>Jawa</a:t>
            </a:r>
            <a:r>
              <a:rPr lang="en-US" sz="1800" b="1" dirty="0"/>
              <a:t> 	Timur, </a:t>
            </a:r>
            <a:r>
              <a:rPr lang="en-US" sz="1800" b="1" dirty="0" err="1"/>
              <a:t>Jawa</a:t>
            </a:r>
            <a:r>
              <a:rPr lang="en-US" sz="1800" b="1" dirty="0"/>
              <a:t> Tengah, </a:t>
            </a:r>
            <a:r>
              <a:rPr lang="en-US" sz="1800" b="1" dirty="0" err="1"/>
              <a:t>Jawa</a:t>
            </a:r>
            <a:r>
              <a:rPr lang="en-US" sz="1800" b="1" dirty="0"/>
              <a:t> Barat dan Daerah Istimewa  	Yogyakarta;</a:t>
            </a:r>
          </a:p>
          <a:p>
            <a:pPr algn="just">
              <a:buNone/>
              <a:tabLst>
                <a:tab pos="628650" algn="l"/>
              </a:tabLst>
              <a:defRPr/>
            </a:pPr>
            <a:r>
              <a:rPr lang="en-US" sz="1800" b="1" dirty="0"/>
              <a:t>	-	</a:t>
            </a:r>
            <a:r>
              <a:rPr lang="en-US" sz="1800" b="1" dirty="0" err="1"/>
              <a:t>Peraturan</a:t>
            </a:r>
            <a:r>
              <a:rPr lang="en-US" sz="1800" b="1" dirty="0"/>
              <a:t> </a:t>
            </a:r>
            <a:r>
              <a:rPr lang="en-US" sz="1800" b="1" dirty="0" err="1"/>
              <a:t>Pemerintah</a:t>
            </a:r>
            <a:r>
              <a:rPr lang="en-US" sz="1800" b="1" dirty="0"/>
              <a:t> </a:t>
            </a:r>
            <a:r>
              <a:rPr lang="en-US" sz="1800" b="1" dirty="0" err="1"/>
              <a:t>Nomor</a:t>
            </a:r>
            <a:r>
              <a:rPr lang="en-US" sz="1800" b="1" dirty="0"/>
              <a:t> 16 </a:t>
            </a:r>
            <a:r>
              <a:rPr lang="en-US" sz="1800" b="1" dirty="0" err="1"/>
              <a:t>Tahun</a:t>
            </a:r>
            <a:r>
              <a:rPr lang="en-US" sz="1800" b="1" dirty="0"/>
              <a:t> 1976 </a:t>
            </a:r>
            <a:r>
              <a:rPr lang="en-US" sz="1800" b="1" dirty="0" err="1"/>
              <a:t>tentang</a:t>
            </a:r>
            <a:r>
              <a:rPr lang="en-US" sz="1800" b="1" dirty="0"/>
              <a:t> </a:t>
            </a:r>
            <a:r>
              <a:rPr lang="en-US" sz="1800" b="1" dirty="0" err="1"/>
              <a:t>Perluasan</a:t>
            </a:r>
            <a:r>
              <a:rPr lang="en-US" sz="1800" b="1" dirty="0"/>
              <a:t> 	</a:t>
            </a:r>
            <a:r>
              <a:rPr lang="en-US" sz="1800" b="1" dirty="0" err="1"/>
              <a:t>Kotamadya</a:t>
            </a:r>
            <a:r>
              <a:rPr lang="en-US" sz="1800" b="1" dirty="0"/>
              <a:t> Daerah Tingkat II Semarang (</a:t>
            </a:r>
            <a:r>
              <a:rPr lang="en-US" sz="1800" b="1" dirty="0" err="1"/>
              <a:t>Lembaran</a:t>
            </a:r>
            <a:r>
              <a:rPr lang="en-US" sz="1800" b="1" dirty="0"/>
              <a:t> Negara 	</a:t>
            </a:r>
            <a:r>
              <a:rPr lang="en-US" sz="1800" b="1" dirty="0" err="1"/>
              <a:t>Republik</a:t>
            </a:r>
            <a:r>
              <a:rPr lang="en-US" sz="1800" b="1" dirty="0"/>
              <a:t> Indonesia </a:t>
            </a:r>
            <a:r>
              <a:rPr lang="en-US" sz="1800" b="1" dirty="0" err="1"/>
              <a:t>Tahun</a:t>
            </a:r>
            <a:r>
              <a:rPr lang="en-US" sz="1800" b="1" dirty="0"/>
              <a:t> 1976 </a:t>
            </a:r>
            <a:r>
              <a:rPr lang="en-US" sz="1800" b="1" dirty="0" err="1"/>
              <a:t>Nomor</a:t>
            </a:r>
            <a:r>
              <a:rPr lang="en-US" sz="1800" b="1" dirty="0"/>
              <a:t> 25, </a:t>
            </a:r>
            <a:r>
              <a:rPr lang="en-US" sz="1800" b="1" dirty="0" err="1"/>
              <a:t>Tambahan</a:t>
            </a:r>
            <a:r>
              <a:rPr lang="en-US" sz="1800" b="1" dirty="0"/>
              <a:t> </a:t>
            </a:r>
            <a:r>
              <a:rPr lang="en-US" sz="1800" b="1" dirty="0" err="1"/>
              <a:t>Lembaran</a:t>
            </a:r>
            <a:r>
              <a:rPr lang="en-US" sz="1800" b="1" dirty="0"/>
              <a:t> 	Negara </a:t>
            </a:r>
            <a:r>
              <a:rPr lang="en-US" sz="1800" b="1" dirty="0" err="1"/>
              <a:t>Republik</a:t>
            </a:r>
            <a:r>
              <a:rPr lang="en-US" sz="1800" b="1" dirty="0"/>
              <a:t> Indonesia </a:t>
            </a:r>
            <a:r>
              <a:rPr lang="en-US" sz="1800" b="1" dirty="0" err="1"/>
              <a:t>Nomor</a:t>
            </a:r>
            <a:r>
              <a:rPr lang="en-US" sz="1800" b="1" dirty="0"/>
              <a:t> 3079);</a:t>
            </a:r>
          </a:p>
          <a:p>
            <a:pPr algn="just">
              <a:buNone/>
              <a:tabLst>
                <a:tab pos="628650" algn="l"/>
              </a:tabLst>
              <a:defRPr/>
            </a:pPr>
            <a:r>
              <a:rPr lang="en-US" sz="1800" b="1" dirty="0"/>
              <a:t>	-	</a:t>
            </a:r>
            <a:r>
              <a:rPr lang="en-US" sz="1800" b="1" dirty="0" err="1"/>
              <a:t>Peraturan</a:t>
            </a:r>
            <a:r>
              <a:rPr lang="en-US" sz="1800" b="1" dirty="0"/>
              <a:t> </a:t>
            </a:r>
            <a:r>
              <a:rPr lang="en-US" sz="1800" b="1" dirty="0" err="1"/>
              <a:t>Pemerintah</a:t>
            </a:r>
            <a:r>
              <a:rPr lang="en-US" sz="1800" b="1" dirty="0"/>
              <a:t> </a:t>
            </a:r>
            <a:r>
              <a:rPr lang="en-US" sz="1800" b="1" dirty="0" err="1"/>
              <a:t>Nomor</a:t>
            </a:r>
            <a:r>
              <a:rPr lang="en-US" sz="1800" b="1" dirty="0"/>
              <a:t> 50 </a:t>
            </a:r>
            <a:r>
              <a:rPr lang="en-US" sz="1800" b="1" dirty="0" err="1"/>
              <a:t>Tahun</a:t>
            </a:r>
            <a:r>
              <a:rPr lang="en-US" sz="1800" b="1" dirty="0"/>
              <a:t> 1992 </a:t>
            </a:r>
            <a:r>
              <a:rPr lang="en-US" sz="1800" b="1" dirty="0" err="1"/>
              <a:t>tentang</a:t>
            </a:r>
            <a:r>
              <a:rPr lang="en-US" sz="1800" b="1" dirty="0"/>
              <a:t> 	</a:t>
            </a:r>
            <a:r>
              <a:rPr lang="en-US" sz="1800" b="1" dirty="0" err="1"/>
              <a:t>Pembentukan</a:t>
            </a:r>
            <a:r>
              <a:rPr lang="en-US" sz="1800" b="1" dirty="0"/>
              <a:t> </a:t>
            </a:r>
            <a:r>
              <a:rPr lang="en-US" sz="1800" b="1" dirty="0" err="1"/>
              <a:t>Kecamatan</a:t>
            </a:r>
            <a:r>
              <a:rPr lang="en-US" sz="1800" b="1" dirty="0"/>
              <a:t> di Wilayah </a:t>
            </a:r>
            <a:r>
              <a:rPr lang="en-US" sz="1800" b="1" dirty="0" err="1"/>
              <a:t>Kabupaten-kabupaten</a:t>
            </a:r>
            <a:r>
              <a:rPr lang="en-US" sz="1800" b="1" dirty="0"/>
              <a:t> 	Daerah Tingkat II </a:t>
            </a:r>
            <a:r>
              <a:rPr lang="en-US" sz="1800" b="1" dirty="0" err="1"/>
              <a:t>Purbalingga</a:t>
            </a:r>
            <a:r>
              <a:rPr lang="en-US" sz="1800" b="1" dirty="0"/>
              <a:t>, </a:t>
            </a:r>
            <a:r>
              <a:rPr lang="en-US" sz="1800" b="1" dirty="0" err="1"/>
              <a:t>Cilacap</a:t>
            </a:r>
            <a:r>
              <a:rPr lang="en-US" sz="1800" b="1" dirty="0"/>
              <a:t>, </a:t>
            </a:r>
            <a:r>
              <a:rPr lang="en-US" sz="1800" b="1" dirty="0" err="1"/>
              <a:t>Wonogiri</a:t>
            </a:r>
            <a:r>
              <a:rPr lang="en-US" sz="1800" b="1" dirty="0"/>
              <a:t>, </a:t>
            </a:r>
            <a:r>
              <a:rPr lang="en-US" sz="1800" b="1" dirty="0" err="1"/>
              <a:t>Jepara</a:t>
            </a:r>
            <a:r>
              <a:rPr lang="en-US" sz="1800" b="1" dirty="0"/>
              <a:t> dan 	Kendal </a:t>
            </a:r>
            <a:r>
              <a:rPr lang="en-US" sz="1800" b="1" dirty="0" err="1"/>
              <a:t>serta</a:t>
            </a:r>
            <a:r>
              <a:rPr lang="en-US" sz="1800" b="1" dirty="0"/>
              <a:t> </a:t>
            </a:r>
            <a:r>
              <a:rPr lang="en-US" sz="1800" b="1" dirty="0" err="1"/>
              <a:t>penataan</a:t>
            </a:r>
            <a:r>
              <a:rPr lang="en-US" sz="1800" b="1" dirty="0"/>
              <a:t> </a:t>
            </a:r>
            <a:r>
              <a:rPr lang="en-US" sz="1800" b="1" dirty="0" err="1"/>
              <a:t>Kecamatan</a:t>
            </a:r>
            <a:r>
              <a:rPr lang="en-US" sz="1800" b="1" dirty="0"/>
              <a:t> di Wilayah </a:t>
            </a:r>
            <a:r>
              <a:rPr lang="en-US" sz="1800" b="1" dirty="0" err="1"/>
              <a:t>Kotamadya</a:t>
            </a:r>
            <a:r>
              <a:rPr lang="en-US" sz="1800" b="1" dirty="0"/>
              <a:t> 	Daerah Tingkat II Semarang </a:t>
            </a:r>
            <a:r>
              <a:rPr lang="en-US" sz="1800" b="1" dirty="0" err="1"/>
              <a:t>dalam</a:t>
            </a:r>
            <a:r>
              <a:rPr lang="en-US" sz="1800" b="1" dirty="0"/>
              <a:t> Wilayah </a:t>
            </a:r>
            <a:r>
              <a:rPr lang="en-US" sz="1800" b="1" dirty="0" err="1"/>
              <a:t>Propinsi</a:t>
            </a:r>
            <a:r>
              <a:rPr lang="en-US" sz="1800" b="1" dirty="0"/>
              <a:t> Daerah 	Tingkat I </a:t>
            </a:r>
            <a:r>
              <a:rPr lang="en-US" sz="1800" b="1" dirty="0" err="1"/>
              <a:t>Jawa</a:t>
            </a:r>
            <a:r>
              <a:rPr lang="en-US" sz="1800" b="1" dirty="0"/>
              <a:t> Tengah (</a:t>
            </a:r>
            <a:r>
              <a:rPr lang="en-US" sz="1800" b="1" dirty="0" err="1"/>
              <a:t>Lembaran</a:t>
            </a:r>
            <a:r>
              <a:rPr lang="en-US" sz="1800" b="1" dirty="0"/>
              <a:t> Negara </a:t>
            </a:r>
            <a:r>
              <a:rPr lang="en-US" sz="1800" b="1" dirty="0" err="1"/>
              <a:t>Republik</a:t>
            </a:r>
            <a:r>
              <a:rPr lang="en-US" sz="1800" b="1" dirty="0"/>
              <a:t> Indonesia 	</a:t>
            </a:r>
            <a:r>
              <a:rPr lang="en-US" sz="1800" b="1" dirty="0" err="1"/>
              <a:t>Tahun</a:t>
            </a:r>
            <a:r>
              <a:rPr lang="en-US" sz="1800" b="1" dirty="0"/>
              <a:t> 1992 </a:t>
            </a:r>
            <a:r>
              <a:rPr lang="en-US" sz="1800" b="1" dirty="0" err="1"/>
              <a:t>Nomor</a:t>
            </a:r>
            <a:r>
              <a:rPr lang="en-US" sz="1800" b="1" dirty="0"/>
              <a:t> 89).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488" name="Rectangle 14848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9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FCB0B42A-707C-9AA7-8DC5-61EAD08E8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lphaLcPeriod" startAt="7"/>
              <a:defRPr/>
            </a:pPr>
            <a:r>
              <a:rPr lang="en-US" sz="2000"/>
              <a:t>Peraturan Perundang-Undangan yang wajib masuk dalam dasar mengingat:</a:t>
            </a:r>
          </a:p>
          <a:p>
            <a:pPr marL="990600" lvl="1" indent="-533400">
              <a:defRPr/>
            </a:pPr>
            <a:r>
              <a:rPr lang="id-ID" sz="2000"/>
              <a:t>Undang-Undang</a:t>
            </a:r>
            <a:r>
              <a:rPr lang="en-US" sz="2000"/>
              <a:t> </a:t>
            </a:r>
            <a:r>
              <a:rPr lang="id-ID" sz="2000"/>
              <a:t>Nomor</a:t>
            </a:r>
            <a:r>
              <a:rPr lang="en-US" sz="2000"/>
              <a:t> </a:t>
            </a:r>
            <a:r>
              <a:rPr lang="id-ID" sz="2000"/>
              <a:t>16</a:t>
            </a:r>
            <a:r>
              <a:rPr lang="en-US" sz="2000"/>
              <a:t> </a:t>
            </a:r>
            <a:r>
              <a:rPr lang="id-ID" sz="2000"/>
              <a:t>Tahun</a:t>
            </a:r>
            <a:r>
              <a:rPr lang="en-US" sz="2000"/>
              <a:t> </a:t>
            </a:r>
            <a:r>
              <a:rPr lang="id-ID" sz="2000"/>
              <a:t>1950 tentang</a:t>
            </a:r>
            <a:r>
              <a:rPr lang="en-US" sz="2000"/>
              <a:t> Pembentukan</a:t>
            </a:r>
            <a:r>
              <a:rPr lang="id-ID" sz="2000"/>
              <a:t>Daerah-daerah</a:t>
            </a:r>
            <a:r>
              <a:rPr lang="en-US" sz="2000"/>
              <a:t>  </a:t>
            </a:r>
            <a:r>
              <a:rPr lang="id-ID" sz="2000"/>
              <a:t>Kota</a:t>
            </a:r>
            <a:r>
              <a:rPr lang="en-US" sz="2000"/>
              <a:t> </a:t>
            </a:r>
            <a:r>
              <a:rPr lang="id-ID" sz="2000"/>
              <a:t>Besar</a:t>
            </a:r>
            <a:r>
              <a:rPr lang="en-US" sz="2000"/>
              <a:t> D</a:t>
            </a:r>
            <a:r>
              <a:rPr lang="id-ID" sz="2000"/>
              <a:t>alam </a:t>
            </a:r>
            <a:r>
              <a:rPr lang="en-US" sz="2000"/>
              <a:t>Lingkungan Propinsi Jawa </a:t>
            </a:r>
            <a:r>
              <a:rPr lang="id-ID" sz="2000"/>
              <a:t>Timur, Jawa Tengah,</a:t>
            </a:r>
            <a:r>
              <a:rPr lang="en-US" sz="2000"/>
              <a:t>   </a:t>
            </a:r>
            <a:r>
              <a:rPr lang="id-ID" sz="2000"/>
              <a:t>Jawa Barat</a:t>
            </a:r>
            <a:r>
              <a:rPr lang="en-US" sz="2000"/>
              <a:t> </a:t>
            </a:r>
            <a:r>
              <a:rPr lang="id-ID" sz="2000"/>
              <a:t>dan</a:t>
            </a:r>
            <a:r>
              <a:rPr lang="en-US" sz="2000"/>
              <a:t> </a:t>
            </a:r>
            <a:r>
              <a:rPr lang="id-ID" sz="2000"/>
              <a:t>Daerah</a:t>
            </a:r>
            <a:r>
              <a:rPr lang="en-US" sz="2000"/>
              <a:t> </a:t>
            </a:r>
            <a:r>
              <a:rPr lang="id-ID" sz="2000"/>
              <a:t>Istimewa</a:t>
            </a:r>
            <a:r>
              <a:rPr lang="en-US" sz="2000"/>
              <a:t>	</a:t>
            </a:r>
            <a:r>
              <a:rPr lang="id-ID" sz="2000"/>
              <a:t>Yogyakarta;</a:t>
            </a:r>
            <a:r>
              <a:rPr lang="en-US" sz="2000"/>
              <a:t> </a:t>
            </a:r>
          </a:p>
          <a:p>
            <a:pPr marL="990600" lvl="1" indent="-533400">
              <a:defRPr/>
            </a:pPr>
            <a:r>
              <a:rPr lang="en-US" sz="2000"/>
              <a:t>Peraturan Pemerintah Nomor 16 Tahun 1976 tentang Perluasan Kotamadya Daerah Tingkat II  Semarang (Lembaran Negara Republik Indonesia Tahun 1976 Nomor 25,    Tambahan	Lembaran Negara Republik Indonesia Nomor 3079);</a:t>
            </a:r>
          </a:p>
          <a:p>
            <a:pPr marL="990600" lvl="1" indent="-533400">
              <a:defRPr/>
            </a:pPr>
            <a:r>
              <a:rPr lang="id-ID" sz="2000"/>
              <a:t>Peraturan Pemerintah</a:t>
            </a:r>
            <a:r>
              <a:rPr lang="en-US" sz="2000"/>
              <a:t> </a:t>
            </a:r>
            <a:r>
              <a:rPr lang="id-ID" sz="2000"/>
              <a:t>Nomor</a:t>
            </a:r>
            <a:r>
              <a:rPr lang="en-US" sz="2000"/>
              <a:t> </a:t>
            </a:r>
            <a:r>
              <a:rPr lang="id-ID" sz="2000"/>
              <a:t>50 Tahun</a:t>
            </a:r>
            <a:r>
              <a:rPr lang="en-US" sz="2000"/>
              <a:t> </a:t>
            </a:r>
            <a:r>
              <a:rPr lang="id-ID" sz="2000"/>
              <a:t>1992 tentang</a:t>
            </a:r>
            <a:r>
              <a:rPr lang="en-US" sz="2000"/>
              <a:t> </a:t>
            </a:r>
            <a:r>
              <a:rPr lang="id-ID" sz="2000"/>
              <a:t>Pembentukan</a:t>
            </a:r>
            <a:r>
              <a:rPr lang="en-US" sz="2000"/>
              <a:t> </a:t>
            </a:r>
            <a:r>
              <a:rPr lang="id-ID" sz="2000"/>
              <a:t>Kecamatan</a:t>
            </a:r>
            <a:r>
              <a:rPr lang="en-US" sz="2000"/>
              <a:t> </a:t>
            </a:r>
            <a:r>
              <a:rPr lang="id-ID" sz="2000"/>
              <a:t>di</a:t>
            </a:r>
            <a:r>
              <a:rPr lang="en-US" sz="2000"/>
              <a:t> </a:t>
            </a:r>
            <a:r>
              <a:rPr lang="id-ID" sz="2000"/>
              <a:t>Wilayah Kabupaten-kabupaten</a:t>
            </a:r>
            <a:r>
              <a:rPr lang="en-US" sz="2000"/>
              <a:t> </a:t>
            </a:r>
            <a:r>
              <a:rPr lang="id-ID" sz="2000"/>
              <a:t>Daerah Tingkat II Purbalingga, Cilacap, Wonogiri, </a:t>
            </a:r>
            <a:r>
              <a:rPr lang="en-US" sz="2000"/>
              <a:t> </a:t>
            </a:r>
            <a:r>
              <a:rPr lang="id-ID" sz="2000"/>
              <a:t>Jepara dan Kendal </a:t>
            </a:r>
            <a:r>
              <a:rPr lang="en-US" sz="2000"/>
              <a:t> </a:t>
            </a:r>
            <a:r>
              <a:rPr lang="id-ID" sz="2000"/>
              <a:t>serta </a:t>
            </a:r>
            <a:r>
              <a:rPr lang="en-US" sz="2000"/>
              <a:t> </a:t>
            </a:r>
            <a:r>
              <a:rPr lang="id-ID" sz="2000"/>
              <a:t>penataan </a:t>
            </a:r>
            <a:r>
              <a:rPr lang="en-US" sz="2000"/>
              <a:t> </a:t>
            </a:r>
            <a:r>
              <a:rPr lang="id-ID" sz="2000"/>
              <a:t>Kecamatan </a:t>
            </a:r>
            <a:r>
              <a:rPr lang="en-US" sz="2000"/>
              <a:t> </a:t>
            </a:r>
            <a:r>
              <a:rPr lang="id-ID" sz="2000"/>
              <a:t>di </a:t>
            </a:r>
            <a:r>
              <a:rPr lang="en-US" sz="2000"/>
              <a:t> </a:t>
            </a:r>
            <a:r>
              <a:rPr lang="id-ID" sz="2000"/>
              <a:t>Wilayah </a:t>
            </a:r>
            <a:r>
              <a:rPr lang="en-US" sz="2000"/>
              <a:t> </a:t>
            </a:r>
            <a:r>
              <a:rPr lang="id-ID" sz="2000"/>
              <a:t>Kotamadya Daerah </a:t>
            </a:r>
            <a:r>
              <a:rPr lang="en-US" sz="2000"/>
              <a:t> </a:t>
            </a:r>
            <a:r>
              <a:rPr lang="id-ID" sz="2000"/>
              <a:t>Tingkat II </a:t>
            </a:r>
            <a:r>
              <a:rPr lang="en-US" sz="2000"/>
              <a:t> </a:t>
            </a:r>
            <a:r>
              <a:rPr lang="id-ID" sz="2000"/>
              <a:t>Semarang dalam Wilayah Propinsi Daerah Tingkat I Jawa Tengah (Lembaran Negara Republik Indonesia Tahun 1992 Nomor 89);</a:t>
            </a:r>
            <a:endParaRPr lang="en-US" sz="2000"/>
          </a:p>
          <a:p>
            <a:pPr marL="990600" lvl="1" indent="-533400">
              <a:defRPr/>
            </a:pPr>
            <a:endParaRPr lang="en-US" sz="2000"/>
          </a:p>
          <a:p>
            <a:pPr marL="990600" lvl="1" indent="-533400">
              <a:defRPr/>
            </a:pPr>
            <a:endParaRPr lang="en-US" sz="2000"/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9B7E24D0-1F08-A334-5124-1C1EAD71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F5312EE1-8E80-4680-9CA3-1E2982E016A7}" type="slidenum">
              <a:rPr lang="en-US" altLang="en-US"/>
              <a:pPr>
                <a:spcAft>
                  <a:spcPts val="600"/>
                </a:spcAft>
              </a:pPr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EAB47AF7-F566-ED4E-E990-C9C71551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3F386B-B79E-46E7-BD82-538474A4754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D822F778-8C39-B869-9454-840E904FC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7813"/>
            <a:ext cx="8507413" cy="487362"/>
          </a:xfrm>
        </p:spPr>
        <p:txBody>
          <a:bodyPr/>
          <a:lstStyle/>
          <a:p>
            <a:pPr algn="just">
              <a:tabLst>
                <a:tab pos="271463" algn="l"/>
              </a:tabLst>
            </a:pPr>
            <a:r>
              <a:rPr lang="en-US" altLang="en-US" sz="1800"/>
              <a:t>-	</a:t>
            </a:r>
            <a:r>
              <a:rPr lang="en-US" altLang="en-US" sz="1800" b="1"/>
              <a:t>Dasar Hukum dapat dibagi 2, yaitu :</a:t>
            </a:r>
            <a:endParaRPr lang="en-US" altLang="en-US" sz="18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DBD4AFB-E96A-3000-D01F-7BEBC83DF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836614"/>
            <a:ext cx="8496300" cy="5832475"/>
          </a:xfrm>
        </p:spPr>
        <p:txBody>
          <a:bodyPr>
            <a:normAutofit fontScale="92500" lnSpcReduction="20000"/>
          </a:bodyPr>
          <a:lstStyle/>
          <a:p>
            <a:pPr marL="271463" indent="-271463" algn="just">
              <a:lnSpc>
                <a:spcPct val="11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r>
              <a:rPr lang="en-US" altLang="en-US" sz="1800" b="1">
                <a:latin typeface="Arial" panose="020B0604020202020204" pitchFamily="34" charset="0"/>
              </a:rPr>
              <a:t>	a.	Landasan yuridis kewenangan membuat Peraturan Perundang-	undangan; dan</a:t>
            </a:r>
          </a:p>
          <a:p>
            <a:pPr marL="271463" indent="-271463" algn="just">
              <a:lnSpc>
                <a:spcPct val="11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r>
              <a:rPr lang="en-US" altLang="en-US" sz="1800" b="1">
                <a:latin typeface="Arial" panose="020B0604020202020204" pitchFamily="34" charset="0"/>
              </a:rPr>
              <a:t>	b.	Landasan yuridis materi yang diatur.</a:t>
            </a:r>
          </a:p>
          <a:p>
            <a:pPr marL="271463" indent="-271463" algn="just">
              <a:lnSpc>
                <a:spcPct val="8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endParaRPr lang="en-US" altLang="en-US" sz="1800" b="1">
              <a:latin typeface="Arial" panose="020B0604020202020204" pitchFamily="34" charset="0"/>
            </a:endParaRPr>
          </a:p>
          <a:p>
            <a:pPr marL="271463" indent="-271463" algn="just">
              <a:lnSpc>
                <a:spcPct val="8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r>
              <a:rPr lang="en-US" altLang="en-US" sz="1800" b="1">
                <a:latin typeface="Arial" panose="020B0604020202020204" pitchFamily="34" charset="0"/>
              </a:rPr>
              <a:t>Catatan :</a:t>
            </a:r>
          </a:p>
          <a:p>
            <a:pPr marL="271463" indent="-271463" algn="just">
              <a:lnSpc>
                <a:spcPct val="75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endParaRPr lang="en-US" altLang="en-US" sz="800" b="1">
              <a:latin typeface="Arial" panose="020B0604020202020204" pitchFamily="34" charset="0"/>
            </a:endParaRPr>
          </a:p>
          <a:p>
            <a:pPr marL="271463" indent="-271463" algn="just">
              <a:lnSpc>
                <a:spcPct val="110000"/>
              </a:lnSpc>
              <a:buClr>
                <a:schemeClr val="tx1"/>
              </a:buClr>
              <a:buFontTx/>
              <a:buChar char="-"/>
              <a:tabLst>
                <a:tab pos="625475" algn="l"/>
              </a:tabLst>
            </a:pPr>
            <a:r>
              <a:rPr lang="en-US" altLang="en-US" sz="1800" b="1">
                <a:latin typeface="Arial" panose="020B0604020202020204" pitchFamily="34" charset="0"/>
              </a:rPr>
              <a:t>Keputusan, Instruksi dan Surat Edaran tidak dapat dipakai sebagai dasar hukum karena keempat jenis produk hukum ini tidak termasuk jenis Peraturan Perundang-undangan.</a:t>
            </a:r>
          </a:p>
          <a:p>
            <a:pPr marL="271463" indent="-271463" algn="just">
              <a:lnSpc>
                <a:spcPct val="8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endParaRPr lang="en-US" altLang="en-US" sz="800" b="1">
              <a:latin typeface="Arial" panose="020B0604020202020204" pitchFamily="34" charset="0"/>
            </a:endParaRPr>
          </a:p>
          <a:p>
            <a:pPr marL="271463" indent="-271463" algn="just">
              <a:lnSpc>
                <a:spcPct val="110000"/>
              </a:lnSpc>
              <a:buClr>
                <a:schemeClr val="tx1"/>
              </a:buClr>
              <a:buFontTx/>
              <a:buChar char="-"/>
              <a:tabLst>
                <a:tab pos="625475" algn="l"/>
              </a:tabLst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Berdasarkan Undang-Undang Nomor 10 Tahun 2004 yang termasuk jenis Peraturan Perundang-undangan, yaitu :</a:t>
            </a:r>
          </a:p>
          <a:p>
            <a:pPr marL="271463" indent="-271463" algn="just">
              <a:lnSpc>
                <a:spcPct val="11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r>
              <a:rPr lang="en-US" altLang="en-US" sz="1800" b="1">
                <a:latin typeface="Arial" panose="020B0604020202020204" pitchFamily="34" charset="0"/>
              </a:rPr>
              <a:t>	a.	UUD 1945;</a:t>
            </a:r>
          </a:p>
          <a:p>
            <a:pPr marL="271463" indent="-271463" algn="just">
              <a:lnSpc>
                <a:spcPct val="11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r>
              <a:rPr lang="en-US" altLang="en-US" sz="1800" b="1">
                <a:latin typeface="Arial" panose="020B0604020202020204" pitchFamily="34" charset="0"/>
              </a:rPr>
              <a:t>	b.	Undang-Undang / Perpu;</a:t>
            </a:r>
          </a:p>
          <a:p>
            <a:pPr marL="271463" indent="-271463" algn="just">
              <a:lnSpc>
                <a:spcPct val="11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r>
              <a:rPr lang="en-US" altLang="en-US" sz="1800" b="1">
                <a:latin typeface="Arial" panose="020B0604020202020204" pitchFamily="34" charset="0"/>
              </a:rPr>
              <a:t>	c.	Peraturan Pemerintah;</a:t>
            </a:r>
          </a:p>
          <a:p>
            <a:pPr marL="271463" indent="-271463" algn="just">
              <a:lnSpc>
                <a:spcPct val="11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r>
              <a:rPr lang="en-US" altLang="en-US" sz="1800" b="1">
                <a:latin typeface="Arial" panose="020B0604020202020204" pitchFamily="34" charset="0"/>
              </a:rPr>
              <a:t>	d.	Peraturan Presiden;</a:t>
            </a:r>
          </a:p>
          <a:p>
            <a:pPr marL="271463" indent="-271463" algn="just">
              <a:lnSpc>
                <a:spcPct val="11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r>
              <a:rPr lang="en-US" altLang="en-US" sz="1800" b="1">
                <a:latin typeface="Arial" panose="020B0604020202020204" pitchFamily="34" charset="0"/>
              </a:rPr>
              <a:t>	e.	Peraturan Daerah.</a:t>
            </a:r>
          </a:p>
          <a:p>
            <a:pPr marL="271463" indent="-271463" algn="just">
              <a:lnSpc>
                <a:spcPct val="8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endParaRPr lang="en-US" altLang="en-US" sz="1800" b="1">
              <a:latin typeface="Arial" panose="020B0604020202020204" pitchFamily="34" charset="0"/>
            </a:endParaRPr>
          </a:p>
          <a:p>
            <a:pPr marL="271463" indent="-271463" algn="just">
              <a:lnSpc>
                <a:spcPct val="8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r>
              <a:rPr lang="en-US" altLang="en-US" sz="1800" b="1">
                <a:latin typeface="Arial" panose="020B0604020202020204" pitchFamily="34" charset="0"/>
              </a:rPr>
              <a:t> </a:t>
            </a:r>
          </a:p>
          <a:p>
            <a:pPr marL="271463" indent="-271463" algn="just">
              <a:lnSpc>
                <a:spcPct val="80000"/>
              </a:lnSpc>
              <a:buClr>
                <a:schemeClr val="tx1"/>
              </a:buClr>
              <a:buNone/>
              <a:tabLst>
                <a:tab pos="625475" algn="l"/>
              </a:tabLst>
            </a:pPr>
            <a:endParaRPr lang="en-US" altLang="en-US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0F515-099D-8EFC-C399-199A395D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8752" b="39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B29A2F-E185-FA4F-A512-DB518762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D">
                <a:solidFill>
                  <a:srgbClr val="FFFFFF"/>
                </a:solidFill>
              </a:rPr>
              <a:t>Perubahan UU No. 12 Tahun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B64AB-E5B3-26C7-AAA5-63440F0B4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2600">
                <a:solidFill>
                  <a:srgbClr val="FFFFFF"/>
                </a:solidFill>
              </a:rPr>
              <a:t>Perubahan Pertama: Dilakukan melalui Undang-Undang Nomor 15 Tahun 2019. Perubahan ini bertujuan untuk menyempurnakan sistem hukum nasional, meningkatkan kualitas peraturan perundang-undangan, dan memperkuat pengawasan terhadap pembentukan peraturan perundang-undangan.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600">
                <a:solidFill>
                  <a:srgbClr val="FFFFFF"/>
                </a:solidFill>
              </a:rPr>
              <a:t>Perubahan Kedua: Dilakukan melalui Undang-Undang Nomor 13 Tahun 2022. Perubahan ini lebih fokus pada penyederhanaan birokrasi, peningkatan efisiensi penyelenggaraan pemerintahan, dan penguatan partisipasi masyarakat dalam proses pembentukan peraturan perundang-undangan.</a:t>
            </a:r>
          </a:p>
        </p:txBody>
      </p:sp>
    </p:spTree>
    <p:extLst>
      <p:ext uri="{BB962C8B-B14F-4D97-AF65-F5344CB8AC3E}">
        <p14:creationId xmlns:p14="http://schemas.microsoft.com/office/powerpoint/2010/main" val="178961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BB962B11-249F-548E-0432-F9E23DEC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7B00B8-F476-42B4-AC5F-47A57F4D145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B10DDB2-DD1A-FC0B-EFD2-685C97077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1"/>
            <a:ext cx="8362950" cy="333375"/>
          </a:xfrm>
        </p:spPr>
        <p:txBody>
          <a:bodyPr/>
          <a:lstStyle/>
          <a:p>
            <a:pPr algn="just" eaLnBrk="1" hangingPunct="1"/>
            <a:r>
              <a:rPr lang="en-US" altLang="en-US" sz="1400" b="1">
                <a:latin typeface="Verdana" panose="020B0604030504040204" pitchFamily="34" charset="0"/>
              </a:rPr>
              <a:t>Contoh 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F8FEC5A-6023-1C5C-8497-8470C8322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260350"/>
            <a:ext cx="8640763" cy="6408738"/>
          </a:xfrm>
        </p:spPr>
        <p:txBody>
          <a:bodyPr>
            <a:normAutofit lnSpcReduction="10000"/>
          </a:bodyPr>
          <a:lstStyle/>
          <a:p>
            <a:pPr marL="609600" indent="-609600" algn="just">
              <a:buNone/>
              <a:tabLst>
                <a:tab pos="1249363" algn="l"/>
                <a:tab pos="1431925" algn="l"/>
                <a:tab pos="1798638" algn="l"/>
              </a:tabLst>
              <a:defRPr/>
            </a:pP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Mengingat	:</a:t>
            </a:r>
            <a:r>
              <a:rPr lang="en-US" sz="1500" b="1">
                <a:solidFill>
                  <a:srgbClr val="CC9900"/>
                </a:solidFill>
                <a:latin typeface="Arial Black" pitchFamily="34" charset="0"/>
              </a:rPr>
              <a:t>	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1.	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Undang-Undang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Nomor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16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Tahun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1950 tentang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Pembentukan				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Daerah-daerah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 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Kota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Besar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D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alam 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Lingkungan Propinsi Jawa				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Timur, 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  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Jawa Tengah,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  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Jawa Barat 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 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dan 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 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Daerah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 Istimewa </a:t>
            </a: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				</a:t>
            </a:r>
            <a:r>
              <a:rPr lang="id-ID" sz="1500">
                <a:solidFill>
                  <a:srgbClr val="CC9900"/>
                </a:solidFill>
                <a:latin typeface="Arial Black" pitchFamily="34" charset="0"/>
              </a:rPr>
              <a:t>Yogyakarta;</a:t>
            </a:r>
            <a:endParaRPr lang="en-US" sz="1500">
              <a:solidFill>
                <a:srgbClr val="CC9900"/>
              </a:solidFill>
              <a:latin typeface="Arial Black" pitchFamily="34" charset="0"/>
            </a:endParaRPr>
          </a:p>
          <a:p>
            <a:pPr marL="609600" indent="-609600" algn="just">
              <a:buNone/>
              <a:tabLst>
                <a:tab pos="1249363" algn="l"/>
                <a:tab pos="1431925" algn="l"/>
                <a:tab pos="1798638" algn="l"/>
              </a:tabLst>
              <a:defRPr/>
            </a:pP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			</a:t>
            </a:r>
            <a:r>
              <a:rPr lang="en-US" sz="1500">
                <a:latin typeface="Arial Black" pitchFamily="34" charset="0"/>
              </a:rPr>
              <a:t>2.	</a:t>
            </a:r>
            <a:r>
              <a:rPr lang="id-ID" sz="1500">
                <a:latin typeface="Arial Black" pitchFamily="34" charset="0"/>
              </a:rPr>
              <a:t>Undang-Undang Nomor 10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Tahun 2004 tentang </a:t>
            </a:r>
            <a:r>
              <a:rPr lang="en-US" sz="1500">
                <a:latin typeface="Arial Black" pitchFamily="34" charset="0"/>
              </a:rPr>
              <a:t>Pembentukan				</a:t>
            </a:r>
            <a:r>
              <a:rPr lang="id-ID" sz="1500">
                <a:latin typeface="Arial Black" pitchFamily="34" charset="0"/>
              </a:rPr>
              <a:t>Peraturan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Perundang-undangan (Lembaran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 Negara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Republik </a:t>
            </a:r>
            <a:r>
              <a:rPr lang="en-US" sz="1500">
                <a:latin typeface="Arial Black" pitchFamily="34" charset="0"/>
              </a:rPr>
              <a:t>				</a:t>
            </a:r>
            <a:r>
              <a:rPr lang="id-ID" sz="1500">
                <a:latin typeface="Arial Black" pitchFamily="34" charset="0"/>
              </a:rPr>
              <a:t>Indonesia</a:t>
            </a:r>
            <a:r>
              <a:rPr lang="en-US" sz="1500">
                <a:latin typeface="Arial Black" pitchFamily="34" charset="0"/>
              </a:rPr>
              <a:t>  </a:t>
            </a:r>
            <a:r>
              <a:rPr lang="id-ID" sz="1500">
                <a:latin typeface="Arial Black" pitchFamily="34" charset="0"/>
              </a:rPr>
              <a:t>Tahun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 2004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Nomor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53, </a:t>
            </a:r>
            <a:r>
              <a:rPr lang="en-US" sz="1500">
                <a:latin typeface="Arial Black" pitchFamily="34" charset="0"/>
              </a:rPr>
              <a:t>   </a:t>
            </a:r>
            <a:r>
              <a:rPr lang="id-ID" sz="1500">
                <a:latin typeface="Arial Black" pitchFamily="34" charset="0"/>
              </a:rPr>
              <a:t>Tambahan</a:t>
            </a:r>
            <a:r>
              <a:rPr lang="en-US" sz="1500">
                <a:latin typeface="Arial Black" pitchFamily="34" charset="0"/>
              </a:rPr>
              <a:t>  </a:t>
            </a:r>
            <a:r>
              <a:rPr lang="id-ID" sz="1500">
                <a:latin typeface="Arial Black" pitchFamily="34" charset="0"/>
              </a:rPr>
              <a:t> Lembaran </a:t>
            </a:r>
            <a:r>
              <a:rPr lang="en-US" sz="1500">
                <a:latin typeface="Arial Black" pitchFamily="34" charset="0"/>
              </a:rPr>
              <a:t> 			 	</a:t>
            </a:r>
            <a:r>
              <a:rPr lang="id-ID" sz="1500">
                <a:latin typeface="Arial Black" pitchFamily="34" charset="0"/>
              </a:rPr>
              <a:t>Negara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Republik Indonesia Nomor 4389);</a:t>
            </a:r>
            <a:endParaRPr lang="en-US" sz="1500">
              <a:latin typeface="Arial Black" pitchFamily="34" charset="0"/>
            </a:endParaRPr>
          </a:p>
          <a:p>
            <a:pPr marL="609600" indent="-609600" algn="just">
              <a:buNone/>
              <a:tabLst>
                <a:tab pos="1249363" algn="l"/>
                <a:tab pos="1431925" algn="l"/>
                <a:tab pos="1798638" algn="l"/>
              </a:tabLst>
              <a:defRPr/>
            </a:pP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		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	3.	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Undang-Undang Nomor 32 Tahun 2004 tentang Pemerintahan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			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Daerah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(Lembaran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Negara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Republik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Indonesia Tahun 2004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				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Nomor 125,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Tambahan Lembaran Negara Republik Indonesia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				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Nomor 4437)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sebagaimana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 telah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diubah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dengan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Undang-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				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Undang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Nomor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8 Tahun 2005 tentang Penetapan</a:t>
            </a:r>
            <a:r>
              <a:rPr lang="id-ID" sz="1500" i="1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Peraturan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				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Pemerintah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 Pengganti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Undang-Undang Nomor 3 Tahun 2005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				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tentang Perubahan atas Undang-Undang Nomor 32 Tahun 2004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			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tentang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 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Pemerintahan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 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 Daerah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 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menjadi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  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Undang-Undang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				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(Lembaran Negara Republik Indonesia Tahun 2005 Nomor 108, 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			</a:t>
            </a:r>
            <a:r>
              <a:rPr lang="id-ID" sz="1500">
                <a:solidFill>
                  <a:schemeClr val="hlink"/>
                </a:solidFill>
                <a:latin typeface="Arial Black" pitchFamily="34" charset="0"/>
              </a:rPr>
              <a:t>Tambahan Lembaran Negara Republik Indonesia Nomor 4548);</a:t>
            </a:r>
            <a:endParaRPr lang="en-US" sz="1500">
              <a:solidFill>
                <a:schemeClr val="hlink"/>
              </a:solidFill>
              <a:latin typeface="Arial Black" pitchFamily="34" charset="0"/>
            </a:endParaRPr>
          </a:p>
          <a:p>
            <a:pPr marL="609600" indent="-609600" algn="just">
              <a:buNone/>
              <a:tabLst>
                <a:tab pos="1249363" algn="l"/>
                <a:tab pos="1431925" algn="l"/>
                <a:tab pos="1798638" algn="l"/>
              </a:tabLst>
              <a:defRPr/>
            </a:pP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			</a:t>
            </a:r>
            <a:r>
              <a:rPr lang="en-US" sz="1500">
                <a:solidFill>
                  <a:schemeClr val="tx2"/>
                </a:solidFill>
                <a:latin typeface="Arial Black" pitchFamily="34" charset="0"/>
              </a:rPr>
              <a:t>4.	Peraturan Pemerintah Nomor 16 Tahun 1976 tentang Perluasan 			Kotamadya  Daerah Tingkat II  Semarang   (Lembaran Negara 			Republik    Indonesia   Tahun  1976   Nomor   25,    Tambahan 				Lembaran Negara Republik Indonesia Nomor 3079); </a:t>
            </a:r>
          </a:p>
          <a:p>
            <a:pPr marL="609600" indent="-609600" algn="just">
              <a:buNone/>
              <a:tabLst>
                <a:tab pos="1249363" algn="l"/>
                <a:tab pos="1431925" algn="l"/>
                <a:tab pos="1798638" algn="l"/>
              </a:tabLst>
              <a:defRPr/>
            </a:pPr>
            <a:r>
              <a:rPr lang="en-US" sz="1500">
                <a:solidFill>
                  <a:srgbClr val="CC9900"/>
                </a:solidFill>
                <a:latin typeface="Arial Black" pitchFamily="34" charset="0"/>
              </a:rPr>
              <a:t>			</a:t>
            </a:r>
            <a:r>
              <a:rPr lang="en-US" sz="1500">
                <a:latin typeface="Arial Black" pitchFamily="34" charset="0"/>
              </a:rPr>
              <a:t>5.	</a:t>
            </a:r>
            <a:r>
              <a:rPr lang="id-ID" sz="1500">
                <a:latin typeface="Arial Black" pitchFamily="34" charset="0"/>
              </a:rPr>
              <a:t>Peraturan </a:t>
            </a:r>
            <a:r>
              <a:rPr lang="en-US" sz="1500">
                <a:latin typeface="Arial Black" pitchFamily="34" charset="0"/>
              </a:rPr>
              <a:t>  </a:t>
            </a:r>
            <a:r>
              <a:rPr lang="id-ID" sz="1500">
                <a:latin typeface="Arial Black" pitchFamily="34" charset="0"/>
              </a:rPr>
              <a:t>Pemerintah</a:t>
            </a:r>
            <a:r>
              <a:rPr lang="en-US" sz="1500">
                <a:latin typeface="Arial Black" pitchFamily="34" charset="0"/>
              </a:rPr>
              <a:t>  </a:t>
            </a:r>
            <a:r>
              <a:rPr lang="id-ID" sz="1500">
                <a:latin typeface="Arial Black" pitchFamily="34" charset="0"/>
              </a:rPr>
              <a:t> Nomor </a:t>
            </a:r>
            <a:r>
              <a:rPr lang="en-US" sz="1500">
                <a:latin typeface="Arial Black" pitchFamily="34" charset="0"/>
              </a:rPr>
              <a:t>  </a:t>
            </a:r>
            <a:r>
              <a:rPr lang="id-ID" sz="1500">
                <a:latin typeface="Arial Black" pitchFamily="34" charset="0"/>
              </a:rPr>
              <a:t>50</a:t>
            </a:r>
            <a:r>
              <a:rPr lang="en-US" sz="1500">
                <a:latin typeface="Arial Black" pitchFamily="34" charset="0"/>
              </a:rPr>
              <a:t>  </a:t>
            </a:r>
            <a:r>
              <a:rPr lang="id-ID" sz="1500">
                <a:latin typeface="Arial Black" pitchFamily="34" charset="0"/>
              </a:rPr>
              <a:t> Tahun</a:t>
            </a:r>
            <a:r>
              <a:rPr lang="en-US" sz="1500">
                <a:latin typeface="Arial Black" pitchFamily="34" charset="0"/>
              </a:rPr>
              <a:t>  </a:t>
            </a:r>
            <a:r>
              <a:rPr lang="id-ID" sz="1500">
                <a:latin typeface="Arial Black" pitchFamily="34" charset="0"/>
              </a:rPr>
              <a:t>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1992</a:t>
            </a:r>
            <a:r>
              <a:rPr lang="en-US" sz="1500">
                <a:latin typeface="Arial Black" pitchFamily="34" charset="0"/>
              </a:rPr>
              <a:t>   </a:t>
            </a:r>
            <a:r>
              <a:rPr lang="id-ID" sz="1500">
                <a:latin typeface="Arial Black" pitchFamily="34" charset="0"/>
              </a:rPr>
              <a:t> tentang </a:t>
            </a:r>
            <a:r>
              <a:rPr lang="en-US" sz="1500">
                <a:latin typeface="Arial Black" pitchFamily="34" charset="0"/>
              </a:rPr>
              <a:t>			</a:t>
            </a:r>
            <a:r>
              <a:rPr lang="id-ID" sz="1500">
                <a:latin typeface="Arial Black" pitchFamily="34" charset="0"/>
              </a:rPr>
              <a:t>Pembentukan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Kecamatan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di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Wilayah Kabupaten-kabupaten </a:t>
            </a:r>
            <a:r>
              <a:rPr lang="en-US" sz="1500">
                <a:latin typeface="Arial Black" pitchFamily="34" charset="0"/>
              </a:rPr>
              <a:t>			</a:t>
            </a:r>
            <a:r>
              <a:rPr lang="id-ID" sz="1500">
                <a:latin typeface="Arial Black" pitchFamily="34" charset="0"/>
              </a:rPr>
              <a:t>Daerah Tingkat II Purbalingga, Cilacap, Wonogiri,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Jepara dan </a:t>
            </a:r>
            <a:r>
              <a:rPr lang="en-US" sz="1500">
                <a:latin typeface="Arial Black" pitchFamily="34" charset="0"/>
              </a:rPr>
              <a:t>			</a:t>
            </a:r>
            <a:r>
              <a:rPr lang="id-ID" sz="1500">
                <a:latin typeface="Arial Black" pitchFamily="34" charset="0"/>
              </a:rPr>
              <a:t>Kendal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serta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penataan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Kecamatan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di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Wilayah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Kotamadya </a:t>
            </a:r>
            <a:r>
              <a:rPr lang="en-US" sz="1500">
                <a:latin typeface="Arial Black" pitchFamily="34" charset="0"/>
              </a:rPr>
              <a:t>				</a:t>
            </a:r>
            <a:r>
              <a:rPr lang="id-ID" sz="1500">
                <a:latin typeface="Arial Black" pitchFamily="34" charset="0"/>
              </a:rPr>
              <a:t>Daerah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Tingkat II </a:t>
            </a:r>
            <a:r>
              <a:rPr lang="en-US" sz="1500">
                <a:latin typeface="Arial Black" pitchFamily="34" charset="0"/>
              </a:rPr>
              <a:t> </a:t>
            </a:r>
            <a:r>
              <a:rPr lang="id-ID" sz="1500">
                <a:latin typeface="Arial Black" pitchFamily="34" charset="0"/>
              </a:rPr>
              <a:t>Semarang dalam Wilayah Propinsi Daerah </a:t>
            </a:r>
            <a:r>
              <a:rPr lang="en-US" sz="1500">
                <a:latin typeface="Arial Black" pitchFamily="34" charset="0"/>
              </a:rPr>
              <a:t>				</a:t>
            </a:r>
            <a:r>
              <a:rPr lang="id-ID" sz="1500">
                <a:latin typeface="Arial Black" pitchFamily="34" charset="0"/>
              </a:rPr>
              <a:t>Tingkat I Jawa Tengah (Lembaran Negara Republik Indonesia </a:t>
            </a:r>
            <a:r>
              <a:rPr lang="en-US" sz="1500">
                <a:latin typeface="Arial Black" pitchFamily="34" charset="0"/>
              </a:rPr>
              <a:t>			</a:t>
            </a:r>
            <a:r>
              <a:rPr lang="id-ID" sz="1500">
                <a:latin typeface="Arial Black" pitchFamily="34" charset="0"/>
              </a:rPr>
              <a:t>Tahun 1992 Nomor 89);</a:t>
            </a:r>
            <a:endParaRPr lang="en-US" sz="1500">
              <a:latin typeface="Arial Black" pitchFamily="34" charset="0"/>
            </a:endParaRPr>
          </a:p>
          <a:p>
            <a:pPr marL="609600" indent="-609600" algn="just">
              <a:buNone/>
              <a:tabLst>
                <a:tab pos="1249363" algn="l"/>
                <a:tab pos="1431925" algn="l"/>
                <a:tab pos="1798638" algn="l"/>
              </a:tabLst>
              <a:defRPr/>
            </a:pPr>
            <a:r>
              <a:rPr lang="en-US" sz="1500">
                <a:latin typeface="Arial Black" pitchFamily="34" charset="0"/>
              </a:rPr>
              <a:t>		</a:t>
            </a:r>
            <a:r>
              <a:rPr lang="en-US" sz="1500">
                <a:solidFill>
                  <a:schemeClr val="hlink"/>
                </a:solidFill>
                <a:latin typeface="Arial Black" pitchFamily="34" charset="0"/>
              </a:rPr>
              <a:t>	6.	………………………….. dll.</a:t>
            </a:r>
          </a:p>
          <a:p>
            <a:pPr marL="609600" indent="-609600" algn="just">
              <a:buNone/>
              <a:tabLst>
                <a:tab pos="1249363" algn="l"/>
                <a:tab pos="1431925" algn="l"/>
                <a:tab pos="1798638" algn="l"/>
              </a:tabLst>
              <a:defRPr/>
            </a:pPr>
            <a:endParaRPr lang="en-US" sz="1500">
              <a:solidFill>
                <a:schemeClr val="hlin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9931F0D3-3D54-DC78-5D41-08A545FF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7DCF221-90A2-4EB8-AC43-F505255D3C5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16EE552-955E-DC58-E382-D83593159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88913"/>
            <a:ext cx="8769350" cy="4048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tabLst>
                <a:tab pos="274638" algn="l"/>
              </a:tabLst>
            </a:pPr>
            <a:r>
              <a:rPr lang="en-US" altLang="en-US" sz="1600" b="1">
                <a:latin typeface="Batang" panose="02030600000101010101" pitchFamily="18" charset="-127"/>
              </a:rPr>
              <a:t>	DIKTUM 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D51600F-F96F-A294-4012-985AE8EC6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765176"/>
            <a:ext cx="8496300" cy="6092825"/>
          </a:xfrm>
        </p:spPr>
        <p:txBody>
          <a:bodyPr>
            <a:normAutofit lnSpcReduction="10000"/>
          </a:bodyPr>
          <a:lstStyle/>
          <a:p>
            <a:pPr marL="365125" indent="-365125">
              <a:buNone/>
            </a:pPr>
            <a:r>
              <a:rPr lang="en-US" altLang="en-US" sz="1600" b="1">
                <a:latin typeface="Batang" panose="02030600000101010101" pitchFamily="18" charset="-127"/>
              </a:rPr>
              <a:t>Diktum terdiri atas :</a:t>
            </a:r>
          </a:p>
          <a:p>
            <a:pPr marL="365125" indent="-365125" algn="just">
              <a:buFont typeface="Wingdings" panose="05000000000000000000" pitchFamily="2" charset="2"/>
              <a:buAutoNum type="alphaLcPeriod"/>
            </a:pPr>
            <a:r>
              <a:rPr lang="en-US" altLang="en-US" sz="1600" b="1">
                <a:latin typeface="Batang" panose="02030600000101010101" pitchFamily="18" charset="-127"/>
              </a:rPr>
              <a:t>kata Memutuskan;</a:t>
            </a:r>
          </a:p>
          <a:p>
            <a:pPr marL="365125" indent="-365125" algn="just">
              <a:buFont typeface="Wingdings" panose="05000000000000000000" pitchFamily="2" charset="2"/>
              <a:buAutoNum type="alphaLcPeriod"/>
            </a:pPr>
            <a:r>
              <a:rPr lang="en-US" altLang="en-US" sz="1600" b="1">
                <a:latin typeface="Batang" panose="02030600000101010101" pitchFamily="18" charset="-127"/>
              </a:rPr>
              <a:t>kata Menetapkan;</a:t>
            </a:r>
          </a:p>
          <a:p>
            <a:pPr marL="365125" indent="-365125" algn="just">
              <a:buFont typeface="Wingdings" panose="05000000000000000000" pitchFamily="2" charset="2"/>
              <a:buAutoNum type="alphaLcPeriod"/>
            </a:pPr>
            <a:r>
              <a:rPr lang="en-US" altLang="en-US" sz="1600" b="1">
                <a:latin typeface="Batang" panose="02030600000101010101" pitchFamily="18" charset="-127"/>
              </a:rPr>
              <a:t>nama Peraturan Perundang-undangan.</a:t>
            </a:r>
          </a:p>
          <a:p>
            <a:pPr marL="365125" indent="-365125" algn="just">
              <a:buNone/>
            </a:pPr>
            <a:endParaRPr lang="en-US" altLang="en-US" sz="1600" b="1">
              <a:latin typeface="Batang" panose="02030600000101010101" pitchFamily="18" charset="-127"/>
            </a:endParaRPr>
          </a:p>
          <a:p>
            <a:pPr marL="365125" indent="-365125" algn="just">
              <a:buFontTx/>
              <a:buChar char="-"/>
            </a:pPr>
            <a:r>
              <a:rPr lang="en-US" altLang="en-US" sz="1600" b="1">
                <a:latin typeface="Batang" panose="02030600000101010101" pitchFamily="18" charset="-127"/>
              </a:rPr>
              <a:t>Kata Memutuskan ditulis seluruhnya dengan huruf kapital tanpa spasi di antara suku kata dan diakhiri dengan tanda baca titik dua serta diletakkan di tengah marjin.</a:t>
            </a:r>
          </a:p>
          <a:p>
            <a:pPr marL="365125" indent="-365125" algn="just">
              <a:buFontTx/>
              <a:buChar char="-"/>
            </a:pPr>
            <a:r>
              <a:rPr lang="en-US" altLang="en-US" sz="1600" b="1">
                <a:latin typeface="Batang" panose="02030600000101010101" pitchFamily="18" charset="-127"/>
              </a:rPr>
              <a:t>Pada Peraturan Daerah, sebelum kata Memutuskan dicantumkan frase </a:t>
            </a:r>
            <a:r>
              <a:rPr lang="en-US" altLang="en-US" sz="1600" b="1">
                <a:solidFill>
                  <a:srgbClr val="FF9933"/>
                </a:solidFill>
                <a:latin typeface="Batang" panose="02030600000101010101" pitchFamily="18" charset="-127"/>
              </a:rPr>
              <a:t>Dengan Persetujuan Bersama DEWAN PERWAKILAN RAKYAT DAERAH KOTA SEMARANG dan WALIKOTA SEMARANG</a:t>
            </a:r>
            <a:r>
              <a:rPr lang="en-US" altLang="en-US" sz="1600" b="1">
                <a:latin typeface="Batang" panose="02030600000101010101" pitchFamily="18" charset="-127"/>
              </a:rPr>
              <a:t>, yang ditulis seluruhnya dengan huruf kapital dan diletakkan di tengah marjin.</a:t>
            </a:r>
          </a:p>
          <a:p>
            <a:pPr marL="365125" indent="-365125" algn="just">
              <a:buNone/>
            </a:pPr>
            <a:endParaRPr lang="en-US" altLang="en-US" sz="1800" b="1">
              <a:latin typeface="Batang" panose="02030600000101010101" pitchFamily="18" charset="-127"/>
            </a:endParaRPr>
          </a:p>
          <a:p>
            <a:pPr marL="365125" indent="-365125" algn="just">
              <a:buNone/>
            </a:pPr>
            <a:r>
              <a:rPr lang="en-US" altLang="en-US" sz="1600" b="1">
                <a:latin typeface="Batang" panose="02030600000101010101" pitchFamily="18" charset="-127"/>
              </a:rPr>
              <a:t>Contoh :</a:t>
            </a:r>
          </a:p>
          <a:p>
            <a:pPr marL="365125" indent="-365125" algn="ctr">
              <a:buNone/>
            </a:pPr>
            <a:r>
              <a:rPr lang="en-US" altLang="en-US" sz="1600" b="1">
                <a:solidFill>
                  <a:srgbClr val="FF9933"/>
                </a:solidFill>
                <a:latin typeface="Batang" panose="02030600000101010101" pitchFamily="18" charset="-127"/>
              </a:rPr>
              <a:t>Dengan Persetujuan Bersama</a:t>
            </a:r>
          </a:p>
          <a:p>
            <a:pPr marL="365125" indent="-365125" algn="ctr">
              <a:buNone/>
            </a:pPr>
            <a:r>
              <a:rPr lang="en-US" altLang="en-US" sz="1600" b="1">
                <a:solidFill>
                  <a:srgbClr val="FF9933"/>
                </a:solidFill>
                <a:latin typeface="Batang" panose="02030600000101010101" pitchFamily="18" charset="-127"/>
              </a:rPr>
              <a:t>DEWAN PERWAKILAN RAKYAT DAERAH KOTA SEMARANG</a:t>
            </a:r>
          </a:p>
          <a:p>
            <a:pPr marL="365125" indent="-365125" algn="ctr">
              <a:buNone/>
            </a:pPr>
            <a:r>
              <a:rPr lang="en-US" altLang="en-US" sz="1600" b="1">
                <a:solidFill>
                  <a:srgbClr val="FF9933"/>
                </a:solidFill>
                <a:latin typeface="Batang" panose="02030600000101010101" pitchFamily="18" charset="-127"/>
              </a:rPr>
              <a:t>dan</a:t>
            </a:r>
          </a:p>
          <a:p>
            <a:pPr marL="365125" indent="-365125" algn="ctr">
              <a:buNone/>
            </a:pPr>
            <a:r>
              <a:rPr lang="en-US" altLang="en-US" sz="1600" b="1">
                <a:solidFill>
                  <a:srgbClr val="FF9933"/>
                </a:solidFill>
                <a:latin typeface="Batang" panose="02030600000101010101" pitchFamily="18" charset="-127"/>
              </a:rPr>
              <a:t>WALIKOTA SEMARANG</a:t>
            </a:r>
          </a:p>
          <a:p>
            <a:pPr marL="365125" indent="-365125" algn="ctr">
              <a:buNone/>
            </a:pPr>
            <a:endParaRPr lang="en-US" altLang="en-US" sz="1200" b="1">
              <a:solidFill>
                <a:srgbClr val="FF9933"/>
              </a:solidFill>
              <a:latin typeface="Batang" panose="02030600000101010101" pitchFamily="18" charset="-127"/>
            </a:endParaRPr>
          </a:p>
          <a:p>
            <a:pPr marL="365125" indent="-365125" algn="ctr">
              <a:buNone/>
            </a:pPr>
            <a:r>
              <a:rPr lang="en-US" altLang="en-US" sz="1600" b="1">
                <a:solidFill>
                  <a:srgbClr val="FF9933"/>
                </a:solidFill>
                <a:latin typeface="Batang" panose="02030600000101010101" pitchFamily="18" charset="-127"/>
              </a:rPr>
              <a:t>MEMUTUSKAN:</a:t>
            </a:r>
          </a:p>
          <a:p>
            <a:pPr marL="365125" indent="-365125" algn="just">
              <a:buNone/>
            </a:pPr>
            <a:endParaRPr lang="en-US" altLang="en-US" sz="1600" b="1">
              <a:solidFill>
                <a:srgbClr val="FF9933"/>
              </a:solidFill>
              <a:latin typeface="Batang" panose="02030600000101010101" pitchFamily="18" charset="-127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02EBF949-EBC2-02C3-66C5-957288F0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68F567A-6F04-4385-97D4-99C72FE9E1B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1F1E91C-D42E-BBC9-AE61-9548B5407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404814"/>
            <a:ext cx="8640763" cy="6264275"/>
          </a:xfrm>
        </p:spPr>
        <p:txBody>
          <a:bodyPr/>
          <a:lstStyle/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/>
              <a:t>	-	Kata Menetapkan dicantumkan sesudah kata Memutuskan yang disejajarkan ke bawah dengan kata Menimbang dan Mengingat, huruf awal kata Menetapkan ditulis dengan huruf kapital dan diakhiri dengan tanda baca     titik dua.</a:t>
            </a: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/>
              <a:t>	-	Nama yang tercantum dalam judul Peraturan Perundang-undangan dicantumkan lagi setelah kata Menetapkan dan didahului dengan pencantuman jenis Peraturan Perundang-undangan serta seluruhnya ditulis dengan huruf kapital dan diakhiri dengan tanda baca titik.</a:t>
            </a: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endParaRPr lang="en-US" altLang="en-US" sz="800" b="1"/>
          </a:p>
          <a:p>
            <a:pPr algn="ctr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>
                <a:solidFill>
                  <a:srgbClr val="FF9933"/>
                </a:solidFill>
              </a:rPr>
              <a:t>MEMUTUSKAN:</a:t>
            </a: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>
                <a:solidFill>
                  <a:srgbClr val="FF9933"/>
                </a:solidFill>
              </a:rPr>
              <a:t>Menetapkan	:	PERATURAN DAERAH KOTA SEMARANG TENTANG PENGENDALIAN 				LINGKUNGAN HIDUP</a:t>
            </a: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endParaRPr lang="en-US" altLang="en-US" sz="1600" b="1">
              <a:solidFill>
                <a:srgbClr val="FF9933"/>
              </a:solidFill>
            </a:endParaRP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>
                <a:solidFill>
                  <a:schemeClr val="tx2"/>
                </a:solidFill>
              </a:rPr>
              <a:t>C.	BATANG  TUBUH</a:t>
            </a: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>
                <a:solidFill>
                  <a:schemeClr val="tx2"/>
                </a:solidFill>
              </a:rPr>
              <a:t>		-	Batang Tubuh Peraturan Perundang-undangan memuat semua substansi 	Peraturan Perundang-undangan yang dirumuskan dalam pasal-pasal.</a:t>
            </a: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>
                <a:solidFill>
                  <a:schemeClr val="tx2"/>
                </a:solidFill>
              </a:rPr>
              <a:t>		-	Batang Tubuh terdiri dari :</a:t>
            </a: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>
                <a:solidFill>
                  <a:schemeClr val="tx2"/>
                </a:solidFill>
              </a:rPr>
              <a:t>			a.	Ketentuan Umum;</a:t>
            </a: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>
                <a:solidFill>
                  <a:schemeClr val="tx2"/>
                </a:solidFill>
              </a:rPr>
              <a:t>			b.	Materi Pokok yang diatur;</a:t>
            </a: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>
                <a:solidFill>
                  <a:schemeClr val="tx2"/>
                </a:solidFill>
              </a:rPr>
              <a:t>			c.	Ketentuan Pidana (jika diperlukan);</a:t>
            </a: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>
                <a:solidFill>
                  <a:schemeClr val="tx2"/>
                </a:solidFill>
              </a:rPr>
              <a:t>			d.	Ketentuan Peralihan (jika diperlukan);</a:t>
            </a:r>
          </a:p>
          <a:p>
            <a:pPr algn="just">
              <a:buNone/>
              <a:tabLst>
                <a:tab pos="182563" algn="l"/>
                <a:tab pos="625475" algn="l"/>
                <a:tab pos="990600" algn="l"/>
                <a:tab pos="1341438" algn="l"/>
                <a:tab pos="1524000" algn="l"/>
              </a:tabLst>
            </a:pPr>
            <a:r>
              <a:rPr lang="en-US" altLang="en-US" sz="1600" b="1">
                <a:solidFill>
                  <a:schemeClr val="tx2"/>
                </a:solidFill>
              </a:rPr>
              <a:t>			e.	Ketentuan Penutup.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23BCEC82-1053-F8F1-627F-071A6AA1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B91B714-1094-4F9E-B3F4-CD9B5267CC5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11A417C-2BAB-6408-8118-83FB668EB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260351"/>
            <a:ext cx="8445500" cy="620713"/>
          </a:xfrm>
        </p:spPr>
        <p:txBody>
          <a:bodyPr/>
          <a:lstStyle/>
          <a:p>
            <a:pPr algn="just">
              <a:tabLst>
                <a:tab pos="274638" algn="l"/>
              </a:tabLst>
            </a:pPr>
            <a:r>
              <a:rPr lang="en-US" altLang="en-US" sz="1600" b="1">
                <a:latin typeface="Times New Roman" panose="02020603050405020304" pitchFamily="18" charset="0"/>
              </a:rPr>
              <a:t>-	</a:t>
            </a:r>
            <a:r>
              <a:rPr lang="en-US" altLang="en-US" sz="1800" b="1">
                <a:latin typeface="Times New Roman" panose="02020603050405020304" pitchFamily="18" charset="0"/>
              </a:rPr>
              <a:t>KETENTUAN UMUM 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0172F3D-0E4A-19BF-A3B6-08EA777FD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765175"/>
            <a:ext cx="8496300" cy="5759450"/>
          </a:xfrm>
        </p:spPr>
        <p:txBody>
          <a:bodyPr>
            <a:normAutofit lnSpcReduction="10000"/>
          </a:bodyPr>
          <a:lstStyle/>
          <a:p>
            <a:pPr marL="274638" indent="-274638" algn="just">
              <a:lnSpc>
                <a:spcPct val="110000"/>
              </a:lnSpc>
              <a:buFontTx/>
              <a:buChar char="-"/>
              <a:tabLst>
                <a:tab pos="625475" algn="l"/>
              </a:tabLst>
            </a:pPr>
            <a:r>
              <a:rPr lang="en-US" altLang="en-US" sz="1800" b="1">
                <a:latin typeface="Times New Roman" panose="02020603050405020304" pitchFamily="18" charset="0"/>
              </a:rPr>
              <a:t>Ketentuan Umum diletakkan dalam Bab I</a:t>
            </a:r>
          </a:p>
          <a:p>
            <a:pPr marL="274638" indent="-274638" algn="just">
              <a:lnSpc>
                <a:spcPct val="110000"/>
              </a:lnSpc>
              <a:buFontTx/>
              <a:buChar char="-"/>
              <a:tabLst>
                <a:tab pos="625475" algn="l"/>
              </a:tabLst>
            </a:pPr>
            <a:r>
              <a:rPr lang="en-US" altLang="en-US" sz="1800" b="1">
                <a:latin typeface="Times New Roman" panose="02020603050405020304" pitchFamily="18" charset="0"/>
              </a:rPr>
              <a:t>Ketentuan Umum berisi :</a:t>
            </a:r>
          </a:p>
          <a:p>
            <a:pPr marL="274638" indent="-274638" algn="just">
              <a:lnSpc>
                <a:spcPct val="110000"/>
              </a:lnSpc>
              <a:buNone/>
              <a:tabLst>
                <a:tab pos="625475" algn="l"/>
              </a:tabLst>
            </a:pPr>
            <a:r>
              <a:rPr lang="en-US" altLang="en-US" sz="1800" b="1">
                <a:latin typeface="Times New Roman" panose="02020603050405020304" pitchFamily="18" charset="0"/>
              </a:rPr>
              <a:t>	1.	Batasan pengertian atau definisi;</a:t>
            </a:r>
          </a:p>
          <a:p>
            <a:pPr marL="274638" indent="-274638" algn="just">
              <a:lnSpc>
                <a:spcPct val="110000"/>
              </a:lnSpc>
              <a:buNone/>
              <a:tabLst>
                <a:tab pos="625475" algn="l"/>
              </a:tabLst>
            </a:pPr>
            <a:r>
              <a:rPr lang="en-US" altLang="en-US" sz="1800" b="1">
                <a:latin typeface="Times New Roman" panose="02020603050405020304" pitchFamily="18" charset="0"/>
              </a:rPr>
              <a:t>	2.	Singkatan atau akronim yang digunakan dalam Peraturan Perundang-	undangan;</a:t>
            </a:r>
          </a:p>
          <a:p>
            <a:pPr marL="274638" indent="-274638" algn="just">
              <a:lnSpc>
                <a:spcPct val="110000"/>
              </a:lnSpc>
              <a:buNone/>
              <a:tabLst>
                <a:tab pos="625475" algn="l"/>
              </a:tabLst>
            </a:pPr>
            <a:r>
              <a:rPr lang="en-US" altLang="en-US" sz="1800" b="1">
                <a:latin typeface="Times New Roman" panose="02020603050405020304" pitchFamily="18" charset="0"/>
              </a:rPr>
              <a:t>	3.	Hal-hal yang bersifat umum yang berlaku bagi pasal-pasal berikutnya antara 	lain ketentuan yang mencerminkan asa, maksud dan tujuan;</a:t>
            </a:r>
          </a:p>
          <a:p>
            <a:pPr marL="274638" indent="-274638" algn="just">
              <a:lnSpc>
                <a:spcPct val="110000"/>
              </a:lnSpc>
              <a:buNone/>
              <a:tabLst>
                <a:tab pos="625475" algn="l"/>
              </a:tabLst>
            </a:pPr>
            <a:r>
              <a:rPr lang="en-US" altLang="en-US" sz="1800" b="1">
                <a:latin typeface="Times New Roman" panose="02020603050405020304" pitchFamily="18" charset="0"/>
              </a:rPr>
              <a:t>	4.	Frase pembuka dalam Ketentuan Umum Peraturan Perundang-undangan 	berbunyi : </a:t>
            </a:r>
          </a:p>
          <a:p>
            <a:pPr marL="274638" indent="-274638" algn="ctr">
              <a:lnSpc>
                <a:spcPct val="110000"/>
              </a:lnSpc>
              <a:buNone/>
              <a:tabLst>
                <a:tab pos="625475" algn="l"/>
              </a:tabLst>
            </a:pPr>
            <a:r>
              <a:rPr lang="en-US" altLang="en-US" sz="1800" b="1">
                <a:solidFill>
                  <a:srgbClr val="FF9900"/>
                </a:solidFill>
                <a:latin typeface="Times New Roman" panose="02020603050405020304" pitchFamily="18" charset="0"/>
              </a:rPr>
              <a:t>Dalam Peraturan Daerah ini yang dimaksud dengan:</a:t>
            </a:r>
          </a:p>
          <a:p>
            <a:pPr marL="274638" indent="-274638" algn="ctr">
              <a:lnSpc>
                <a:spcPct val="110000"/>
              </a:lnSpc>
              <a:buNone/>
              <a:tabLst>
                <a:tab pos="625475" algn="l"/>
              </a:tabLst>
            </a:pPr>
            <a:endParaRPr lang="en-US" altLang="en-US" sz="800" b="1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 marL="274638" indent="-274638" algn="just">
              <a:lnSpc>
                <a:spcPct val="110000"/>
              </a:lnSpc>
              <a:buNone/>
              <a:tabLst>
                <a:tab pos="625475" algn="l"/>
              </a:tabLst>
            </a:pPr>
            <a:r>
              <a:rPr lang="en-US" altLang="en-US" sz="1800" b="1">
                <a:latin typeface="Times New Roman" panose="02020603050405020304" pitchFamily="18" charset="0"/>
              </a:rPr>
              <a:t>	5.	Jika Ketentuan Umum memuat batasan pengertian atau definisi, singkatan 	atau akronim lebih dari satu, maka masing-masing uraiannya diberi nomor 	urut dengan angka arab dan diawali dengan huruf  kapital serta diakhiri 	dengan tanda baca titik;</a:t>
            </a:r>
          </a:p>
          <a:p>
            <a:pPr marL="274638" indent="-274638" algn="just">
              <a:lnSpc>
                <a:spcPct val="110000"/>
              </a:lnSpc>
              <a:buNone/>
              <a:tabLst>
                <a:tab pos="625475" algn="l"/>
              </a:tabLst>
            </a:pPr>
            <a:r>
              <a:rPr lang="en-US" altLang="en-US" sz="1800" b="1">
                <a:latin typeface="Times New Roman" panose="02020603050405020304" pitchFamily="18" charset="0"/>
              </a:rPr>
              <a:t>	6.	Kata atau istilah yang dimuat dalam Ketentuan Umum hanyalah kata/istilah 	yang digunakan berulang-ulang dalam pasal-pasal selanjutnya.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02552A96-377C-CBF3-768C-C4B9C8A3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C33DB83-C2AE-4E53-9981-7391875741AA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2F0DAB9-4E72-BD14-B64D-8B6D32043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188913"/>
            <a:ext cx="8518525" cy="576262"/>
          </a:xfrm>
        </p:spPr>
        <p:txBody>
          <a:bodyPr/>
          <a:lstStyle/>
          <a:p>
            <a:pPr algn="just">
              <a:tabLst>
                <a:tab pos="274638" algn="l"/>
              </a:tabLst>
            </a:pPr>
            <a:r>
              <a:rPr lang="en-US" altLang="en-US" sz="1800" b="1">
                <a:latin typeface="Bookman Old Style" panose="02050604050505020204" pitchFamily="18" charset="0"/>
              </a:rPr>
              <a:t>-	MATERI POKOK YANG DIATUR 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0F07EB1-4E8E-2932-4A3B-C2B113001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836614"/>
            <a:ext cx="8496300" cy="5832475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+mj-lt"/>
              <a:buAutoNum type="alphaUcPeriod"/>
              <a:tabLst>
                <a:tab pos="715963" algn="l"/>
              </a:tabLst>
            </a:pPr>
            <a:r>
              <a:rPr lang="en-US" altLang="en-US" sz="1800" b="1" dirty="0" err="1">
                <a:latin typeface="Bookman Old Style" panose="02050604050505020204" pitchFamily="18" charset="0"/>
              </a:rPr>
              <a:t>Materi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pokok</a:t>
            </a:r>
            <a:r>
              <a:rPr lang="en-US" altLang="en-US" sz="1800" b="1" dirty="0">
                <a:latin typeface="Bookman Old Style" panose="02050604050505020204" pitchFamily="18" charset="0"/>
              </a:rPr>
              <a:t> yang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diatur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ditempatkan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langsung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setelah</a:t>
            </a:r>
            <a:r>
              <a:rPr lang="en-US" altLang="en-US" sz="1800" b="1" dirty="0">
                <a:latin typeface="Bookman Old Style" panose="02050604050505020204" pitchFamily="18" charset="0"/>
              </a:rPr>
              <a:t> Bab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Ketentuan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Umum</a:t>
            </a:r>
            <a:r>
              <a:rPr lang="en-US" altLang="en-US" sz="1800" b="1" dirty="0">
                <a:latin typeface="Bookman Old Style" panose="02050604050505020204" pitchFamily="18" charset="0"/>
              </a:rPr>
              <a:t>, dan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jika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ada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pengelompokan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Bab,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maka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diletakkan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setelah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pasal-pasal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ketentuan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umum</a:t>
            </a:r>
            <a:r>
              <a:rPr lang="en-US" altLang="en-US" sz="1800" b="1" dirty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buFont typeface="+mj-lt"/>
              <a:buAutoNum type="alphaUcPeriod"/>
              <a:tabLst>
                <a:tab pos="715963" algn="l"/>
              </a:tabLst>
            </a:pPr>
            <a:r>
              <a:rPr lang="en-US" altLang="en-US" sz="1800" b="1" dirty="0" err="1">
                <a:latin typeface="Bookman Old Style" panose="02050604050505020204" pitchFamily="18" charset="0"/>
              </a:rPr>
              <a:t>Materi</a:t>
            </a:r>
            <a:r>
              <a:rPr lang="en-US" altLang="en-US" sz="1800" b="1" dirty="0">
                <a:latin typeface="Bookman Old Style" panose="02050604050505020204" pitchFamily="18" charset="0"/>
              </a:rPr>
              <a:t> yang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diatur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adalah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semua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objek</a:t>
            </a:r>
            <a:r>
              <a:rPr lang="en-US" altLang="en-US" sz="1800" b="1" dirty="0">
                <a:latin typeface="Bookman Old Style" panose="02050604050505020204" pitchFamily="18" charset="0"/>
              </a:rPr>
              <a:t> yang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diatur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secara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sistematika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sesuai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dengan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luas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lingkup</a:t>
            </a:r>
            <a:r>
              <a:rPr lang="en-US" altLang="en-US" sz="1800" b="1" dirty="0">
                <a:latin typeface="Bookman Old Style" panose="02050604050505020204" pitchFamily="18" charset="0"/>
              </a:rPr>
              <a:t> dan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pendekatan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yang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dipergunakan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buFont typeface="+mj-lt"/>
              <a:buAutoNum type="alphaUcPeriod"/>
              <a:tabLst>
                <a:tab pos="715963" algn="l"/>
              </a:tabLst>
            </a:pPr>
            <a:r>
              <a:rPr lang="en-US" altLang="en-US" sz="1800" b="1" dirty="0" err="1">
                <a:latin typeface="Bookman Old Style" panose="02050604050505020204" pitchFamily="18" charset="0"/>
              </a:rPr>
              <a:t>Materi</a:t>
            </a:r>
            <a:r>
              <a:rPr lang="en-US" altLang="en-US" sz="1800" b="1" dirty="0">
                <a:latin typeface="Bookman Old Style" panose="02050604050505020204" pitchFamily="18" charset="0"/>
              </a:rPr>
              <a:t> yang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diatur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harus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memperhatikan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dasar-dasar</a:t>
            </a:r>
            <a:r>
              <a:rPr lang="en-US" altLang="en-US" sz="1800" b="1" dirty="0">
                <a:latin typeface="Bookman Old Style" panose="02050604050505020204" pitchFamily="18" charset="0"/>
              </a:rPr>
              <a:t> dan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kaidah-kaidah</a:t>
            </a:r>
            <a:r>
              <a:rPr lang="en-US" altLang="en-US" sz="1800" b="1" dirty="0">
                <a:latin typeface="Bookman Old Style" panose="02050604050505020204" pitchFamily="18" charset="0"/>
              </a:rPr>
              <a:t> yang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ada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antara</a:t>
            </a:r>
            <a:r>
              <a:rPr lang="en-US" altLang="en-US" sz="1800" b="1" dirty="0">
                <a:latin typeface="Bookman Old Style" panose="02050604050505020204" pitchFamily="18" charset="0"/>
              </a:rPr>
              <a:t> lain  :</a:t>
            </a:r>
          </a:p>
          <a:p>
            <a:pPr algn="just">
              <a:buNone/>
              <a:tabLst>
                <a:tab pos="715963" algn="l"/>
              </a:tabLst>
            </a:pPr>
            <a:r>
              <a:rPr lang="en-US" altLang="en-US" sz="1800" b="1" dirty="0">
                <a:latin typeface="Bookman Old Style" panose="02050604050505020204" pitchFamily="18" charset="0"/>
              </a:rPr>
              <a:t>	1.	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Landasan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Hukum :</a:t>
            </a:r>
          </a:p>
          <a:p>
            <a:pPr algn="just">
              <a:buNone/>
              <a:tabLst>
                <a:tab pos="715963" algn="l"/>
              </a:tabLst>
            </a:pPr>
            <a:r>
              <a:rPr lang="en-US" altLang="en-US" sz="1800" b="1" dirty="0">
                <a:latin typeface="Bookman Old Style" panose="02050604050505020204" pitchFamily="18" charset="0"/>
              </a:rPr>
              <a:t>		Harus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memperhatikan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dasar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hukum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pembentukan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.</a:t>
            </a:r>
          </a:p>
          <a:p>
            <a:pPr algn="just">
              <a:buNone/>
              <a:tabLst>
                <a:tab pos="715963" algn="l"/>
              </a:tabLst>
            </a:pPr>
            <a:r>
              <a:rPr lang="en-US" altLang="en-US" sz="1800" b="1" dirty="0">
                <a:latin typeface="Bookman Old Style" panose="02050604050505020204" pitchFamily="18" charset="0"/>
              </a:rPr>
              <a:t>	2.	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Landasan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Filosofis</a:t>
            </a:r>
            <a:r>
              <a:rPr lang="en-US" altLang="en-US" sz="1800" b="1" dirty="0">
                <a:latin typeface="Bookman Old Style" panose="02050604050505020204" pitchFamily="18" charset="0"/>
              </a:rPr>
              <a:t> :</a:t>
            </a:r>
          </a:p>
          <a:p>
            <a:pPr algn="just">
              <a:buNone/>
              <a:tabLst>
                <a:tab pos="715963" algn="l"/>
              </a:tabLst>
            </a:pPr>
            <a:r>
              <a:rPr lang="en-US" altLang="en-US" sz="1800" b="1" dirty="0">
                <a:latin typeface="Bookman Old Style" panose="02050604050505020204" pitchFamily="18" charset="0"/>
              </a:rPr>
              <a:t>		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Jangan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sampai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bertentangan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dengan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nilai-nilai</a:t>
            </a:r>
            <a:r>
              <a:rPr lang="en-US" altLang="en-US" sz="1800" b="1" dirty="0">
                <a:latin typeface="Bookman Old Style" panose="02050604050505020204" pitchFamily="18" charset="0"/>
              </a:rPr>
              <a:t> yang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hakiki</a:t>
            </a:r>
            <a:r>
              <a:rPr lang="en-US" altLang="en-US" sz="1800" b="1" dirty="0">
                <a:latin typeface="Bookman Old Style" panose="02050604050505020204" pitchFamily="18" charset="0"/>
              </a:rPr>
              <a:t> di 	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tengah-tengah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masyarakat</a:t>
            </a:r>
            <a:r>
              <a:rPr lang="en-US" altLang="en-US" sz="1800" b="1" dirty="0">
                <a:latin typeface="Bookman Old Style" panose="02050604050505020204" pitchFamily="18" charset="0"/>
              </a:rPr>
              <a:t>,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misalnya</a:t>
            </a:r>
            <a:r>
              <a:rPr lang="en-US" altLang="en-US" sz="1800" b="1" dirty="0">
                <a:latin typeface="Bookman Old Style" panose="02050604050505020204" pitchFamily="18" charset="0"/>
              </a:rPr>
              <a:t> agama.  </a:t>
            </a:r>
          </a:p>
          <a:p>
            <a:pPr algn="just">
              <a:buNone/>
              <a:tabLst>
                <a:tab pos="715963" algn="l"/>
              </a:tabLst>
            </a:pPr>
            <a:r>
              <a:rPr lang="en-US" altLang="en-US" sz="1800" b="1" dirty="0">
                <a:latin typeface="Bookman Old Style" panose="02050604050505020204" pitchFamily="18" charset="0"/>
              </a:rPr>
              <a:t>	3.	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Landasan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Sosiologis</a:t>
            </a:r>
            <a:r>
              <a:rPr lang="en-US" altLang="en-US" sz="1800" b="1" dirty="0">
                <a:latin typeface="Bookman Old Style" panose="02050604050505020204" pitchFamily="18" charset="0"/>
              </a:rPr>
              <a:t> :</a:t>
            </a:r>
          </a:p>
          <a:p>
            <a:pPr algn="just">
              <a:buNone/>
              <a:tabLst>
                <a:tab pos="715963" algn="l"/>
              </a:tabLst>
            </a:pPr>
            <a:r>
              <a:rPr lang="en-US" altLang="en-US" sz="1800" b="1" dirty="0">
                <a:latin typeface="Bookman Old Style" panose="02050604050505020204" pitchFamily="18" charset="0"/>
              </a:rPr>
              <a:t>		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Jangan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sampai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bertentangan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dengan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nilai-nilai</a:t>
            </a:r>
            <a:r>
              <a:rPr lang="en-US" altLang="en-US" sz="1800" b="1" dirty="0">
                <a:latin typeface="Bookman Old Style" panose="02050604050505020204" pitchFamily="18" charset="0"/>
              </a:rPr>
              <a:t> yang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hidup</a:t>
            </a:r>
            <a:r>
              <a:rPr lang="en-US" altLang="en-US" sz="1800" b="1" dirty="0">
                <a:latin typeface="Bookman Old Style" panose="02050604050505020204" pitchFamily="18" charset="0"/>
              </a:rPr>
              <a:t> di 	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tengah-tengah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masyarakat</a:t>
            </a:r>
            <a:r>
              <a:rPr lang="en-US" altLang="en-US" sz="1800" b="1" dirty="0">
                <a:latin typeface="Bookman Old Style" panose="02050604050505020204" pitchFamily="18" charset="0"/>
              </a:rPr>
              <a:t>,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misalnya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adat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istiadat</a:t>
            </a:r>
            <a:r>
              <a:rPr lang="en-US" altLang="en-US" sz="1800" b="1" dirty="0">
                <a:latin typeface="Bookman Old Style" panose="02050604050505020204" pitchFamily="18" charset="0"/>
              </a:rPr>
              <a:t>.</a:t>
            </a:r>
          </a:p>
          <a:p>
            <a:pPr algn="just">
              <a:buNone/>
              <a:tabLst>
                <a:tab pos="715963" algn="l"/>
              </a:tabLst>
            </a:pPr>
            <a:r>
              <a:rPr lang="en-US" altLang="en-US" sz="1800" b="1" dirty="0">
                <a:latin typeface="Bookman Old Style" panose="02050604050505020204" pitchFamily="18" charset="0"/>
              </a:rPr>
              <a:t>	4.	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Landasan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Politis</a:t>
            </a:r>
            <a:r>
              <a:rPr lang="en-US" altLang="en-US" sz="1800" b="1" dirty="0">
                <a:latin typeface="Bookman Old Style" panose="02050604050505020204" pitchFamily="18" charset="0"/>
              </a:rPr>
              <a:t> :</a:t>
            </a:r>
          </a:p>
          <a:p>
            <a:pPr algn="just">
              <a:buNone/>
              <a:tabLst>
                <a:tab pos="715963" algn="l"/>
              </a:tabLst>
            </a:pPr>
            <a:r>
              <a:rPr lang="en-US" altLang="en-US" sz="1800" b="1" dirty="0">
                <a:latin typeface="Bookman Old Style" panose="02050604050505020204" pitchFamily="18" charset="0"/>
              </a:rPr>
              <a:t>		Harus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dapat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berjalan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sesuai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dengan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tujuan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tanpa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menimbulkan</a:t>
            </a:r>
            <a:r>
              <a:rPr lang="en-US" altLang="en-US" sz="1800" b="1" dirty="0">
                <a:latin typeface="Bookman Old Style" panose="02050604050505020204" pitchFamily="18" charset="0"/>
              </a:rPr>
              <a:t> 	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gejolak</a:t>
            </a:r>
            <a:r>
              <a:rPr lang="en-US" altLang="en-US" sz="1800" b="1" dirty="0">
                <a:latin typeface="Bookman Old Style" panose="02050604050505020204" pitchFamily="18" charset="0"/>
              </a:rPr>
              <a:t> di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tengah-tengah</a:t>
            </a:r>
            <a:r>
              <a:rPr lang="en-US" altLang="en-US" sz="1800" b="1" dirty="0">
                <a:latin typeface="Bookman Old Style" panose="02050604050505020204" pitchFamily="18" charset="0"/>
              </a:rPr>
              <a:t>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masyarakat</a:t>
            </a:r>
            <a:r>
              <a:rPr lang="en-US" altLang="en-US" sz="1800" b="1" dirty="0">
                <a:latin typeface="Bookman Old Style" panose="02050604050505020204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98" decel="100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63F7261E-DCAC-E2B3-344A-BBAD42D2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CF0C8A-8613-4F57-9031-905DF9A262C0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5897681-C5EA-D49E-D7D1-322E23DCD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0"/>
            <a:ext cx="8589962" cy="476250"/>
          </a:xfrm>
        </p:spPr>
        <p:txBody>
          <a:bodyPr/>
          <a:lstStyle/>
          <a:p>
            <a:pPr marL="274638" indent="-274638" algn="just"/>
            <a:r>
              <a:rPr lang="en-US" altLang="en-US" sz="1800" b="1">
                <a:latin typeface="Century Gothic" panose="020B0502020202020204" pitchFamily="34" charset="0"/>
              </a:rPr>
              <a:t>-	KETENTUAN PIDANA  ( jika diperlukan ) 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15822F9-D8A5-A39E-2370-73399D746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6" y="549276"/>
            <a:ext cx="8651875" cy="6119813"/>
          </a:xfrm>
        </p:spPr>
        <p:txBody>
          <a:bodyPr/>
          <a:lstStyle/>
          <a:p>
            <a:pPr marL="274638" indent="-274638" algn="just">
              <a:buNone/>
              <a:tabLst>
                <a:tab pos="625475" algn="l"/>
              </a:tabLst>
            </a:pPr>
            <a:r>
              <a:rPr lang="en-US" altLang="en-US" sz="1800" b="1">
                <a:solidFill>
                  <a:srgbClr val="CC9900"/>
                </a:solidFill>
                <a:latin typeface="Century Gothic" panose="020B0502020202020204" pitchFamily="34" charset="0"/>
              </a:rPr>
              <a:t>	-	Memuat rumusan yang menyatakan penjatuhan pidana atas 	pelanggaran terhadap ketentuan yang berisi norma larangan atau 	perintah;</a:t>
            </a:r>
          </a:p>
          <a:p>
            <a:pPr marL="274638" indent="-274638" algn="just">
              <a:buNone/>
              <a:tabLst>
                <a:tab pos="625475" algn="l"/>
              </a:tabLst>
            </a:pPr>
            <a:r>
              <a:rPr lang="en-US" altLang="en-US" sz="1800" b="1">
                <a:solidFill>
                  <a:srgbClr val="CC9900"/>
                </a:solidFill>
                <a:latin typeface="Century Gothic" panose="020B0502020202020204" pitchFamily="34" charset="0"/>
              </a:rPr>
              <a:t>	-	Hanya dimuat dalam Undang-Undang dan Perda;</a:t>
            </a:r>
          </a:p>
          <a:p>
            <a:pPr marL="274638" indent="-274638" algn="just">
              <a:buNone/>
              <a:tabLst>
                <a:tab pos="625475" algn="l"/>
              </a:tabLst>
            </a:pPr>
            <a:r>
              <a:rPr lang="en-US" altLang="en-US" sz="1800" b="1">
                <a:solidFill>
                  <a:srgbClr val="CC9900"/>
                </a:solidFill>
                <a:latin typeface="Century Gothic" panose="020B0502020202020204" pitchFamily="34" charset="0"/>
              </a:rPr>
              <a:t>	-	Rumusan harus menyebutkan secara tegas norma larangan atau 	perintah yang dilanggar dan menyebutkan pasal yang memuat 	norma tersebut;</a:t>
            </a:r>
          </a:p>
          <a:p>
            <a:pPr marL="274638" indent="-274638" algn="just">
              <a:buNone/>
              <a:tabLst>
                <a:tab pos="625475" algn="l"/>
              </a:tabLst>
            </a:pPr>
            <a:r>
              <a:rPr lang="en-US" altLang="en-US" sz="1800" b="1">
                <a:solidFill>
                  <a:srgbClr val="CC9900"/>
                </a:solidFill>
                <a:latin typeface="Century Gothic" panose="020B0502020202020204" pitchFamily="34" charset="0"/>
              </a:rPr>
              <a:t>	-	Rumusan harus menyatakan secara tegas apakah perbuatan yang 	diancam dengan pidana itu dikualifikasikan sebagai pelanggaran 	atau kejahatan. </a:t>
            </a:r>
          </a:p>
          <a:p>
            <a:pPr marL="274638" indent="-274638" algn="just">
              <a:buNone/>
              <a:tabLst>
                <a:tab pos="625475" algn="l"/>
              </a:tabLst>
            </a:pPr>
            <a:endParaRPr lang="en-US" altLang="en-US" sz="1800" b="1">
              <a:solidFill>
                <a:srgbClr val="CC9900"/>
              </a:solidFill>
              <a:latin typeface="Century Gothic" panose="020B0502020202020204" pitchFamily="34" charset="0"/>
            </a:endParaRPr>
          </a:p>
          <a:p>
            <a:pPr marL="274638" indent="-274638" algn="ctr">
              <a:buNone/>
              <a:tabLst>
                <a:tab pos="625475" algn="l"/>
              </a:tabLst>
            </a:pPr>
            <a:r>
              <a:rPr lang="en-US" altLang="en-US" sz="1800" b="1">
                <a:latin typeface="Century Gothic" panose="020B0502020202020204" pitchFamily="34" charset="0"/>
              </a:rPr>
              <a:t>BAB X</a:t>
            </a:r>
          </a:p>
          <a:p>
            <a:pPr marL="274638" indent="-274638" algn="ctr">
              <a:buNone/>
              <a:tabLst>
                <a:tab pos="625475" algn="l"/>
              </a:tabLst>
            </a:pPr>
            <a:r>
              <a:rPr lang="en-US" altLang="en-US" sz="1800" b="1">
                <a:latin typeface="Century Gothic" panose="020B0502020202020204" pitchFamily="34" charset="0"/>
              </a:rPr>
              <a:t>KETENTUAN PIDANA</a:t>
            </a:r>
          </a:p>
          <a:p>
            <a:pPr marL="274638" indent="-274638" algn="ctr">
              <a:buNone/>
              <a:tabLst>
                <a:tab pos="625475" algn="l"/>
              </a:tabLst>
            </a:pPr>
            <a:r>
              <a:rPr lang="en-US" altLang="en-US" sz="1800" b="1">
                <a:latin typeface="Century Gothic" panose="020B0502020202020204" pitchFamily="34" charset="0"/>
              </a:rPr>
              <a:t>Pasal 32</a:t>
            </a:r>
          </a:p>
          <a:p>
            <a:pPr marL="274638" indent="-274638" algn="just">
              <a:buNone/>
              <a:tabLst>
                <a:tab pos="625475" algn="l"/>
              </a:tabLst>
            </a:pPr>
            <a:r>
              <a:rPr lang="en-US" altLang="en-US" sz="1800" b="1">
                <a:latin typeface="Century Gothic" panose="020B0502020202020204" pitchFamily="34" charset="0"/>
              </a:rPr>
              <a:t>(1)	Setiap orang yang melanggar ketentuan Pasal……. dipidana dengan 	pidana kurungan paling lama……… atau denda paling banyak Rp…. </a:t>
            </a:r>
          </a:p>
          <a:p>
            <a:pPr marL="274638" indent="-274638" algn="just">
              <a:buNone/>
              <a:tabLst>
                <a:tab pos="625475" algn="l"/>
              </a:tabLst>
            </a:pPr>
            <a:r>
              <a:rPr lang="en-US" altLang="en-US" sz="1800" b="1">
                <a:latin typeface="Century Gothic" panose="020B0502020202020204" pitchFamily="34" charset="0"/>
              </a:rPr>
              <a:t>(2)	Tindak pidana sebagaimana dimaksud pada ayat (1) adalah 	pelanggaran.  </a:t>
            </a:r>
          </a:p>
          <a:p>
            <a:pPr marL="274638" indent="-274638" algn="just">
              <a:buNone/>
              <a:tabLst>
                <a:tab pos="625475" algn="l"/>
              </a:tabLst>
            </a:pPr>
            <a:endParaRPr lang="en-US" altLang="en-US" sz="1800" b="1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B15D2608-1AAA-B022-2F81-0055DEAB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CECDEF-6B38-48B2-B5F4-7D9F41FA1A7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9D2D487-35CB-B827-D543-45A4EF591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88913"/>
            <a:ext cx="8713788" cy="6335712"/>
          </a:xfrm>
        </p:spPr>
        <p:txBody>
          <a:bodyPr/>
          <a:lstStyle/>
          <a:p>
            <a:pPr algn="just">
              <a:buFontTx/>
              <a:buChar char="-"/>
              <a:tabLst>
                <a:tab pos="625475" algn="l"/>
                <a:tab pos="990600" algn="l"/>
              </a:tabLst>
            </a:pPr>
            <a:r>
              <a:rPr lang="en-US" altLang="en-US" sz="1800" b="1">
                <a:latin typeface="Century Gothic" panose="020B0502020202020204" pitchFamily="34" charset="0"/>
              </a:rPr>
              <a:t>KETENTUAN PERALIHAN  ( jika diperlukan ) :</a:t>
            </a:r>
          </a:p>
          <a:p>
            <a:pPr algn="just">
              <a:buNone/>
              <a:tabLst>
                <a:tab pos="625475" algn="l"/>
                <a:tab pos="990600" algn="l"/>
              </a:tabLst>
            </a:pPr>
            <a:r>
              <a:rPr lang="en-US" altLang="en-US" sz="1800" b="1">
                <a:latin typeface="Century Gothic" panose="020B0502020202020204" pitchFamily="34" charset="0"/>
              </a:rPr>
              <a:t>	</a:t>
            </a:r>
            <a:r>
              <a:rPr lang="en-US" altLang="en-US" sz="1800" b="1">
                <a:solidFill>
                  <a:srgbClr val="FF9900"/>
                </a:solidFill>
                <a:latin typeface="Century Gothic" panose="020B0502020202020204" pitchFamily="34" charset="0"/>
              </a:rPr>
              <a:t>-	Memuat penyesuaian terhadap peraturan atau keadaan yang sudah 	ada, agar Peraturan Perudang-undangan yang akan diberlakukan 	dapat berjalan lancar dan tidak menimbulkan permasalahan hukum;</a:t>
            </a:r>
          </a:p>
          <a:p>
            <a:pPr algn="just">
              <a:buNone/>
              <a:tabLst>
                <a:tab pos="625475" algn="l"/>
                <a:tab pos="990600" algn="l"/>
              </a:tabLst>
            </a:pPr>
            <a:r>
              <a:rPr lang="en-US" altLang="en-US" sz="1800" b="1">
                <a:solidFill>
                  <a:srgbClr val="FF9900"/>
                </a:solidFill>
                <a:latin typeface="Century Gothic" panose="020B0502020202020204" pitchFamily="34" charset="0"/>
              </a:rPr>
              <a:t>	-	Ditempatkan dalam Bab Ketentuan Peralihan, diantara Bab Ketentuan 	Pidana dan Bab Ketentuan Penutup.</a:t>
            </a:r>
          </a:p>
          <a:p>
            <a:pPr algn="just">
              <a:buNone/>
              <a:tabLst>
                <a:tab pos="625475" algn="l"/>
                <a:tab pos="990600" algn="l"/>
              </a:tabLst>
            </a:pPr>
            <a:endParaRPr lang="en-US" altLang="en-US" sz="1800" b="1">
              <a:solidFill>
                <a:srgbClr val="FF9900"/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  <a:tabLst>
                <a:tab pos="625475" algn="l"/>
                <a:tab pos="990600" algn="l"/>
              </a:tabLst>
            </a:pPr>
            <a:r>
              <a:rPr lang="en-US" altLang="en-US" sz="1800" b="1">
                <a:latin typeface="Century Gothic" panose="020B0502020202020204" pitchFamily="34" charset="0"/>
              </a:rPr>
              <a:t>KETENTUAN PENUTUP :</a:t>
            </a:r>
          </a:p>
          <a:p>
            <a:pPr algn="just">
              <a:buNone/>
              <a:tabLst>
                <a:tab pos="625475" algn="l"/>
                <a:tab pos="990600" algn="l"/>
              </a:tabLst>
            </a:pPr>
            <a:r>
              <a:rPr lang="en-US" altLang="en-US" sz="1800" b="1">
                <a:latin typeface="Century Gothic" panose="020B0502020202020204" pitchFamily="34" charset="0"/>
              </a:rPr>
              <a:t>	</a:t>
            </a:r>
            <a:r>
              <a:rPr lang="en-US" altLang="en-US" sz="1800" b="1">
                <a:solidFill>
                  <a:schemeClr val="hlink"/>
                </a:solidFill>
                <a:latin typeface="Century Gothic" panose="020B0502020202020204" pitchFamily="34" charset="0"/>
              </a:rPr>
              <a:t>-	Ketentuan Penutup ditempatkan pada Bab atau Pasal terakhir;</a:t>
            </a:r>
          </a:p>
          <a:p>
            <a:pPr algn="just">
              <a:buNone/>
              <a:tabLst>
                <a:tab pos="625475" algn="l"/>
                <a:tab pos="990600" algn="l"/>
              </a:tabLst>
            </a:pPr>
            <a:r>
              <a:rPr lang="en-US" altLang="en-US" sz="1800" b="1">
                <a:solidFill>
                  <a:schemeClr val="hlink"/>
                </a:solidFill>
                <a:latin typeface="Century Gothic" panose="020B0502020202020204" pitchFamily="34" charset="0"/>
              </a:rPr>
              <a:t>	-	Memuat ketentuan mengenai :</a:t>
            </a:r>
          </a:p>
          <a:p>
            <a:pPr algn="just">
              <a:buNone/>
              <a:tabLst>
                <a:tab pos="625475" algn="l"/>
                <a:tab pos="990600" algn="l"/>
              </a:tabLst>
            </a:pPr>
            <a:r>
              <a:rPr lang="en-US" altLang="en-US" sz="1800" b="1">
                <a:solidFill>
                  <a:schemeClr val="hlink"/>
                </a:solidFill>
                <a:latin typeface="Century Gothic" panose="020B0502020202020204" pitchFamily="34" charset="0"/>
              </a:rPr>
              <a:t>		1.	Penunjukan  organ  atau alat perlengkapan yang melaksanakan 		Peraturan Perundang-undangan;</a:t>
            </a:r>
          </a:p>
          <a:p>
            <a:pPr algn="just">
              <a:buNone/>
              <a:tabLst>
                <a:tab pos="625475" algn="l"/>
                <a:tab pos="990600" algn="l"/>
              </a:tabLst>
            </a:pPr>
            <a:r>
              <a:rPr lang="en-US" altLang="en-US" sz="1800" b="1">
                <a:solidFill>
                  <a:schemeClr val="hlink"/>
                </a:solidFill>
                <a:latin typeface="Century Gothic" panose="020B0502020202020204" pitchFamily="34" charset="0"/>
              </a:rPr>
              <a:t>		2.	Nama singkat;</a:t>
            </a:r>
          </a:p>
          <a:p>
            <a:pPr algn="just">
              <a:buNone/>
              <a:tabLst>
                <a:tab pos="625475" algn="l"/>
                <a:tab pos="990600" algn="l"/>
              </a:tabLst>
            </a:pPr>
            <a:r>
              <a:rPr lang="en-US" altLang="en-US" sz="1800" b="1">
                <a:solidFill>
                  <a:schemeClr val="hlink"/>
                </a:solidFill>
                <a:latin typeface="Century Gothic" panose="020B0502020202020204" pitchFamily="34" charset="0"/>
              </a:rPr>
              <a:t>		3.	Status Peraturan Perundang-undangan yang sudah ada; dan</a:t>
            </a:r>
          </a:p>
          <a:p>
            <a:pPr algn="just">
              <a:buNone/>
              <a:tabLst>
                <a:tab pos="625475" algn="l"/>
                <a:tab pos="990600" algn="l"/>
              </a:tabLst>
            </a:pPr>
            <a:r>
              <a:rPr lang="en-US" altLang="en-US" sz="1800" b="1">
                <a:solidFill>
                  <a:schemeClr val="hlink"/>
                </a:solidFill>
                <a:latin typeface="Century Gothic" panose="020B0502020202020204" pitchFamily="34" charset="0"/>
              </a:rPr>
              <a:t>			</a:t>
            </a:r>
            <a:r>
              <a:rPr lang="en-US" altLang="en-US" sz="1800" b="1">
                <a:solidFill>
                  <a:schemeClr val="tx2"/>
                </a:solidFill>
                <a:latin typeface="Century Gothic" panose="020B0502020202020204" pitchFamily="34" charset="0"/>
              </a:rPr>
              <a:t>( Pada saat Perda ini mulai berlaku, Perda Nomor…. Tahun….. 			Tentang …… dicabut dan dinyatakan tidak berlaku )</a:t>
            </a:r>
          </a:p>
          <a:p>
            <a:pPr algn="just">
              <a:buNone/>
              <a:tabLst>
                <a:tab pos="625475" algn="l"/>
                <a:tab pos="990600" algn="l"/>
              </a:tabLst>
            </a:pPr>
            <a:r>
              <a:rPr lang="en-US" altLang="en-US" sz="1800" b="1">
                <a:solidFill>
                  <a:schemeClr val="tx2"/>
                </a:solidFill>
                <a:latin typeface="Century Gothic" panose="020B0502020202020204" pitchFamily="34" charset="0"/>
              </a:rPr>
              <a:t>		</a:t>
            </a:r>
            <a:r>
              <a:rPr lang="en-US" altLang="en-US" sz="1800" b="1">
                <a:solidFill>
                  <a:schemeClr val="hlink"/>
                </a:solidFill>
                <a:latin typeface="Century Gothic" panose="020B0502020202020204" pitchFamily="34" charset="0"/>
              </a:rPr>
              <a:t>4.	Saat mulai berlaku Peraturan Perundang-undangan </a:t>
            </a:r>
          </a:p>
          <a:p>
            <a:pPr algn="just">
              <a:buNone/>
              <a:tabLst>
                <a:tab pos="625475" algn="l"/>
                <a:tab pos="990600" algn="l"/>
              </a:tabLst>
            </a:pPr>
            <a:r>
              <a:rPr lang="en-US" altLang="en-US" sz="1800" b="1">
                <a:solidFill>
                  <a:schemeClr val="hlink"/>
                </a:solidFill>
                <a:latin typeface="Century Gothic" panose="020B0502020202020204" pitchFamily="34" charset="0"/>
              </a:rPr>
              <a:t>			</a:t>
            </a:r>
            <a:r>
              <a:rPr lang="en-US" altLang="en-US" sz="1800" b="1">
                <a:solidFill>
                  <a:schemeClr val="tx2"/>
                </a:solidFill>
                <a:latin typeface="Century Gothic" panose="020B0502020202020204" pitchFamily="34" charset="0"/>
              </a:rPr>
              <a:t>( Perda ini mulai berlaku pada tanggal diundangkan ) </a:t>
            </a:r>
            <a:r>
              <a:rPr lang="en-US" altLang="en-US" sz="1800" b="1">
                <a:solidFill>
                  <a:schemeClr val="hlink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588CCA67-943E-3A9E-051B-CE42A2D3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2F3864C-81C8-404C-805D-04655BDDF00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138E2A4-1820-F117-FD9D-F1ADEC39B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188913"/>
            <a:ext cx="8496300" cy="647700"/>
          </a:xfrm>
        </p:spPr>
        <p:txBody>
          <a:bodyPr/>
          <a:lstStyle/>
          <a:p>
            <a:pPr algn="just" eaLnBrk="1" hangingPunct="1"/>
            <a:r>
              <a:rPr lang="en-US" altLang="en-US" sz="1800" b="1"/>
              <a:t>Penutup merupakan bagian akhir Peraturan Perundang-undangan, memuat : 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E8EECC7-B398-0DB6-4ABE-637944B08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836613"/>
            <a:ext cx="8229600" cy="5257800"/>
          </a:xfrm>
        </p:spPr>
        <p:txBody>
          <a:bodyPr/>
          <a:lstStyle/>
          <a:p>
            <a:pPr algn="just">
              <a:buNone/>
              <a:tabLst>
                <a:tab pos="628650" algn="l"/>
              </a:tabLst>
            </a:pPr>
            <a:r>
              <a:rPr lang="en-US" altLang="en-US" sz="1800" b="1"/>
              <a:t>a.	Rumusan perintah pengundangan dan penempatan peraturan dalam Lembaran Daerah atau Berita Daerah.</a:t>
            </a:r>
          </a:p>
          <a:p>
            <a:pPr algn="just">
              <a:buNone/>
              <a:tabLst>
                <a:tab pos="628650" algn="l"/>
              </a:tabLst>
            </a:pPr>
            <a:r>
              <a:rPr lang="en-US" altLang="en-US" sz="1800" b="1"/>
              <a:t>	</a:t>
            </a:r>
            <a:r>
              <a:rPr lang="en-US" altLang="en-US" sz="1800" b="1">
                <a:solidFill>
                  <a:srgbClr val="FF9900"/>
                </a:solidFill>
              </a:rPr>
              <a:t>Agar setiap orang mengetahuinya, memerintahkan pengundangan </a:t>
            </a:r>
            <a:r>
              <a:rPr lang="en-US" altLang="en-US" sz="1800" b="1">
                <a:solidFill>
                  <a:srgbClr val="FF3300"/>
                </a:solidFill>
              </a:rPr>
              <a:t>Peraturan Daerah / Peraturan Walikota</a:t>
            </a:r>
            <a:r>
              <a:rPr lang="en-US" altLang="en-US" sz="1800" b="1">
                <a:solidFill>
                  <a:srgbClr val="FF9900"/>
                </a:solidFill>
              </a:rPr>
              <a:t> ini dengan penempatannya dalam </a:t>
            </a:r>
            <a:r>
              <a:rPr lang="en-US" altLang="en-US" sz="1800" b="1">
                <a:solidFill>
                  <a:srgbClr val="FF3300"/>
                </a:solidFill>
              </a:rPr>
              <a:t>Lembaran Daerah / Berita Daerah.</a:t>
            </a:r>
          </a:p>
          <a:p>
            <a:pPr algn="just">
              <a:buNone/>
              <a:tabLst>
                <a:tab pos="628650" algn="l"/>
              </a:tabLst>
            </a:pPr>
            <a:endParaRPr lang="en-US" altLang="en-US" sz="800" b="1">
              <a:solidFill>
                <a:srgbClr val="FF3300"/>
              </a:solidFill>
            </a:endParaRPr>
          </a:p>
          <a:p>
            <a:pPr algn="just">
              <a:buNone/>
              <a:tabLst>
                <a:tab pos="628650" algn="l"/>
              </a:tabLst>
            </a:pPr>
            <a:r>
              <a:rPr lang="en-US" altLang="en-US" sz="1800" b="1"/>
              <a:t>b.	Penandatanganan Peraturan Perundang-undangan (oleh Walikota)</a:t>
            </a:r>
          </a:p>
          <a:p>
            <a:pPr algn="just">
              <a:buNone/>
              <a:tabLst>
                <a:tab pos="628650" algn="l"/>
              </a:tabLst>
            </a:pPr>
            <a:r>
              <a:rPr lang="en-US" altLang="en-US" sz="1800" b="1"/>
              <a:t>	</a:t>
            </a:r>
            <a:r>
              <a:rPr lang="en-US" altLang="en-US" sz="1800" b="1">
                <a:solidFill>
                  <a:srgbClr val="FF9900"/>
                </a:solidFill>
              </a:rPr>
              <a:t>Penandatanganan penetapan Peraturan Perundang-undangan memuat :</a:t>
            </a:r>
          </a:p>
          <a:p>
            <a:pPr algn="just">
              <a:buNone/>
              <a:tabLst>
                <a:tab pos="628650" algn="l"/>
              </a:tabLst>
            </a:pPr>
            <a:r>
              <a:rPr lang="en-US" altLang="en-US" sz="1800" b="1">
                <a:solidFill>
                  <a:srgbClr val="FF9900"/>
                </a:solidFill>
              </a:rPr>
              <a:t>	</a:t>
            </a:r>
            <a:r>
              <a:rPr lang="en-US" altLang="en-US" sz="1800" b="1">
                <a:solidFill>
                  <a:srgbClr val="FF3300"/>
                </a:solidFill>
              </a:rPr>
              <a:t>-	tempat dan tanggal penetapan</a:t>
            </a:r>
          </a:p>
          <a:p>
            <a:pPr algn="just">
              <a:buNone/>
              <a:tabLst>
                <a:tab pos="628650" algn="l"/>
              </a:tabLst>
            </a:pPr>
            <a:r>
              <a:rPr lang="en-US" altLang="en-US" sz="1800" b="1">
                <a:solidFill>
                  <a:srgbClr val="FF3300"/>
                </a:solidFill>
              </a:rPr>
              <a:t>	-	nama jabatan</a:t>
            </a:r>
          </a:p>
          <a:p>
            <a:pPr algn="just">
              <a:buNone/>
              <a:tabLst>
                <a:tab pos="628650" algn="l"/>
              </a:tabLst>
            </a:pPr>
            <a:r>
              <a:rPr lang="en-US" altLang="en-US" sz="1800" b="1">
                <a:solidFill>
                  <a:srgbClr val="FF3300"/>
                </a:solidFill>
              </a:rPr>
              <a:t>	-	tanda tangan pejabat</a:t>
            </a:r>
          </a:p>
          <a:p>
            <a:pPr algn="just">
              <a:buNone/>
              <a:tabLst>
                <a:tab pos="628650" algn="l"/>
              </a:tabLst>
            </a:pPr>
            <a:r>
              <a:rPr lang="en-US" altLang="en-US" sz="1800" b="1">
                <a:solidFill>
                  <a:srgbClr val="FF3300"/>
                </a:solidFill>
              </a:rPr>
              <a:t>	-	nama lengkap pejabat yang menandatangani tanpa gelar dan 	pangkat </a:t>
            </a:r>
            <a:endParaRPr lang="en-US" altLang="en-US" sz="1800" b="1"/>
          </a:p>
          <a:p>
            <a:pPr algn="just">
              <a:buNone/>
              <a:tabLst>
                <a:tab pos="628650" algn="l"/>
              </a:tabLst>
            </a:pPr>
            <a:r>
              <a:rPr lang="en-US" altLang="en-US" sz="1800" b="1"/>
              <a:t>	Rumusan penetapan diletakkan di sebelah kanan.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E2CCCA5F-54FE-03A8-76B7-9144F100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BA0AA0-5E45-4AE4-A1D0-F303A94CA868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CA970FA-59C7-9139-4B53-45D73118A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260350"/>
            <a:ext cx="8497887" cy="6121400"/>
          </a:xfrm>
        </p:spPr>
        <p:txBody>
          <a:bodyPr/>
          <a:lstStyle/>
          <a:p>
            <a:pPr>
              <a:buNone/>
              <a:tabLst>
                <a:tab pos="4843463" algn="l"/>
              </a:tabLst>
            </a:pPr>
            <a:r>
              <a:rPr lang="en-US" altLang="en-US" sz="1800" b="1"/>
              <a:t>		</a:t>
            </a:r>
            <a:r>
              <a:rPr lang="en-US" altLang="en-US" sz="1800" b="1">
                <a:solidFill>
                  <a:srgbClr val="FF3300"/>
                </a:solidFill>
              </a:rPr>
              <a:t>Ditetapkan di Semarang</a:t>
            </a: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>
                <a:solidFill>
                  <a:srgbClr val="FF3300"/>
                </a:solidFill>
              </a:rPr>
              <a:t>		pada tanggal</a:t>
            </a:r>
          </a:p>
          <a:p>
            <a:pPr>
              <a:buNone/>
              <a:tabLst>
                <a:tab pos="4843463" algn="l"/>
              </a:tabLst>
            </a:pPr>
            <a:endParaRPr lang="en-US" altLang="en-US" sz="1800" b="1">
              <a:solidFill>
                <a:srgbClr val="FF3300"/>
              </a:solidFill>
            </a:endParaRP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>
                <a:solidFill>
                  <a:srgbClr val="FF3300"/>
                </a:solidFill>
              </a:rPr>
              <a:t>		  WALIKOTA  SEMARANG</a:t>
            </a:r>
          </a:p>
          <a:p>
            <a:pPr>
              <a:buNone/>
              <a:tabLst>
                <a:tab pos="4843463" algn="l"/>
              </a:tabLst>
            </a:pPr>
            <a:endParaRPr lang="en-US" altLang="en-US" sz="800" b="1">
              <a:solidFill>
                <a:srgbClr val="FF3300"/>
              </a:solidFill>
            </a:endParaRP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>
                <a:solidFill>
                  <a:srgbClr val="FF3300"/>
                </a:solidFill>
              </a:rPr>
              <a:t>			tanda tangan	</a:t>
            </a:r>
          </a:p>
          <a:p>
            <a:pPr>
              <a:buNone/>
              <a:tabLst>
                <a:tab pos="4843463" algn="l"/>
              </a:tabLst>
            </a:pPr>
            <a:endParaRPr lang="en-US" altLang="en-US" sz="800" b="1">
              <a:solidFill>
                <a:srgbClr val="FF3300"/>
              </a:solidFill>
            </a:endParaRP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>
                <a:solidFill>
                  <a:srgbClr val="FF3300"/>
                </a:solidFill>
              </a:rPr>
              <a:t>		    H. SUKAWI SUTARIP</a:t>
            </a:r>
            <a:r>
              <a:rPr lang="en-US" altLang="en-US" sz="1800" b="1"/>
              <a:t>		</a:t>
            </a: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/>
              <a:t>		</a:t>
            </a: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/>
              <a:t>c.	Pengundangan Peraturan Perundangan-undangan (oleh Sekda) memuat :</a:t>
            </a: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/>
              <a:t>	</a:t>
            </a:r>
            <a:r>
              <a:rPr lang="en-US" altLang="en-US" sz="1800" b="1">
                <a:solidFill>
                  <a:srgbClr val="FF9900"/>
                </a:solidFill>
              </a:rPr>
              <a:t>1)  tempat dan tanggal pengundangan</a:t>
            </a: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>
                <a:solidFill>
                  <a:srgbClr val="FF9900"/>
                </a:solidFill>
              </a:rPr>
              <a:t>	2)  nama jabatan yang berwenang mengundangkan (Sekda)</a:t>
            </a: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>
                <a:solidFill>
                  <a:srgbClr val="FF9900"/>
                </a:solidFill>
              </a:rPr>
              <a:t>	3)  tanda tangan</a:t>
            </a: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>
                <a:solidFill>
                  <a:srgbClr val="FF9900"/>
                </a:solidFill>
              </a:rPr>
              <a:t>	4)  nama lengkap pejabat yang menandatangani, tanpa gelar dan   pangkat. </a:t>
            </a: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/>
              <a:t>	</a:t>
            </a:r>
          </a:p>
          <a:p>
            <a:pPr>
              <a:buNone/>
              <a:tabLst>
                <a:tab pos="4843463" algn="l"/>
              </a:tabLst>
            </a:pPr>
            <a:r>
              <a:rPr lang="en-US" altLang="en-US" sz="1800" b="1"/>
              <a:t>	Rumusan tempat, tanggal pengundangan diletakkan di sebelah kiri (dibawah penandatanganan pengundangan)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F9D37F6E-FDDD-07E9-CB90-FE302677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275B668-7FF9-42E7-8052-C7B476D4BD4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5CCB354-09E1-0EB8-034E-FEB8853CC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60351"/>
            <a:ext cx="8229600" cy="5870575"/>
          </a:xfrm>
        </p:spPr>
        <p:txBody>
          <a:bodyPr/>
          <a:lstStyle/>
          <a:p>
            <a:pPr algn="just">
              <a:buNone/>
              <a:tabLst>
                <a:tab pos="1257300" algn="l"/>
              </a:tabLst>
            </a:pPr>
            <a:endParaRPr lang="en-US" altLang="en-US" sz="2000" b="1"/>
          </a:p>
          <a:p>
            <a:pPr algn="just">
              <a:buNone/>
              <a:tabLst>
                <a:tab pos="1257300" algn="l"/>
              </a:tabLst>
            </a:pPr>
            <a:r>
              <a:rPr lang="en-US" altLang="en-US" sz="2000" b="1"/>
              <a:t>Diundangkan di…..</a:t>
            </a:r>
          </a:p>
          <a:p>
            <a:pPr algn="just">
              <a:buNone/>
              <a:tabLst>
                <a:tab pos="1257300" algn="l"/>
              </a:tabLst>
            </a:pPr>
            <a:r>
              <a:rPr lang="en-US" altLang="en-US" sz="2000" b="1"/>
              <a:t>pada tanggal…..</a:t>
            </a:r>
          </a:p>
          <a:p>
            <a:pPr algn="just">
              <a:buNone/>
              <a:tabLst>
                <a:tab pos="1257300" algn="l"/>
              </a:tabLst>
            </a:pPr>
            <a:endParaRPr lang="en-US" altLang="en-US" sz="2000" b="1"/>
          </a:p>
          <a:p>
            <a:pPr algn="just">
              <a:buNone/>
              <a:tabLst>
                <a:tab pos="1257300" algn="l"/>
              </a:tabLst>
            </a:pPr>
            <a:r>
              <a:rPr lang="en-US" altLang="en-US" sz="2000" b="1"/>
              <a:t>SEKRETARIS DAERAH KOTA SEMARANG</a:t>
            </a:r>
          </a:p>
          <a:p>
            <a:pPr algn="just">
              <a:buNone/>
              <a:tabLst>
                <a:tab pos="1257300" algn="l"/>
              </a:tabLst>
            </a:pPr>
            <a:endParaRPr lang="en-US" altLang="en-US" sz="2000" b="1"/>
          </a:p>
          <a:p>
            <a:pPr algn="just">
              <a:buNone/>
              <a:tabLst>
                <a:tab pos="1257300" algn="l"/>
              </a:tabLst>
            </a:pPr>
            <a:r>
              <a:rPr lang="en-US" altLang="en-US" sz="2000" b="1"/>
              <a:t>	                 tanda tangan</a:t>
            </a:r>
          </a:p>
          <a:p>
            <a:pPr algn="just">
              <a:buNone/>
              <a:tabLst>
                <a:tab pos="1257300" algn="l"/>
              </a:tabLst>
            </a:pPr>
            <a:endParaRPr lang="en-US" altLang="en-US" sz="2000" b="1"/>
          </a:p>
          <a:p>
            <a:pPr algn="just">
              <a:buNone/>
              <a:tabLst>
                <a:tab pos="1257300" algn="l"/>
              </a:tabLst>
            </a:pPr>
            <a:r>
              <a:rPr lang="en-US" altLang="en-US" sz="2000" b="1"/>
              <a:t>		          NAMA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23BD7-CE5E-A136-FAB5-B593227F55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150" b="145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FED849-295A-B562-47E5-BAB54475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D">
                <a:solidFill>
                  <a:srgbClr val="FFFFFF"/>
                </a:solidFill>
              </a:rPr>
              <a:t>Prinsip-prinsip Pembentukan Perda: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D7F87D-EC70-C6B7-7F20-98945341E7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1887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4332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4" name="Rectangle 3584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240255D-6A21-D15E-C8C5-4722A6F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4600" b="1" u="sng">
                <a:latin typeface="Verdana" panose="020B0604030504040204" pitchFamily="34" charset="0"/>
              </a:rPr>
              <a:t>PERSIAPAN PEMBENTUKAN PERATURAN DAERAH</a:t>
            </a:r>
          </a:p>
        </p:txBody>
      </p:sp>
      <p:sp>
        <p:nvSpPr>
          <p:cNvPr id="3584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B8CB9F7-7298-7037-F81B-AF836E6F0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342900" indent="-342900">
              <a:buClr>
                <a:srgbClr val="FF9933"/>
              </a:buClr>
              <a:buFont typeface="+mj-lt"/>
              <a:buAutoNum type="arabicPeriod"/>
            </a:pPr>
            <a:r>
              <a:rPr lang="en-US" altLang="en-US" sz="1700" b="1" dirty="0" err="1">
                <a:latin typeface="Verdana" panose="020B0604030504040204" pitchFamily="34" charset="0"/>
              </a:rPr>
              <a:t>Rancangan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Peraturan</a:t>
            </a:r>
            <a:r>
              <a:rPr lang="en-US" altLang="en-US" sz="1700" b="1" dirty="0">
                <a:latin typeface="Verdana" panose="020B0604030504040204" pitchFamily="34" charset="0"/>
              </a:rPr>
              <a:t> Daerah (</a:t>
            </a:r>
            <a:r>
              <a:rPr lang="en-US" altLang="en-US" sz="1700" b="1" dirty="0" err="1">
                <a:latin typeface="Verdana" panose="020B0604030504040204" pitchFamily="34" charset="0"/>
              </a:rPr>
              <a:t>Raperda</a:t>
            </a:r>
            <a:r>
              <a:rPr lang="en-US" altLang="en-US" sz="1700" b="1" dirty="0">
                <a:latin typeface="Verdana" panose="020B0604030504040204" pitchFamily="34" charset="0"/>
              </a:rPr>
              <a:t>) </a:t>
            </a:r>
            <a:r>
              <a:rPr lang="en-US" altLang="en-US" sz="1700" b="1" dirty="0" err="1">
                <a:latin typeface="Verdana" panose="020B0604030504040204" pitchFamily="34" charset="0"/>
              </a:rPr>
              <a:t>dapat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berasal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dari</a:t>
            </a:r>
            <a:r>
              <a:rPr lang="en-US" altLang="en-US" sz="1700" b="1" dirty="0">
                <a:latin typeface="Verdana" panose="020B0604030504040204" pitchFamily="34" charset="0"/>
              </a:rPr>
              <a:t> DPRD </a:t>
            </a:r>
            <a:r>
              <a:rPr lang="en-US" altLang="en-US" sz="1700" b="1" dirty="0" err="1">
                <a:latin typeface="Verdana" panose="020B0604030504040204" pitchFamily="34" charset="0"/>
              </a:rPr>
              <a:t>atau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Kepala</a:t>
            </a:r>
            <a:r>
              <a:rPr lang="en-US" altLang="en-US" sz="1700" b="1" dirty="0">
                <a:latin typeface="Verdana" panose="020B0604030504040204" pitchFamily="34" charset="0"/>
              </a:rPr>
              <a:t> Daerah.</a:t>
            </a:r>
          </a:p>
          <a:p>
            <a:pPr marL="342900" indent="-342900">
              <a:buClr>
                <a:srgbClr val="FF9933"/>
              </a:buClr>
              <a:buFont typeface="+mj-lt"/>
              <a:buAutoNum type="arabicPeriod"/>
            </a:pPr>
            <a:r>
              <a:rPr lang="en-US" altLang="en-US" sz="1700" b="1" dirty="0" err="1">
                <a:latin typeface="Verdana" panose="020B0604030504040204" pitchFamily="34" charset="0"/>
              </a:rPr>
              <a:t>Rancangan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Peraturan</a:t>
            </a:r>
            <a:r>
              <a:rPr lang="en-US" altLang="en-US" sz="1700" b="1" dirty="0">
                <a:latin typeface="Verdana" panose="020B0604030504040204" pitchFamily="34" charset="0"/>
              </a:rPr>
              <a:t> Daerah yang </a:t>
            </a:r>
            <a:r>
              <a:rPr lang="en-US" altLang="en-US" sz="1700" b="1" dirty="0" err="1">
                <a:latin typeface="Verdana" panose="020B0604030504040204" pitchFamily="34" charset="0"/>
              </a:rPr>
              <a:t>telah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disiapkan</a:t>
            </a:r>
            <a:r>
              <a:rPr lang="en-US" altLang="en-US" sz="1700" b="1" dirty="0">
                <a:latin typeface="Verdana" panose="020B0604030504040204" pitchFamily="34" charset="0"/>
              </a:rPr>
              <a:t> oleh </a:t>
            </a:r>
            <a:r>
              <a:rPr lang="en-US" altLang="en-US" sz="1700" b="1" dirty="0" err="1">
                <a:latin typeface="Verdana" panose="020B0604030504040204" pitchFamily="34" charset="0"/>
              </a:rPr>
              <a:t>Kepala</a:t>
            </a:r>
            <a:r>
              <a:rPr lang="en-US" altLang="en-US" sz="1700" b="1" dirty="0">
                <a:latin typeface="Verdana" panose="020B0604030504040204" pitchFamily="34" charset="0"/>
              </a:rPr>
              <a:t> Daerah </a:t>
            </a:r>
            <a:r>
              <a:rPr lang="en-US" altLang="en-US" sz="1700" b="1" dirty="0" err="1">
                <a:latin typeface="Verdana" panose="020B0604030504040204" pitchFamily="34" charset="0"/>
              </a:rPr>
              <a:t>disampaikan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dengan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surat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pengantar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Kepala</a:t>
            </a:r>
            <a:r>
              <a:rPr lang="en-US" altLang="en-US" sz="1700" b="1" dirty="0">
                <a:latin typeface="Verdana" panose="020B0604030504040204" pitchFamily="34" charset="0"/>
              </a:rPr>
              <a:t> Daerah </a:t>
            </a:r>
            <a:r>
              <a:rPr lang="en-US" altLang="en-US" sz="1700" b="1" dirty="0" err="1">
                <a:latin typeface="Verdana" panose="020B0604030504040204" pitchFamily="34" charset="0"/>
              </a:rPr>
              <a:t>kepada</a:t>
            </a:r>
            <a:r>
              <a:rPr lang="en-US" altLang="en-US" sz="1700" b="1" dirty="0">
                <a:latin typeface="Verdana" panose="020B0604030504040204" pitchFamily="34" charset="0"/>
              </a:rPr>
              <a:t> DPRD.</a:t>
            </a:r>
          </a:p>
          <a:p>
            <a:pPr marL="342900" indent="-342900">
              <a:buClr>
                <a:srgbClr val="FF9933"/>
              </a:buClr>
              <a:buFont typeface="+mj-lt"/>
              <a:buAutoNum type="arabicPeriod"/>
            </a:pPr>
            <a:r>
              <a:rPr lang="en-US" altLang="en-US" sz="1700" b="1" dirty="0" err="1">
                <a:latin typeface="Verdana" panose="020B0604030504040204" pitchFamily="34" charset="0"/>
              </a:rPr>
              <a:t>Rancangan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Peraturan</a:t>
            </a:r>
            <a:r>
              <a:rPr lang="en-US" altLang="en-US" sz="1700" b="1" dirty="0">
                <a:latin typeface="Verdana" panose="020B0604030504040204" pitchFamily="34" charset="0"/>
              </a:rPr>
              <a:t> Daerah yang </a:t>
            </a:r>
            <a:r>
              <a:rPr lang="en-US" altLang="en-US" sz="1700" b="1" dirty="0" err="1">
                <a:latin typeface="Verdana" panose="020B0604030504040204" pitchFamily="34" charset="0"/>
              </a:rPr>
              <a:t>berasal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dari</a:t>
            </a:r>
            <a:r>
              <a:rPr lang="en-US" altLang="en-US" sz="1700" b="1" dirty="0">
                <a:latin typeface="Verdana" panose="020B0604030504040204" pitchFamily="34" charset="0"/>
              </a:rPr>
              <a:t> DPRD </a:t>
            </a:r>
            <a:r>
              <a:rPr lang="en-US" altLang="en-US" sz="1700" b="1" dirty="0" err="1">
                <a:latin typeface="Verdana" panose="020B0604030504040204" pitchFamily="34" charset="0"/>
              </a:rPr>
              <a:t>atau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Kepala</a:t>
            </a:r>
            <a:r>
              <a:rPr lang="en-US" altLang="en-US" sz="1700" b="1" dirty="0">
                <a:latin typeface="Verdana" panose="020B0604030504040204" pitchFamily="34" charset="0"/>
              </a:rPr>
              <a:t> Daerah </a:t>
            </a:r>
            <a:r>
              <a:rPr lang="en-US" altLang="en-US" sz="1700" b="1" dirty="0" err="1">
                <a:latin typeface="Verdana" panose="020B0604030504040204" pitchFamily="34" charset="0"/>
              </a:rPr>
              <a:t>dibahas</a:t>
            </a:r>
            <a:r>
              <a:rPr lang="en-US" altLang="en-US" sz="1700" b="1" dirty="0">
                <a:latin typeface="Verdana" panose="020B0604030504040204" pitchFamily="34" charset="0"/>
              </a:rPr>
              <a:t> oleh DPRD dan </a:t>
            </a:r>
            <a:r>
              <a:rPr lang="en-US" altLang="en-US" sz="1700" b="1" dirty="0" err="1">
                <a:latin typeface="Verdana" panose="020B0604030504040204" pitchFamily="34" charset="0"/>
              </a:rPr>
              <a:t>Kepala</a:t>
            </a:r>
            <a:r>
              <a:rPr lang="en-US" altLang="en-US" sz="1700" b="1" dirty="0">
                <a:latin typeface="Verdana" panose="020B0604030504040204" pitchFamily="34" charset="0"/>
              </a:rPr>
              <a:t> Daerah </a:t>
            </a:r>
            <a:r>
              <a:rPr lang="en-US" altLang="en-US" sz="1700" b="1" dirty="0" err="1">
                <a:latin typeface="Verdana" panose="020B0604030504040204" pitchFamily="34" charset="0"/>
              </a:rPr>
              <a:t>untuk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mendapatkan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persetujuan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bersama</a:t>
            </a:r>
            <a:r>
              <a:rPr lang="en-US" altLang="en-US" sz="1700" b="1" dirty="0">
                <a:latin typeface="Verdana" panose="020B0604030504040204" pitchFamily="34" charset="0"/>
              </a:rPr>
              <a:t>.</a:t>
            </a:r>
          </a:p>
          <a:p>
            <a:pPr marL="342900" indent="-342900">
              <a:buClr>
                <a:srgbClr val="FF9933"/>
              </a:buClr>
              <a:buFont typeface="+mj-lt"/>
              <a:buAutoNum type="arabicPeriod"/>
            </a:pPr>
            <a:r>
              <a:rPr lang="en-US" altLang="en-US" sz="1700" b="1" dirty="0" err="1">
                <a:latin typeface="Verdana" panose="020B0604030504040204" pitchFamily="34" charset="0"/>
              </a:rPr>
              <a:t>Apabila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dalam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satu</a:t>
            </a:r>
            <a:r>
              <a:rPr lang="en-US" altLang="en-US" sz="1700" b="1" dirty="0">
                <a:latin typeface="Verdana" panose="020B0604030504040204" pitchFamily="34" charset="0"/>
              </a:rPr>
              <a:t> masa </a:t>
            </a:r>
            <a:r>
              <a:rPr lang="en-US" altLang="en-US" sz="1700" b="1" dirty="0" err="1">
                <a:latin typeface="Verdana" panose="020B0604030504040204" pitchFamily="34" charset="0"/>
              </a:rPr>
              <a:t>sidang</a:t>
            </a:r>
            <a:r>
              <a:rPr lang="en-US" altLang="en-US" sz="1700" b="1" dirty="0">
                <a:latin typeface="Verdana" panose="020B0604030504040204" pitchFamily="34" charset="0"/>
              </a:rPr>
              <a:t> DPRD dan </a:t>
            </a:r>
            <a:r>
              <a:rPr lang="en-US" altLang="en-US" sz="1700" b="1" dirty="0" err="1">
                <a:latin typeface="Verdana" panose="020B0604030504040204" pitchFamily="34" charset="0"/>
              </a:rPr>
              <a:t>Walikota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menyampaikan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Raperda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dengan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materi</a:t>
            </a:r>
            <a:r>
              <a:rPr lang="en-US" altLang="en-US" sz="1700" b="1" dirty="0">
                <a:latin typeface="Verdana" panose="020B0604030504040204" pitchFamily="34" charset="0"/>
              </a:rPr>
              <a:t> yang </a:t>
            </a:r>
            <a:r>
              <a:rPr lang="en-US" altLang="en-US" sz="1700" b="1" dirty="0" err="1">
                <a:latin typeface="Verdana" panose="020B0604030504040204" pitchFamily="34" charset="0"/>
              </a:rPr>
              <a:t>sama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maka</a:t>
            </a:r>
            <a:r>
              <a:rPr lang="en-US" altLang="en-US" sz="1700" b="1" dirty="0">
                <a:latin typeface="Verdana" panose="020B0604030504040204" pitchFamily="34" charset="0"/>
              </a:rPr>
              <a:t> yang </a:t>
            </a:r>
            <a:r>
              <a:rPr lang="en-US" altLang="en-US" sz="1700" b="1" dirty="0" err="1">
                <a:latin typeface="Verdana" panose="020B0604030504040204" pitchFamily="34" charset="0"/>
              </a:rPr>
              <a:t>dibahas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adalah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Raperda</a:t>
            </a:r>
            <a:r>
              <a:rPr lang="en-US" altLang="en-US" sz="1700" b="1" dirty="0">
                <a:latin typeface="Verdana" panose="020B0604030504040204" pitchFamily="34" charset="0"/>
              </a:rPr>
              <a:t> yang </a:t>
            </a:r>
            <a:r>
              <a:rPr lang="en-US" altLang="en-US" sz="1700" b="1" dirty="0" err="1">
                <a:latin typeface="Verdana" panose="020B0604030504040204" pitchFamily="34" charset="0"/>
              </a:rPr>
              <a:t>disampaikan</a:t>
            </a:r>
            <a:r>
              <a:rPr lang="en-US" altLang="en-US" sz="1700" b="1" dirty="0">
                <a:latin typeface="Verdana" panose="020B0604030504040204" pitchFamily="34" charset="0"/>
              </a:rPr>
              <a:t> oleh DPRD, </a:t>
            </a:r>
            <a:r>
              <a:rPr lang="en-US" altLang="en-US" sz="1700" b="1" dirty="0" err="1">
                <a:latin typeface="Verdana" panose="020B0604030504040204" pitchFamily="34" charset="0"/>
              </a:rPr>
              <a:t>sedangkan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Raperda</a:t>
            </a:r>
            <a:r>
              <a:rPr lang="en-US" altLang="en-US" sz="1700" b="1" dirty="0">
                <a:latin typeface="Verdana" panose="020B0604030504040204" pitchFamily="34" charset="0"/>
              </a:rPr>
              <a:t> yang </a:t>
            </a:r>
            <a:r>
              <a:rPr lang="en-US" altLang="en-US" sz="1700" b="1" dirty="0" err="1">
                <a:latin typeface="Verdana" panose="020B0604030504040204" pitchFamily="34" charset="0"/>
              </a:rPr>
              <a:t>disampaikan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Walikota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digunakan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sebagai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bahan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untuk</a:t>
            </a:r>
            <a:r>
              <a:rPr lang="en-US" altLang="en-US" sz="1700" b="1" dirty="0">
                <a:latin typeface="Verdana" panose="020B0604030504040204" pitchFamily="34" charset="0"/>
              </a:rPr>
              <a:t> </a:t>
            </a:r>
            <a:r>
              <a:rPr lang="en-US" altLang="en-US" sz="1700" b="1" dirty="0" err="1">
                <a:latin typeface="Verdana" panose="020B0604030504040204" pitchFamily="34" charset="0"/>
              </a:rPr>
              <a:t>dipersandingkan</a:t>
            </a:r>
            <a:r>
              <a:rPr lang="en-US" altLang="en-US" sz="1700" b="1" dirty="0">
                <a:latin typeface="Verdana" panose="020B0604030504040204" pitchFamily="34" charset="0"/>
              </a:rPr>
              <a:t>.  </a:t>
            </a:r>
          </a:p>
        </p:txBody>
      </p:sp>
      <p:pic>
        <p:nvPicPr>
          <p:cNvPr id="2" name="Picture 1" descr="A statue of a bird with wings&#10;&#10;Description automatically generated">
            <a:extLst>
              <a:ext uri="{FF2B5EF4-FFF2-40B4-BE49-F238E27FC236}">
                <a16:creationId xmlns:a16="http://schemas.microsoft.com/office/drawing/2014/main" id="{2C406EB9-B736-4FF7-3604-176FFC9B0D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67" r="1901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D530E604-21D3-3E88-A47A-86096086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D8AB7EE8-BDD2-4745-AA4B-974E4094EFC1}" type="slidenum">
              <a:rPr lang="en-US" altLang="en-US"/>
              <a:pPr>
                <a:spcAft>
                  <a:spcPts val="600"/>
                </a:spcAft>
              </a:pPr>
              <a:t>40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371FC732-4033-B178-3470-250788A5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0EBB66D-EA6F-4C31-B320-68F43E3AB86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7E6C5765-2EE5-75E7-E6FB-42B8A7BDC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188914"/>
            <a:ext cx="8447088" cy="414337"/>
          </a:xfrm>
        </p:spPr>
        <p:txBody>
          <a:bodyPr/>
          <a:lstStyle/>
          <a:p>
            <a:pPr algn="just" eaLnBrk="1" hangingPunct="1"/>
            <a:r>
              <a:rPr lang="en-US" altLang="en-US" sz="1800" b="1" u="sng">
                <a:latin typeface="Georgia" panose="02040502050405020303" pitchFamily="18" charset="0"/>
              </a:rPr>
              <a:t>TAHAPAN  PEMBAHASAN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E7AEA9D5-3FC9-DF37-2C9D-E47FBC172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692150"/>
            <a:ext cx="8640763" cy="59055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rgbClr val="FF9933"/>
                </a:solidFill>
                <a:latin typeface="Georgia" panose="02040502050405020303" pitchFamily="18" charset="0"/>
              </a:rPr>
              <a:t>1.	Pembahasan Raperda dilakukan oleh DPRD bersama Kepala Daerah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rgbClr val="FF9933"/>
                </a:solidFill>
                <a:latin typeface="Georgia" panose="02040502050405020303" pitchFamily="18" charset="0"/>
              </a:rPr>
              <a:t>2.	Pembahasan dilakukan melalui 4 (empat) tingkat pembicaraan :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rgbClr val="FF9933"/>
                </a:solidFill>
                <a:latin typeface="Georgia" panose="02040502050405020303" pitchFamily="18" charset="0"/>
              </a:rPr>
              <a:t>	</a:t>
            </a:r>
            <a:r>
              <a:rPr lang="en-US" altLang="en-US" sz="1800" b="1">
                <a:solidFill>
                  <a:schemeClr val="hlink"/>
                </a:solidFill>
                <a:latin typeface="Georgia" panose="02040502050405020303" pitchFamily="18" charset="0"/>
              </a:rPr>
              <a:t>a.	Pembicaraan Tingkat Pertama, meliputi : 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chemeClr val="hlink"/>
                </a:solidFill>
                <a:latin typeface="Georgia" panose="02040502050405020303" pitchFamily="18" charset="0"/>
              </a:rPr>
              <a:t>		.)	Penjelasan  Kepala Daerah  dalam   Rapat Paripurna tentang 		penyampaian Raperda yang berasal dari Kepala Daerah.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rgbClr val="FF9933"/>
                </a:solidFill>
                <a:latin typeface="Georgia" panose="02040502050405020303" pitchFamily="18" charset="0"/>
              </a:rPr>
              <a:t>	</a:t>
            </a:r>
            <a:r>
              <a:rPr lang="en-US" altLang="en-US" sz="1800" b="1">
                <a:latin typeface="Georgia" panose="02040502050405020303" pitchFamily="18" charset="0"/>
              </a:rPr>
              <a:t>b.	Pembicaraan Tingkat Dua, meliputi :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latin typeface="Georgia" panose="02040502050405020303" pitchFamily="18" charset="0"/>
              </a:rPr>
              <a:t>		1)	Pemandangan Umum dari fraksi-fraksi terhadap Raperda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latin typeface="Georgia" panose="02040502050405020303" pitchFamily="18" charset="0"/>
              </a:rPr>
              <a:t>		2)	Jawaban Kepala Daerah terhadap Pemandangan Umum fraksi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latin typeface="Georgia" panose="02040502050405020303" pitchFamily="18" charset="0"/>
              </a:rPr>
              <a:t>	</a:t>
            </a:r>
            <a:r>
              <a:rPr lang="en-US" altLang="en-US" sz="1800" b="1">
                <a:solidFill>
                  <a:schemeClr val="folHlink"/>
                </a:solidFill>
                <a:latin typeface="Georgia" panose="02040502050405020303" pitchFamily="18" charset="0"/>
              </a:rPr>
              <a:t>c.	Pembicaraan Tingkat Ketiga, meliputi :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chemeClr val="folHlink"/>
                </a:solidFill>
                <a:latin typeface="Georgia" panose="02040502050405020303" pitchFamily="18" charset="0"/>
              </a:rPr>
              <a:t>		.)	Pembahasan  dalam  Rapat  Komisi / Gabungan  Komisi atau 		Rapat Pansus bersama dengan Kepala Daerah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chemeClr val="tx2"/>
                </a:solidFill>
                <a:latin typeface="Georgia" panose="02040502050405020303" pitchFamily="18" charset="0"/>
              </a:rPr>
              <a:t>	d.	Pembicaraan Tingkat Keempat, meliputi :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chemeClr val="tx2"/>
                </a:solidFill>
                <a:latin typeface="Georgia" panose="02040502050405020303" pitchFamily="18" charset="0"/>
              </a:rPr>
              <a:t>		1)	Penyampaian    keputusan    dalam    Rapat   Paripurna   yang 		didahului :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chemeClr val="tx2"/>
                </a:solidFill>
                <a:latin typeface="Georgia" panose="02040502050405020303" pitchFamily="18" charset="0"/>
              </a:rPr>
              <a:t>			*	Laporan hasil Pembicaraan Tingkat Ketiga</a:t>
            </a:r>
            <a:r>
              <a:rPr lang="en-US" altLang="en-US" sz="1800" b="1">
                <a:solidFill>
                  <a:schemeClr val="folHlink"/>
                </a:solidFill>
                <a:latin typeface="Georgia" panose="02040502050405020303" pitchFamily="18" charset="0"/>
              </a:rPr>
              <a:t>;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chemeClr val="folHlink"/>
                </a:solidFill>
                <a:latin typeface="Georgia" panose="02040502050405020303" pitchFamily="18" charset="0"/>
              </a:rPr>
              <a:t>			</a:t>
            </a:r>
            <a:r>
              <a:rPr lang="en-US" altLang="en-US" sz="1800" b="1">
                <a:solidFill>
                  <a:schemeClr val="tx2"/>
                </a:solidFill>
                <a:latin typeface="Georgia" panose="02040502050405020303" pitchFamily="18" charset="0"/>
              </a:rPr>
              <a:t>*	Pendapat akhir fraksi;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chemeClr val="tx2"/>
                </a:solidFill>
                <a:latin typeface="Georgia" panose="02040502050405020303" pitchFamily="18" charset="0"/>
              </a:rPr>
              <a:t>			*	Pengambilan Keputusan.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r>
              <a:rPr lang="en-US" altLang="en-US" sz="1800" b="1">
                <a:solidFill>
                  <a:schemeClr val="tx2"/>
                </a:solidFill>
                <a:latin typeface="Georgia" panose="02040502050405020303" pitchFamily="18" charset="0"/>
              </a:rPr>
              <a:t>		2)	Penyampaian      Sambutan      Kepala       Daerah       terhadap 		pengambilan keputusan.</a:t>
            </a:r>
          </a:p>
          <a:p>
            <a:pPr algn="just">
              <a:buNone/>
              <a:tabLst>
                <a:tab pos="715963" algn="l"/>
                <a:tab pos="1082675" algn="l"/>
                <a:tab pos="1341438" algn="l"/>
              </a:tabLst>
            </a:pPr>
            <a:endParaRPr lang="en-US" altLang="en-US" sz="1800" b="1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9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9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9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A17594F0-8414-972D-1C6C-3B40C07E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C1A50DA-06C5-4D73-84DB-7E210F5B324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761C196-B903-7505-EC32-9BFB66811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88914"/>
            <a:ext cx="8589962" cy="503237"/>
          </a:xfrm>
        </p:spPr>
        <p:txBody>
          <a:bodyPr/>
          <a:lstStyle/>
          <a:p>
            <a:pPr algn="just" eaLnBrk="1" hangingPunct="1"/>
            <a:r>
              <a:rPr lang="en-US" altLang="en-US" sz="1800" b="1" u="sng">
                <a:latin typeface="Times New Roman" panose="02020603050405020304" pitchFamily="18" charset="0"/>
              </a:rPr>
              <a:t>TAHAPAN   PENETAPAN   DAN   PENGUNDANGAN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67843933-BC2D-0623-FFEE-AE17F662F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5840" y="908050"/>
            <a:ext cx="9482773" cy="5689600"/>
          </a:xfrm>
        </p:spPr>
        <p:txBody>
          <a:bodyPr>
            <a:noAutofit/>
          </a:bodyPr>
          <a:lstStyle/>
          <a:p>
            <a:pPr marL="274638" indent="-274638" algn="just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Rancangan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Peraturan</a:t>
            </a:r>
            <a:r>
              <a:rPr lang="en-US" altLang="en-US" sz="2000" b="1" dirty="0">
                <a:latin typeface="Times New Roman" panose="02020603050405020304" pitchFamily="18" charset="0"/>
              </a:rPr>
              <a:t> Daerah yang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telah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disetujui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bersama</a:t>
            </a:r>
            <a:r>
              <a:rPr lang="en-US" altLang="en-US" sz="2000" b="1" dirty="0">
                <a:latin typeface="Times New Roman" panose="02020603050405020304" pitchFamily="18" charset="0"/>
              </a:rPr>
              <a:t> oleh DPRD dan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Walikota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disampaikan</a:t>
            </a:r>
            <a:r>
              <a:rPr lang="en-US" altLang="en-US" sz="2000" b="1" dirty="0">
                <a:latin typeface="Times New Roman" panose="02020603050405020304" pitchFamily="18" charset="0"/>
              </a:rPr>
              <a:t> oleh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Pimpinan</a:t>
            </a:r>
            <a:r>
              <a:rPr lang="en-US" altLang="en-US" sz="2000" b="1" dirty="0">
                <a:latin typeface="Times New Roman" panose="02020603050405020304" pitchFamily="18" charset="0"/>
              </a:rPr>
              <a:t> DPRD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untuk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ditetapkan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sebagai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Peraturan</a:t>
            </a:r>
            <a:r>
              <a:rPr lang="en-US" altLang="en-US" sz="2000" b="1" dirty="0">
                <a:latin typeface="Times New Roman" panose="02020603050405020304" pitchFamily="18" charset="0"/>
              </a:rPr>
              <a:t> Daerah    (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Perda</a:t>
            </a:r>
            <a:r>
              <a:rPr lang="en-US" altLang="en-US" sz="2000" b="1" dirty="0">
                <a:latin typeface="Times New Roman" panose="02020603050405020304" pitchFamily="18" charset="0"/>
              </a:rPr>
              <a:t> );</a:t>
            </a:r>
          </a:p>
          <a:p>
            <a:pPr marL="274638" indent="-274638" algn="just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Penyampaian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Raperda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sebagaimana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dimaksud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angka</a:t>
            </a:r>
            <a:r>
              <a:rPr lang="en-US" altLang="en-US" sz="2000" b="1" dirty="0">
                <a:latin typeface="Times New Roman" panose="02020603050405020304" pitchFamily="18" charset="0"/>
              </a:rPr>
              <a:t> 1,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dilakukan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dalam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jangka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waktu</a:t>
            </a:r>
            <a:r>
              <a:rPr lang="en-US" altLang="en-US" sz="2000" b="1" dirty="0">
                <a:latin typeface="Times New Roman" panose="02020603050405020304" pitchFamily="18" charset="0"/>
              </a:rPr>
              <a:t> paling lama 7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tujuh</a:t>
            </a:r>
            <a:r>
              <a:rPr lang="en-US" altLang="en-US" sz="2000" b="1" dirty="0">
                <a:latin typeface="Times New Roman" panose="02020603050405020304" pitchFamily="18" charset="0"/>
              </a:rPr>
              <a:t>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hari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sejak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tanggal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persetujuan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bersama</a:t>
            </a:r>
            <a:r>
              <a:rPr lang="en-US" altLang="en-US" sz="2000" b="1" dirty="0">
                <a:latin typeface="Times New Roman" panose="02020603050405020304" pitchFamily="18" charset="0"/>
              </a:rPr>
              <a:t>;</a:t>
            </a:r>
          </a:p>
          <a:p>
            <a:pPr marL="274638" indent="-274638" algn="just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Raperda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ditetapkan</a:t>
            </a:r>
            <a:r>
              <a:rPr lang="en-US" altLang="en-US" sz="2000" b="1" dirty="0">
                <a:latin typeface="Times New Roman" panose="02020603050405020304" pitchFamily="18" charset="0"/>
              </a:rPr>
              <a:t> oleh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Walikota</a:t>
            </a:r>
            <a:r>
              <a:rPr lang="en-US" altLang="en-US" sz="2000" b="1" dirty="0">
                <a:latin typeface="Times New Roman" panose="02020603050405020304" pitchFamily="18" charset="0"/>
              </a:rPr>
              <a:t> paling lama 30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tiga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puluh</a:t>
            </a:r>
            <a:r>
              <a:rPr lang="en-US" altLang="en-US" sz="2000" b="1" dirty="0">
                <a:latin typeface="Times New Roman" panose="02020603050405020304" pitchFamily="18" charset="0"/>
              </a:rPr>
              <a:t>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hari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sejak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Raperda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tersebut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disetujui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bersama</a:t>
            </a:r>
            <a:r>
              <a:rPr lang="en-US" altLang="en-US" sz="2000" b="1" dirty="0">
                <a:latin typeface="Times New Roman" panose="02020603050405020304" pitchFamily="18" charset="0"/>
              </a:rPr>
              <a:t>;</a:t>
            </a:r>
          </a:p>
          <a:p>
            <a:pPr marL="274638" indent="-274638" algn="just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Peraturan</a:t>
            </a:r>
            <a:r>
              <a:rPr lang="en-US" altLang="en-US" sz="2000" b="1" dirty="0">
                <a:latin typeface="Times New Roman" panose="02020603050405020304" pitchFamily="18" charset="0"/>
              </a:rPr>
              <a:t> Daerah dan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Peraturan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Kepala</a:t>
            </a:r>
            <a:r>
              <a:rPr lang="en-US" altLang="en-US" sz="2000" b="1" dirty="0">
                <a:latin typeface="Times New Roman" panose="02020603050405020304" pitchFamily="18" charset="0"/>
              </a:rPr>
              <a:t> Daerah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disampaikan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kepada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Pemerintah</a:t>
            </a:r>
            <a:r>
              <a:rPr lang="en-US" altLang="en-US" sz="2000" b="1" dirty="0">
                <a:latin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Gubernur</a:t>
            </a:r>
            <a:r>
              <a:rPr lang="en-US" altLang="en-US" sz="2000" b="1" dirty="0">
                <a:latin typeface="Times New Roman" panose="02020603050405020304" pitchFamily="18" charset="0"/>
              </a:rPr>
              <a:t>) paling lama 7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tujuh</a:t>
            </a:r>
            <a:r>
              <a:rPr lang="en-US" altLang="en-US" sz="2000" b="1" dirty="0">
                <a:latin typeface="Times New Roman" panose="02020603050405020304" pitchFamily="18" charset="0"/>
              </a:rPr>
              <a:t>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hari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sejak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ditetapkan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untuk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dilakukan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klarifikasi</a:t>
            </a:r>
            <a:r>
              <a:rPr lang="en-US" altLang="en-US" sz="2000" b="1" dirty="0">
                <a:latin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Untuk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Perda-Perda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diluar</a:t>
            </a:r>
            <a:r>
              <a:rPr lang="en-US" altLang="en-US" sz="2000" b="1" dirty="0">
                <a:latin typeface="Times New Roman" panose="02020603050405020304" pitchFamily="18" charset="0"/>
              </a:rPr>
              <a:t> 4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Bidang</a:t>
            </a:r>
            <a:r>
              <a:rPr lang="en-US" altLang="en-US" sz="2000" b="1" dirty="0">
                <a:latin typeface="Times New Roman" panose="02020603050405020304" pitchFamily="18" charset="0"/>
              </a:rPr>
              <a:t>);</a:t>
            </a:r>
          </a:p>
          <a:p>
            <a:pPr marL="274638" indent="-274638" algn="just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>
                <a:latin typeface="Times New Roman" panose="02020603050405020304" pitchFamily="18" charset="0"/>
              </a:rPr>
              <a:t>Hasil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Klarifikasi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Gubernur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dikomunikasikan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dengan</a:t>
            </a:r>
            <a:r>
              <a:rPr lang="en-US" altLang="en-US" sz="2000" b="1" dirty="0">
                <a:latin typeface="Times New Roman" panose="02020603050405020304" pitchFamily="18" charset="0"/>
              </a:rPr>
              <a:t> DPRD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Pansus</a:t>
            </a:r>
            <a:r>
              <a:rPr lang="en-US" altLang="en-US" sz="2000" b="1" dirty="0">
                <a:latin typeface="Times New Roman" panose="02020603050405020304" pitchFamily="18" charset="0"/>
              </a:rPr>
              <a:t> yang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membahas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Perda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tersebut</a:t>
            </a:r>
            <a:r>
              <a:rPr lang="en-US" altLang="en-US" sz="2000" b="1" dirty="0">
                <a:latin typeface="Times New Roman" panose="02020603050405020304" pitchFamily="18" charset="0"/>
              </a:rPr>
              <a:t>);</a:t>
            </a:r>
          </a:p>
          <a:p>
            <a:pPr marL="274638" indent="-274638" algn="just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Perda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dituangkan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dalam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Lembaran</a:t>
            </a:r>
            <a:r>
              <a:rPr lang="en-US" altLang="en-US" sz="2000" b="1" dirty="0">
                <a:latin typeface="Times New Roman" panose="02020603050405020304" pitchFamily="18" charset="0"/>
              </a:rPr>
              <a:t> Daerah.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871" name="Rectangle 1218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5DA7C2A6-3250-3023-CD6E-2A82C90CD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1200" b="1">
                <a:latin typeface="Palatino Linotype" panose="02040502050505030304" pitchFamily="18" charset="0"/>
              </a:rPr>
              <a:t>Rancangan Perda tentang APBD, Peraturan Walikota tentang Penjabaran APBD, Perda tentang Pajak Daerah, Perda tentang Retribusi Daerah dan Perda tentang Tata Ruang disampaikan paling lama 3 (tiga) hari setelah disetujui bersama antara Kepala Daerah dengan DPRD.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1200" b="1">
                <a:latin typeface="Palatino Linotype" panose="02040502050505030304" pitchFamily="18" charset="0"/>
              </a:rPr>
              <a:t>Gubernur melakukan evaluasi terhadap 4 (empat) jenis Raperda tersebut.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1200" b="1">
                <a:latin typeface="Palatino Linotype" panose="02040502050505030304" pitchFamily="18" charset="0"/>
              </a:rPr>
              <a:t>Evaluasi Raperda dan Rancangan Peraturan Walikota dilakukan paling lambat 15 (lima belas) hari kerja setelah rancangan tersebut diterima.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1200" b="1">
                <a:latin typeface="Palatino Linotype" panose="02040502050505030304" pitchFamily="18" charset="0"/>
              </a:rPr>
              <a:t>Apabila Gubernur menyatakan hasil rancangan evaluasi Raperda sudah sesuai dengan ketentuan umum dan Peraturan Perundang-undangan yang lebih tinggi, maka Walikota menetapkan Raperda menjadi Perda.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1200" b="1">
                <a:latin typeface="Palatino Linotype" panose="02040502050505030304" pitchFamily="18" charset="0"/>
              </a:rPr>
              <a:t>Walikota menindaklanjuti hasil evaluasi paling lambat 7 (tujuh) hari kerja sejak hasil evaluasi diterima.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1200" b="1">
                <a:latin typeface="Palatino Linotype" panose="02040502050505030304" pitchFamily="18" charset="0"/>
              </a:rPr>
              <a:t>Apabila Walikota tidak menindaklanjuti hasil evaluasi tersebut dan tetap menetapkan menjadi Perda dan/atau Peraturan Walikota, maka Gubernur dapat membatalkan Perda dan/atau Peraturan Walikota tersebut dengan Peraturan Gubernur.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1200" b="1">
                <a:latin typeface="Palatino Linotype" panose="02040502050505030304" pitchFamily="18" charset="0"/>
              </a:rPr>
              <a:t>Apabila Walikota tidak dapat memenuhi keputusan Perda dan/atau Peraturan Walikota tersebut dengan alasan yang dapat dibenarkan oleh Peraturan Perundang-undangan, Walikota dapat mengajukan keberatan kepada Mahkamah Agung paling lambat 15 (lima belas) hari sejak diterimanya pembatalan. 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1200" b="1">
              <a:latin typeface="Palatino Linotype" panose="020405020505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F5BC0-9A2D-93E8-9680-D9A549EB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67" r="1901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98B65D5F-4AEA-C8BE-6678-B7FDA3A7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5EE6CA95-3C28-48C1-9C18-D1D640326670}" type="slidenum">
              <a:rPr lang="en-US" altLang="en-US"/>
              <a:pPr>
                <a:spcAft>
                  <a:spcPts val="600"/>
                </a:spcAft>
              </a:pPr>
              <a:t>43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895" name="Rectangle 12289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815CDD0-9B42-E453-4FA4-C2173FAC2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Char char="q"/>
            </a:pPr>
            <a:r>
              <a:rPr lang="en-US" altLang="en-US" sz="2000" b="1"/>
              <a:t>Untuk Raperda tentang APBD, penyempurnaan hasil evaluasi dilakukan Kepala Daerah bersama dengan Panitia Anggaran DPRD.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Char char="q"/>
            </a:pPr>
            <a:r>
              <a:rPr lang="en-US" altLang="en-US" sz="2000" b="1"/>
              <a:t>Hasil penyempurnaan ditetapkan oleh Pimpinan DPRD.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Char char="q"/>
            </a:pPr>
            <a:r>
              <a:rPr lang="en-US" altLang="en-US" sz="2000" b="1"/>
              <a:t>Keputusan Pimpinan DPRD dijadikan dasar penetapan Perda tentang APBD.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Char char="q"/>
            </a:pPr>
            <a:r>
              <a:rPr lang="en-US" altLang="en-US" sz="2000" b="1"/>
              <a:t>Keputusan Pimpinan DPRD bersifat Formal dan dilaporkan pada Sidang Paripurna berikutnya.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Char char="q"/>
            </a:pPr>
            <a:r>
              <a:rPr lang="en-US" altLang="en-US" sz="2000" b="1"/>
              <a:t>Keputusan Pimpinan DPRD disampaikan kepada Gubernur paling lama 3 (tiga) hari kerja setelah keputusan ditetapkan.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2D0095-EF10-2D57-94A7-62F8E47A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67" r="1901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0965D67F-18EB-55DD-DE9C-18FCFD5F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AB4CB114-1FDC-467B-8CED-65C16C935EE3}" type="slidenum">
              <a:rPr lang="en-US" altLang="en-US"/>
              <a:pPr>
                <a:spcAft>
                  <a:spcPts val="600"/>
                </a:spcAft>
              </a:pPr>
              <a:t>44</a:t>
            </a:fld>
            <a:endParaRPr lang="en-US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9" name="Rectangle 15360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D64F28-D398-A01E-5BE2-721BDBBE41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033" r="-1" b="767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53604" name="Text Box 4">
            <a:extLst>
              <a:ext uri="{FF2B5EF4-FFF2-40B4-BE49-F238E27FC236}">
                <a16:creationId xmlns:a16="http://schemas.microsoft.com/office/drawing/2014/main" id="{73DABE24-46C6-8D3C-8522-BECC0D787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TERIMA KASIH</a:t>
            </a:r>
          </a:p>
        </p:txBody>
      </p:sp>
      <p:sp>
        <p:nvSpPr>
          <p:cNvPr id="1536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303A646F-C6DD-7D7B-4820-65612534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A45E95E6-789B-475F-8EBC-542AD4116F75}" type="slidenum">
              <a:rPr lang="en-US" alt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45</a:t>
            </a:fld>
            <a:endParaRPr lang="en-US" alt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7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357F2F-6D78-42A4-9527-D7E2445E24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7865" b="786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56674" name="Rectangle 2">
            <a:extLst>
              <a:ext uri="{FF2B5EF4-FFF2-40B4-BE49-F238E27FC236}">
                <a16:creationId xmlns:a16="http://schemas.microsoft.com/office/drawing/2014/main" id="{205251B1-4E90-5F0C-FBE4-B1623366A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5000">
                <a:solidFill>
                  <a:schemeClr val="bg1"/>
                </a:solidFill>
              </a:rPr>
              <a:t>PEMBENTUKAN PERDA YANG BAIK HARUS BERDASARKAN</a:t>
            </a:r>
          </a:p>
        </p:txBody>
      </p:sp>
      <p:sp>
        <p:nvSpPr>
          <p:cNvPr id="156689" name="Rectangle 1566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6691" name="Rectangle 1566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A993F462-D5F1-928D-189F-CE4C14FDE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>
                <a:solidFill>
                  <a:schemeClr val="bg1"/>
                </a:solidFill>
              </a:rPr>
              <a:t>ASAS PEMBENTUKAN PERATURAN PERUNDANG-UNDANGAN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>
                <a:solidFill>
                  <a:schemeClr val="bg1"/>
                </a:solidFill>
              </a:rPr>
              <a:t>ASAS MATERI MUATAN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>
                <a:solidFill>
                  <a:schemeClr val="bg1"/>
                </a:solidFill>
              </a:rPr>
              <a:t>LANDASAN PEMBENTUKAN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sz="2000">
                <a:solidFill>
                  <a:schemeClr val="bg1"/>
                </a:solidFill>
              </a:rPr>
              <a:t>BERBASIS RISET</a:t>
            </a:r>
          </a:p>
        </p:txBody>
      </p:sp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5BE61A35-74A2-EC20-632B-010888FE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536" y="6356350"/>
            <a:ext cx="248716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1E1829A8-1F93-45F7-889F-E53FD219A933}" type="slidenum">
              <a:rPr lang="en-US" alt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643" name="Rectangle 154642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45" name="Rectangle 154644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20BB7-C5BE-F4A5-4166-1BC8919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9000" b="8643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5124" name="Text Box 3">
            <a:extLst>
              <a:ext uri="{FF2B5EF4-FFF2-40B4-BE49-F238E27FC236}">
                <a16:creationId xmlns:a16="http://schemas.microsoft.com/office/drawing/2014/main" id="{05F99BC5-8138-2A08-A441-BE87C29EE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25195"/>
            <a:ext cx="10165218" cy="28065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PERENCANAAN PENYUSUNAN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PERATURAN DAERAH</a:t>
            </a:r>
          </a:p>
        </p:txBody>
      </p:sp>
      <p:sp>
        <p:nvSpPr>
          <p:cNvPr id="154626" name="Text Box 2">
            <a:extLst>
              <a:ext uri="{FF2B5EF4-FFF2-40B4-BE49-F238E27FC236}">
                <a16:creationId xmlns:a16="http://schemas.microsoft.com/office/drawing/2014/main" id="{40D910FC-95FE-ADFB-C35A-80CAC0F54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26300"/>
            <a:ext cx="10165218" cy="25884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indent="-228600">
              <a:lnSpc>
                <a:spcPct val="90000"/>
              </a:lnSpc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FFFFFF"/>
                </a:solidFill>
                <a:latin typeface="+mn-lt"/>
              </a:rPr>
              <a:t>Tahap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n-lt"/>
              </a:rPr>
              <a:t>perencanaan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;</a:t>
            </a:r>
          </a:p>
          <a:p>
            <a:pPr indent="-228600">
              <a:lnSpc>
                <a:spcPct val="90000"/>
              </a:lnSpc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FFFFFF"/>
                </a:solidFill>
                <a:latin typeface="+mn-lt"/>
              </a:rPr>
              <a:t>Tahap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n-lt"/>
              </a:rPr>
              <a:t>persiapan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;</a:t>
            </a:r>
          </a:p>
          <a:p>
            <a:pPr indent="-228600">
              <a:lnSpc>
                <a:spcPct val="90000"/>
              </a:lnSpc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FFFFFF"/>
                </a:solidFill>
                <a:latin typeface="+mn-lt"/>
              </a:rPr>
              <a:t>Tahap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n-lt"/>
              </a:rPr>
              <a:t>pembahasan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;</a:t>
            </a:r>
          </a:p>
          <a:p>
            <a:pPr indent="-228600">
              <a:lnSpc>
                <a:spcPct val="90000"/>
              </a:lnSpc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FFFFFF"/>
                </a:solidFill>
                <a:latin typeface="+mn-lt"/>
              </a:rPr>
              <a:t>Tahap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n-lt"/>
              </a:rPr>
              <a:t>pengesahan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;</a:t>
            </a:r>
          </a:p>
          <a:p>
            <a:pPr indent="-228600">
              <a:lnSpc>
                <a:spcPct val="90000"/>
              </a:lnSpc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FFFFFF"/>
                </a:solidFill>
                <a:latin typeface="+mn-lt"/>
              </a:rPr>
              <a:t>Pengundangan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 dan </a:t>
            </a:r>
            <a:r>
              <a:rPr lang="en-US" altLang="en-US" sz="2000" dirty="0" err="1">
                <a:solidFill>
                  <a:srgbClr val="FFFFFF"/>
                </a:solidFill>
                <a:latin typeface="+mn-lt"/>
              </a:rPr>
              <a:t>penyebarluasan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.</a:t>
            </a:r>
          </a:p>
        </p:txBody>
      </p:sp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754747B1-D670-CB28-E9C6-20F615E5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DAFB5069-02FA-4E3B-AD70-81924FDBC6B8}" type="slidenum">
              <a:rPr lang="en-US" alt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alt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AutoShape 2" descr="Tampak Gerbang UNNES. (unnes.ac.id)">
            <a:extLst>
              <a:ext uri="{FF2B5EF4-FFF2-40B4-BE49-F238E27FC236}">
                <a16:creationId xmlns:a16="http://schemas.microsoft.com/office/drawing/2014/main" id="{3E62054D-8AD2-952F-FDA2-8A0B6CC96F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3" name="Rectangle 13723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CFB91-FCC5-3224-0A97-E66434BE00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8043" b="768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7218" name="Rectangle 2">
            <a:extLst>
              <a:ext uri="{FF2B5EF4-FFF2-40B4-BE49-F238E27FC236}">
                <a16:creationId xmlns:a16="http://schemas.microsoft.com/office/drawing/2014/main" id="{B82A4B67-3A22-66D2-DE5A-50C98B67DA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sz="4200" b="1">
                <a:solidFill>
                  <a:schemeClr val="bg1"/>
                </a:solidFill>
              </a:rPr>
              <a:t>PEMBENTUKAN PERATURAN PERUNDANG-UNDANGAN DAERAH</a:t>
            </a:r>
          </a:p>
        </p:txBody>
      </p:sp>
      <p:sp>
        <p:nvSpPr>
          <p:cNvPr id="137235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362BB948-A731-EC84-937F-B1D67D05E5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ct val="75000"/>
              </a:spcAft>
              <a:tabLst>
                <a:tab pos="365125" algn="l"/>
                <a:tab pos="808038" algn="l"/>
              </a:tabLst>
            </a:pPr>
            <a:r>
              <a:rPr lang="en-US" altLang="en-US" sz="1700" b="1" dirty="0">
                <a:solidFill>
                  <a:schemeClr val="bg1"/>
                </a:solidFill>
              </a:rPr>
              <a:t>PEMBENTUKAN PERATURAN PERUNDANG-UNDANGAN ADALAH PROSES PEMBUATAN PERATURAN PERUNDANG-UNDANGAN YANG PADA DASARNYA DIMULAI DARI PERENCANAAN, PERSIAPAN, TEHNIK PENYUSUNAN, PERUMUSAN, PEMBAHASAN, PENGESAHAN, PENGUNDANGAN DAN PENYEBARLUASAN. </a:t>
            </a:r>
          </a:p>
          <a:p>
            <a:pPr marL="136525" algn="l">
              <a:spcBef>
                <a:spcPct val="0"/>
              </a:spcBef>
              <a:spcAft>
                <a:spcPct val="30000"/>
              </a:spcAft>
              <a:tabLst>
                <a:tab pos="365125" algn="l"/>
                <a:tab pos="808038" algn="l"/>
              </a:tabLst>
            </a:pPr>
            <a:r>
              <a:rPr lang="en-US" altLang="en-US" sz="1700" b="1" dirty="0">
                <a:solidFill>
                  <a:schemeClr val="bg1"/>
                </a:solidFill>
              </a:rPr>
              <a:t>ASAS PEMBENTUKAN PERATURAN PERUNDANG-UNDANGAN    YANG BAIK :</a:t>
            </a:r>
          </a:p>
          <a:p>
            <a:pPr marL="136525" algn="l">
              <a:spcBef>
                <a:spcPct val="0"/>
              </a:spcBef>
              <a:spcAft>
                <a:spcPct val="30000"/>
              </a:spcAft>
              <a:tabLst>
                <a:tab pos="365125" algn="l"/>
                <a:tab pos="808038" algn="l"/>
              </a:tabLst>
            </a:pPr>
            <a:r>
              <a:rPr lang="en-US" altLang="en-US" sz="1700" b="1" dirty="0">
                <a:solidFill>
                  <a:schemeClr val="bg1"/>
                </a:solidFill>
              </a:rPr>
              <a:t> 	A.	KEJELASAN TUJUAN;</a:t>
            </a:r>
          </a:p>
          <a:p>
            <a:pPr marL="136525" algn="l">
              <a:spcBef>
                <a:spcPct val="0"/>
              </a:spcBef>
              <a:spcAft>
                <a:spcPct val="50000"/>
              </a:spcAft>
              <a:tabLst>
                <a:tab pos="365125" algn="l"/>
                <a:tab pos="808038" algn="l"/>
              </a:tabLst>
            </a:pPr>
            <a:r>
              <a:rPr lang="en-US" altLang="en-US" sz="1700" b="1" dirty="0">
                <a:solidFill>
                  <a:schemeClr val="bg1"/>
                </a:solidFill>
              </a:rPr>
              <a:t>	B.	KELEMBAGAAN ATAU ORGAN PEMBENTUK YANG TEPAT;</a:t>
            </a:r>
          </a:p>
          <a:p>
            <a:pPr marL="136525" algn="l">
              <a:spcBef>
                <a:spcPct val="0"/>
              </a:spcBef>
              <a:spcAft>
                <a:spcPct val="50000"/>
              </a:spcAft>
              <a:tabLst>
                <a:tab pos="365125" algn="l"/>
                <a:tab pos="808038" algn="l"/>
              </a:tabLst>
            </a:pPr>
            <a:r>
              <a:rPr lang="en-US" altLang="en-US" sz="1700" b="1" dirty="0">
                <a:solidFill>
                  <a:schemeClr val="bg1"/>
                </a:solidFill>
              </a:rPr>
              <a:t>	C.	KESESUAIAN ANTARA JENIS DAN MATERI MUATAN;</a:t>
            </a:r>
          </a:p>
          <a:p>
            <a:pPr marL="136525" algn="l">
              <a:spcBef>
                <a:spcPct val="0"/>
              </a:spcBef>
              <a:spcAft>
                <a:spcPct val="50000"/>
              </a:spcAft>
              <a:tabLst>
                <a:tab pos="365125" algn="l"/>
                <a:tab pos="808038" algn="l"/>
              </a:tabLst>
            </a:pPr>
            <a:r>
              <a:rPr lang="en-US" altLang="en-US" sz="1700" b="1" dirty="0">
                <a:solidFill>
                  <a:schemeClr val="bg1"/>
                </a:solidFill>
              </a:rPr>
              <a:t>	D.	DAPAT DILAKSANAKAN;</a:t>
            </a:r>
          </a:p>
          <a:p>
            <a:pPr marL="136525" algn="l">
              <a:spcBef>
                <a:spcPct val="0"/>
              </a:spcBef>
              <a:spcAft>
                <a:spcPct val="50000"/>
              </a:spcAft>
              <a:tabLst>
                <a:tab pos="365125" algn="l"/>
                <a:tab pos="808038" algn="l"/>
              </a:tabLst>
            </a:pPr>
            <a:r>
              <a:rPr lang="en-US" altLang="en-US" sz="1700" b="1" dirty="0">
                <a:solidFill>
                  <a:schemeClr val="bg1"/>
                </a:solidFill>
              </a:rPr>
              <a:t>	E.	KEDAYAGUNAAN DAN KEHASILGUNAAN;</a:t>
            </a:r>
          </a:p>
          <a:p>
            <a:pPr marL="136525" algn="l">
              <a:spcBef>
                <a:spcPct val="0"/>
              </a:spcBef>
              <a:spcAft>
                <a:spcPct val="50000"/>
              </a:spcAft>
              <a:tabLst>
                <a:tab pos="365125" algn="l"/>
                <a:tab pos="808038" algn="l"/>
              </a:tabLst>
            </a:pPr>
            <a:r>
              <a:rPr lang="en-US" altLang="en-US" sz="1700" b="1" dirty="0">
                <a:solidFill>
                  <a:schemeClr val="bg1"/>
                </a:solidFill>
              </a:rPr>
              <a:t>	F.	KEJELASAN RUMUSAN; DAN</a:t>
            </a:r>
          </a:p>
          <a:p>
            <a:pPr marL="136525" algn="l">
              <a:spcBef>
                <a:spcPct val="0"/>
              </a:spcBef>
              <a:spcAft>
                <a:spcPct val="50000"/>
              </a:spcAft>
              <a:tabLst>
                <a:tab pos="365125" algn="l"/>
                <a:tab pos="808038" algn="l"/>
              </a:tabLst>
            </a:pPr>
            <a:r>
              <a:rPr lang="en-US" altLang="en-US" sz="1700" b="1" dirty="0">
                <a:solidFill>
                  <a:schemeClr val="bg1"/>
                </a:solidFill>
              </a:rPr>
              <a:t>	G.	KETERBUKAAN.</a:t>
            </a:r>
          </a:p>
        </p:txBody>
      </p:sp>
      <p:sp>
        <p:nvSpPr>
          <p:cNvPr id="6146" name="Rectangle 41">
            <a:extLst>
              <a:ext uri="{FF2B5EF4-FFF2-40B4-BE49-F238E27FC236}">
                <a16:creationId xmlns:a16="http://schemas.microsoft.com/office/drawing/2014/main" id="{FF26AFBB-9A2F-CB4F-0D71-435616839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42112260-67C7-409B-AB3E-A16A0275A3E2}" type="slidenum">
              <a:rPr lang="en-US" alt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alt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F6834-4B7E-8387-9241-EC2C856AF2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8043" b="76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92FCC-EA53-1D12-3CF3-DAB2D2C6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AZAS </a:t>
            </a:r>
            <a:r>
              <a:rPr lang="en-US">
                <a:solidFill>
                  <a:srgbClr val="FFFFFF"/>
                </a:solidFill>
                <a:latin typeface="Batang" pitchFamily="18" charset="-127"/>
              </a:rPr>
              <a:t>MATERI MUATAN PERATURAN PERUNDANG-UNDANGAN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08693-A008-19D8-60B1-A5C91344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  <a:latin typeface="Batang" pitchFamily="18" charset="-127"/>
              </a:rPr>
              <a:t>A.	PENGAYOMAN; </a:t>
            </a:r>
            <a:br>
              <a:rPr lang="en-US" sz="2600">
                <a:solidFill>
                  <a:srgbClr val="FFFFFF"/>
                </a:solidFill>
                <a:latin typeface="Batang" pitchFamily="18" charset="-127"/>
              </a:rPr>
            </a:br>
            <a:r>
              <a:rPr lang="en-US" sz="2600">
                <a:solidFill>
                  <a:srgbClr val="FFFFFF"/>
                </a:solidFill>
                <a:latin typeface="Batang" pitchFamily="18" charset="-127"/>
              </a:rPr>
              <a:t>B.	KEMANUSIAAN;</a:t>
            </a:r>
            <a:br>
              <a:rPr lang="en-US" sz="2600">
                <a:solidFill>
                  <a:srgbClr val="FFFFFF"/>
                </a:solidFill>
                <a:latin typeface="Batang" pitchFamily="18" charset="-127"/>
              </a:rPr>
            </a:br>
            <a:r>
              <a:rPr lang="en-US" sz="2600">
                <a:solidFill>
                  <a:srgbClr val="FFFFFF"/>
                </a:solidFill>
                <a:latin typeface="Batang" pitchFamily="18" charset="-127"/>
              </a:rPr>
              <a:t>C.	KEBANGSAAN;</a:t>
            </a:r>
            <a:br>
              <a:rPr lang="en-US" sz="2600">
                <a:solidFill>
                  <a:srgbClr val="FFFFFF"/>
                </a:solidFill>
                <a:latin typeface="Batang" pitchFamily="18" charset="-127"/>
              </a:rPr>
            </a:br>
            <a:r>
              <a:rPr lang="en-US" sz="2600">
                <a:solidFill>
                  <a:srgbClr val="FFFFFF"/>
                </a:solidFill>
                <a:latin typeface="Batang" pitchFamily="18" charset="-127"/>
              </a:rPr>
              <a:t>D.	KEKELUARGAAN;</a:t>
            </a:r>
            <a:br>
              <a:rPr lang="en-US" sz="2600">
                <a:solidFill>
                  <a:srgbClr val="FFFFFF"/>
                </a:solidFill>
                <a:latin typeface="Batang" pitchFamily="18" charset="-127"/>
              </a:rPr>
            </a:br>
            <a:r>
              <a:rPr lang="en-US" sz="2600">
                <a:solidFill>
                  <a:srgbClr val="FFFFFF"/>
                </a:solidFill>
                <a:latin typeface="Batang" pitchFamily="18" charset="-127"/>
              </a:rPr>
              <a:t>E.	KENUSANTARAAN;</a:t>
            </a:r>
            <a:br>
              <a:rPr lang="en-US" sz="2600">
                <a:solidFill>
                  <a:srgbClr val="FFFFFF"/>
                </a:solidFill>
                <a:latin typeface="Batang" pitchFamily="18" charset="-127"/>
              </a:rPr>
            </a:br>
            <a:r>
              <a:rPr lang="en-US" sz="2600">
                <a:solidFill>
                  <a:srgbClr val="FFFFFF"/>
                </a:solidFill>
                <a:latin typeface="Batang" pitchFamily="18" charset="-127"/>
              </a:rPr>
              <a:t>F.	BHINEKA TUNGGAL EKA;</a:t>
            </a:r>
            <a:br>
              <a:rPr lang="en-US" sz="2600">
                <a:solidFill>
                  <a:srgbClr val="FFFFFF"/>
                </a:solidFill>
                <a:latin typeface="Batang" pitchFamily="18" charset="-127"/>
              </a:rPr>
            </a:br>
            <a:r>
              <a:rPr lang="en-US" sz="2600">
                <a:solidFill>
                  <a:srgbClr val="FFFFFF"/>
                </a:solidFill>
                <a:latin typeface="Batang" pitchFamily="18" charset="-127"/>
              </a:rPr>
              <a:t>G.	KEADILAN;</a:t>
            </a:r>
            <a:br>
              <a:rPr lang="en-US" sz="2600">
                <a:solidFill>
                  <a:srgbClr val="FFFFFF"/>
                </a:solidFill>
                <a:latin typeface="Batang" pitchFamily="18" charset="-127"/>
              </a:rPr>
            </a:br>
            <a:r>
              <a:rPr lang="en-US" sz="2600">
                <a:solidFill>
                  <a:srgbClr val="FFFFFF"/>
                </a:solidFill>
                <a:latin typeface="Batang" pitchFamily="18" charset="-127"/>
              </a:rPr>
              <a:t>H.	KESAMAAN KEDUDUKAN DALAM HUKUM DAN 	PEMERINTAHAN;</a:t>
            </a:r>
            <a:br>
              <a:rPr lang="en-US" sz="2600">
                <a:solidFill>
                  <a:srgbClr val="FFFFFF"/>
                </a:solidFill>
                <a:latin typeface="Batang" pitchFamily="18" charset="-127"/>
              </a:rPr>
            </a:br>
            <a:r>
              <a:rPr lang="en-US" sz="2600">
                <a:solidFill>
                  <a:srgbClr val="FFFFFF"/>
                </a:solidFill>
                <a:latin typeface="Batang" pitchFamily="18" charset="-127"/>
              </a:rPr>
              <a:t>I.	KETERTIBAN DAN KEPASTIAN HUKUM; DAN/ATAU</a:t>
            </a:r>
            <a:br>
              <a:rPr lang="en-US" sz="2600">
                <a:solidFill>
                  <a:srgbClr val="FFFFFF"/>
                </a:solidFill>
                <a:latin typeface="Batang" pitchFamily="18" charset="-127"/>
              </a:rPr>
            </a:br>
            <a:r>
              <a:rPr lang="en-US" sz="2600">
                <a:solidFill>
                  <a:srgbClr val="FFFFFF"/>
                </a:solidFill>
                <a:latin typeface="Batang" pitchFamily="18" charset="-127"/>
              </a:rPr>
              <a:t>J.	KESEIMBANGAN, KESERASIAN, DAN 	KESELARASAN.</a:t>
            </a:r>
            <a:endParaRPr lang="en-ID" sz="2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70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94A4B-EDB0-47ED-DB92-EB613E43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8043" b="768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9271B-2325-A50E-291E-2FF83A40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2600">
                <a:solidFill>
                  <a:schemeClr val="bg1"/>
                </a:solidFill>
                <a:latin typeface="Batang" panose="02030600000101010101" pitchFamily="18" charset="-127"/>
              </a:rPr>
              <a:t>JENIS DAN HIERARKI PERATURAN PERUNDANG-UNDANGAN  DAERAH  :</a:t>
            </a:r>
            <a:br>
              <a:rPr lang="en-US" altLang="en-US" sz="2600">
                <a:solidFill>
                  <a:schemeClr val="bg1"/>
                </a:solidFill>
                <a:latin typeface="Batang" panose="02030600000101010101" pitchFamily="18" charset="-127"/>
              </a:rPr>
            </a:br>
            <a:endParaRPr lang="en-ID" sz="2600">
              <a:solidFill>
                <a:schemeClr val="bg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78FD-3CFF-BB5A-45AD-8CB7D3B5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5475" algn="l"/>
                <a:tab pos="990600" algn="l"/>
              </a:tabLst>
            </a:pPr>
            <a:r>
              <a:rPr lang="en-US" altLang="en-US" sz="2200">
                <a:solidFill>
                  <a:schemeClr val="bg1"/>
                </a:solidFill>
                <a:latin typeface="Batang" panose="02030600000101010101" pitchFamily="18" charset="-127"/>
              </a:rPr>
              <a:t>	A.	UUD 1945;</a:t>
            </a:r>
          </a:p>
          <a:p>
            <a:pPr marL="0" indent="0">
              <a:buNone/>
              <a:tabLst>
                <a:tab pos="625475" algn="l"/>
                <a:tab pos="990600" algn="l"/>
              </a:tabLst>
            </a:pPr>
            <a:r>
              <a:rPr lang="en-US" altLang="en-US" sz="2200">
                <a:solidFill>
                  <a:schemeClr val="bg1"/>
                </a:solidFill>
                <a:latin typeface="Batang" panose="02030600000101010101" pitchFamily="18" charset="-127"/>
              </a:rPr>
              <a:t>	B.	UNDANG-UNDANG / PERPU;</a:t>
            </a:r>
          </a:p>
          <a:p>
            <a:pPr marL="0" indent="0">
              <a:buNone/>
              <a:tabLst>
                <a:tab pos="625475" algn="l"/>
                <a:tab pos="990600" algn="l"/>
              </a:tabLst>
            </a:pPr>
            <a:r>
              <a:rPr lang="en-US" altLang="en-US" sz="2200">
                <a:solidFill>
                  <a:schemeClr val="bg1"/>
                </a:solidFill>
                <a:latin typeface="Batang" panose="02030600000101010101" pitchFamily="18" charset="-127"/>
              </a:rPr>
              <a:t>	C.	PERATURAN PEMERINTAH;</a:t>
            </a:r>
          </a:p>
          <a:p>
            <a:pPr marL="0" indent="0">
              <a:buNone/>
              <a:tabLst>
                <a:tab pos="625475" algn="l"/>
                <a:tab pos="990600" algn="l"/>
              </a:tabLst>
            </a:pPr>
            <a:r>
              <a:rPr lang="en-US" altLang="en-US" sz="2200">
                <a:solidFill>
                  <a:schemeClr val="bg1"/>
                </a:solidFill>
                <a:latin typeface="Batang" panose="02030600000101010101" pitchFamily="18" charset="-127"/>
              </a:rPr>
              <a:t>	D.	PERATURAN PRESIDEN;</a:t>
            </a:r>
          </a:p>
          <a:p>
            <a:pPr marL="0" indent="0">
              <a:buNone/>
              <a:tabLst>
                <a:tab pos="625475" algn="l"/>
                <a:tab pos="990600" algn="l"/>
              </a:tabLst>
            </a:pPr>
            <a:r>
              <a:rPr lang="en-US" altLang="en-US" sz="2200">
                <a:solidFill>
                  <a:schemeClr val="bg1"/>
                </a:solidFill>
                <a:latin typeface="Batang" panose="02030600000101010101" pitchFamily="18" charset="-127"/>
              </a:rPr>
              <a:t>	E.	PERATURAN DAERAH.</a:t>
            </a:r>
          </a:p>
          <a:p>
            <a:pPr marL="0" indent="0">
              <a:buNone/>
              <a:tabLst>
                <a:tab pos="625475" algn="l"/>
                <a:tab pos="990600" algn="l"/>
              </a:tabLst>
            </a:pPr>
            <a:endParaRPr lang="en-US" altLang="en-US" sz="2200">
              <a:solidFill>
                <a:schemeClr val="bg1"/>
              </a:solidFill>
              <a:latin typeface="Batang" panose="02030600000101010101" pitchFamily="18" charset="-127"/>
            </a:endParaRPr>
          </a:p>
          <a:p>
            <a:pPr marL="274638" indent="-274638">
              <a:spcBef>
                <a:spcPts val="0"/>
              </a:spcBef>
              <a:buNone/>
              <a:tabLst>
                <a:tab pos="625475" algn="l"/>
                <a:tab pos="990600" algn="l"/>
              </a:tabLst>
            </a:pPr>
            <a:r>
              <a:rPr lang="en-US" altLang="en-US" sz="2200">
                <a:solidFill>
                  <a:schemeClr val="bg1"/>
                </a:solidFill>
                <a:latin typeface="Batang" panose="02030600000101010101" pitchFamily="18" charset="-127"/>
              </a:rPr>
              <a:t>		-	PERATURAN PERUNDANG-UNDANGAN SELAIN TSB DI ATAS, DIAKUI 	KEBERADAANNYA  DAN 		MEMPUNYAI KEKUATAN HUKUM MENGIKAT SEPANJANG DIPERINTAHKAN OLEH  PERATURAN   		- PERUNDANG-UNDANGAN  YANG BERSANGKUTAN,   CONTOH :  PERATURAN MENTERI  DAN 		KEPUTUSAN MENTERI.  </a:t>
            </a:r>
          </a:p>
          <a:p>
            <a:pPr marL="0" indent="0">
              <a:buNone/>
            </a:pPr>
            <a:endParaRPr lang="en-ID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96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4313</Words>
  <Application>Microsoft Office PowerPoint</Application>
  <PresentationFormat>Widescreen</PresentationFormat>
  <Paragraphs>443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Batang</vt:lpstr>
      <vt:lpstr>Aptos</vt:lpstr>
      <vt:lpstr>Aptos Display</vt:lpstr>
      <vt:lpstr>Arial</vt:lpstr>
      <vt:lpstr>Arial Black</vt:lpstr>
      <vt:lpstr>Bitstream Vera Serif</vt:lpstr>
      <vt:lpstr>Bookman Old Style</vt:lpstr>
      <vt:lpstr>Calibri</vt:lpstr>
      <vt:lpstr>Century Gothic</vt:lpstr>
      <vt:lpstr>Georgia</vt:lpstr>
      <vt:lpstr>Impact</vt:lpstr>
      <vt:lpstr>Lucida Sans Unicode</vt:lpstr>
      <vt:lpstr>Palatino Linotype</vt:lpstr>
      <vt:lpstr>Tahoma</vt:lpstr>
      <vt:lpstr>Times New Roman</vt:lpstr>
      <vt:lpstr>Verdana</vt:lpstr>
      <vt:lpstr>Wingdings</vt:lpstr>
      <vt:lpstr>Office Theme</vt:lpstr>
      <vt:lpstr>PEMBENTUKAN PERATURAN PERUNDANG-UNDANGAN DAERAH</vt:lpstr>
      <vt:lpstr>Dasar Hukum Pembentukan Peraturan Daerah dan Perubahan UU No. 12 Tahun 2011</vt:lpstr>
      <vt:lpstr>Perubahan UU No. 12 Tahun 2011</vt:lpstr>
      <vt:lpstr>Prinsip-prinsip Pembentukan Perda:</vt:lpstr>
      <vt:lpstr>PEMBENTUKAN PERDA YANG BAIK HARUS BERDASARKAN</vt:lpstr>
      <vt:lpstr>PowerPoint Presentation</vt:lpstr>
      <vt:lpstr>PEMBENTUKAN PERATURAN PERUNDANG-UNDANGAN DAERAH</vt:lpstr>
      <vt:lpstr>AZAS MATERI MUATAN PERATURAN PERUNDANG-UNDANGAN</vt:lpstr>
      <vt:lpstr>JENIS DAN HIERARKI PERATURAN PERUNDANG-UNDANGAN  DAERAH  : </vt:lpstr>
      <vt:lpstr>LANDASAN PERDA</vt:lpstr>
      <vt:lpstr>Asas Hukum</vt:lpstr>
      <vt:lpstr>Asas Hukum</vt:lpstr>
      <vt:lpstr>Asas Hukum</vt:lpstr>
      <vt:lpstr>PRODUK HUKUM DAERAH TERDIRI DARI : A. PERATURAN DAERAH; B. PERATURAN WALIKOTA; C. KEPUTUSAN WALIKOTA; D. INSTRUKSI WALIKOTA (SURAT PERJANJIAN DISEJAJARKAN DALAM  PRODUK HUKUM DAERAH). </vt:lpstr>
      <vt:lpstr>SISTEMATIKA KAJIAN</vt:lpstr>
      <vt:lpstr>PENTINGNYA NASKAH AKADEMIK</vt:lpstr>
      <vt:lpstr>LATAR BELAKANG</vt:lpstr>
      <vt:lpstr>LANDASAN HUKUM</vt:lpstr>
      <vt:lpstr>MAKSUD TUJUAN SASARAN</vt:lpstr>
      <vt:lpstr>PERMASALAHAN</vt:lpstr>
      <vt:lpstr>TEHNIK PENYUSUNAN PERATURAN PERUNDANG-UNDANGAN</vt:lpstr>
      <vt:lpstr>PowerPoint Presentation</vt:lpstr>
      <vt:lpstr>PowerPoint Presentation</vt:lpstr>
      <vt:lpstr>B. PEMBUKAAN</vt:lpstr>
      <vt:lpstr>PowerPoint Presentation</vt:lpstr>
      <vt:lpstr>PowerPoint Presentation</vt:lpstr>
      <vt:lpstr>PowerPoint Presentation</vt:lpstr>
      <vt:lpstr>PowerPoint Presentation</vt:lpstr>
      <vt:lpstr>- Dasar Hukum dapat dibagi 2, yaitu :</vt:lpstr>
      <vt:lpstr>Contoh :</vt:lpstr>
      <vt:lpstr> DIKTUM :</vt:lpstr>
      <vt:lpstr>PowerPoint Presentation</vt:lpstr>
      <vt:lpstr>- KETENTUAN UMUM :</vt:lpstr>
      <vt:lpstr>- MATERI POKOK YANG DIATUR :</vt:lpstr>
      <vt:lpstr>- KETENTUAN PIDANA  ( jika diperlukan ) :</vt:lpstr>
      <vt:lpstr>PowerPoint Presentation</vt:lpstr>
      <vt:lpstr>Penutup merupakan bagian akhir Peraturan Perundang-undangan, memuat : </vt:lpstr>
      <vt:lpstr>PowerPoint Presentation</vt:lpstr>
      <vt:lpstr>PowerPoint Presentation</vt:lpstr>
      <vt:lpstr>PERSIAPAN PEMBENTUKAN PERATURAN DAERAH</vt:lpstr>
      <vt:lpstr>TAHAPAN  PEMBAHASAN</vt:lpstr>
      <vt:lpstr>TAHAPAN   PENETAPAN   DAN   PENGUNDANGAN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PEMBENTUKAN PERATURAN PERUNDANG-UNDANGAN DAERAH</dc:title>
  <dc:creator>rodiyah rodiyah</dc:creator>
  <cp:lastModifiedBy>EvnCom</cp:lastModifiedBy>
  <cp:revision>8</cp:revision>
  <dcterms:created xsi:type="dcterms:W3CDTF">2024-09-24T04:34:15Z</dcterms:created>
  <dcterms:modified xsi:type="dcterms:W3CDTF">2024-10-01T23:11:26Z</dcterms:modified>
</cp:coreProperties>
</file>