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99" r:id="rId3"/>
    <p:sldId id="300" r:id="rId4"/>
    <p:sldId id="279" r:id="rId5"/>
    <p:sldId id="280" r:id="rId6"/>
    <p:sldId id="281" r:id="rId7"/>
    <p:sldId id="282" r:id="rId8"/>
    <p:sldId id="283" r:id="rId9"/>
    <p:sldId id="284" r:id="rId10"/>
    <p:sldId id="289" r:id="rId11"/>
    <p:sldId id="290" r:id="rId12"/>
    <p:sldId id="292" r:id="rId13"/>
    <p:sldId id="291" r:id="rId14"/>
    <p:sldId id="293" r:id="rId15"/>
    <p:sldId id="294" r:id="rId16"/>
    <p:sldId id="297" r:id="rId17"/>
    <p:sldId id="298" r:id="rId18"/>
    <p:sldId id="295" r:id="rId19"/>
    <p:sldId id="27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5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FA72D3-670E-4B41-9857-F3B5BE311CB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D"/>
        </a:p>
      </dgm:t>
    </dgm:pt>
    <dgm:pt modelId="{AD763E14-017A-42DC-8D78-C972522B68FD}">
      <dgm:prSet phldrT="[Text]" custT="1"/>
      <dgm:spPr/>
      <dgm:t>
        <a:bodyPr/>
        <a:lstStyle/>
        <a:p>
          <a:r>
            <a:rPr lang="en-US" sz="2400" b="1" dirty="0" err="1"/>
            <a:t>Untuk</a:t>
          </a:r>
          <a:r>
            <a:rPr lang="en-US" sz="2400" b="1" dirty="0"/>
            <a:t> </a:t>
          </a:r>
          <a:r>
            <a:rPr lang="en-US" sz="2400" b="1" dirty="0" err="1"/>
            <a:t>memfasilitasi</a:t>
          </a:r>
          <a:r>
            <a:rPr lang="en-US" sz="2400" b="1" dirty="0"/>
            <a:t> </a:t>
          </a:r>
          <a:r>
            <a:rPr lang="en-US" sz="2400" b="1" dirty="0" err="1"/>
            <a:t>satu</a:t>
          </a:r>
          <a:r>
            <a:rPr lang="en-US" sz="2400" b="1" dirty="0"/>
            <a:t> </a:t>
          </a:r>
          <a:r>
            <a:rPr lang="en-US" sz="2400" b="1" dirty="0" err="1"/>
            <a:t>kebijakan</a:t>
          </a:r>
          <a:r>
            <a:rPr lang="en-US" sz="2400" b="1" dirty="0"/>
            <a:t> negara (</a:t>
          </a:r>
          <a:r>
            <a:rPr lang="en-US" sz="2400" b="1" dirty="0" err="1"/>
            <a:t>pemerintah</a:t>
          </a:r>
          <a:r>
            <a:rPr lang="en-US" sz="2400" b="1" dirty="0"/>
            <a:t>)</a:t>
          </a:r>
          <a:endParaRPr lang="en-ID" sz="2400" b="1" dirty="0"/>
        </a:p>
      </dgm:t>
    </dgm:pt>
    <dgm:pt modelId="{1E4998E0-917C-478B-AE95-4B3F853C9709}" type="parTrans" cxnId="{5315CA76-1F3B-4ECF-B965-313E40B126A7}">
      <dgm:prSet/>
      <dgm:spPr/>
      <dgm:t>
        <a:bodyPr/>
        <a:lstStyle/>
        <a:p>
          <a:endParaRPr lang="en-ID"/>
        </a:p>
      </dgm:t>
    </dgm:pt>
    <dgm:pt modelId="{A874FAEE-7BA2-49E0-8A8A-5458952FA657}" type="sibTrans" cxnId="{5315CA76-1F3B-4ECF-B965-313E40B126A7}">
      <dgm:prSet/>
      <dgm:spPr/>
      <dgm:t>
        <a:bodyPr/>
        <a:lstStyle/>
        <a:p>
          <a:endParaRPr lang="en-ID"/>
        </a:p>
      </dgm:t>
    </dgm:pt>
    <dgm:pt modelId="{0A3C1D3D-E9BA-4BB1-88DF-A8B2E4A9B40E}">
      <dgm:prSet phldrT="[Text]" custT="1"/>
      <dgm:spPr/>
      <dgm:t>
        <a:bodyPr/>
        <a:lstStyle/>
        <a:p>
          <a:r>
            <a:rPr lang="en-US" sz="2400" b="1" dirty="0" err="1"/>
            <a:t>Untuk</a:t>
          </a:r>
          <a:r>
            <a:rPr lang="en-US" sz="2400" b="1" dirty="0"/>
            <a:t> </a:t>
          </a:r>
          <a:r>
            <a:rPr lang="en-US" sz="2400" b="1" dirty="0" err="1"/>
            <a:t>penyederhanaan</a:t>
          </a:r>
          <a:r>
            <a:rPr lang="en-US" sz="2400" b="1" dirty="0"/>
            <a:t> </a:t>
          </a:r>
          <a:r>
            <a:rPr lang="en-US" sz="2400" b="1" dirty="0" err="1"/>
            <a:t>berbagai</a:t>
          </a:r>
          <a:r>
            <a:rPr lang="en-US" sz="2400" b="1" dirty="0"/>
            <a:t> UU yang </a:t>
          </a:r>
          <a:r>
            <a:rPr lang="en-US" sz="2400" b="1" dirty="0" err="1"/>
            <a:t>masih</a:t>
          </a:r>
          <a:r>
            <a:rPr lang="en-US" sz="2400" b="1" dirty="0"/>
            <a:t> </a:t>
          </a:r>
          <a:r>
            <a:rPr lang="en-US" sz="2400" b="1" dirty="0" err="1"/>
            <a:t>berlaku</a:t>
          </a:r>
          <a:endParaRPr lang="en-ID" sz="2400" b="1" dirty="0"/>
        </a:p>
      </dgm:t>
    </dgm:pt>
    <dgm:pt modelId="{BC2394C9-AF42-4366-8B28-F0A70F9059EF}" type="parTrans" cxnId="{EE11F035-5409-4A6C-BABD-13972A7382CA}">
      <dgm:prSet/>
      <dgm:spPr/>
      <dgm:t>
        <a:bodyPr/>
        <a:lstStyle/>
        <a:p>
          <a:endParaRPr lang="en-ID"/>
        </a:p>
      </dgm:t>
    </dgm:pt>
    <dgm:pt modelId="{21809709-F838-4CC0-A0D5-B3EBBB8AB2A4}" type="sibTrans" cxnId="{EE11F035-5409-4A6C-BABD-13972A7382CA}">
      <dgm:prSet/>
      <dgm:spPr/>
      <dgm:t>
        <a:bodyPr/>
        <a:lstStyle/>
        <a:p>
          <a:endParaRPr lang="en-ID"/>
        </a:p>
      </dgm:t>
    </dgm:pt>
    <dgm:pt modelId="{53747DA4-DEAA-4205-A2A4-49FBA3D9CBB0}" type="pres">
      <dgm:prSet presAssocID="{EDFA72D3-670E-4B41-9857-F3B5BE311CB1}" presName="linear" presStyleCnt="0">
        <dgm:presLayoutVars>
          <dgm:dir/>
          <dgm:animLvl val="lvl"/>
          <dgm:resizeHandles val="exact"/>
        </dgm:presLayoutVars>
      </dgm:prSet>
      <dgm:spPr/>
    </dgm:pt>
    <dgm:pt modelId="{5B97565E-BF66-46C4-A6A3-4F68FE7E0DFD}" type="pres">
      <dgm:prSet presAssocID="{AD763E14-017A-42DC-8D78-C972522B68FD}" presName="parentLin" presStyleCnt="0"/>
      <dgm:spPr/>
    </dgm:pt>
    <dgm:pt modelId="{FBC3E8BB-8524-4E74-BCAF-DB3515B35EBE}" type="pres">
      <dgm:prSet presAssocID="{AD763E14-017A-42DC-8D78-C972522B68FD}" presName="parentLeftMargin" presStyleLbl="node1" presStyleIdx="0" presStyleCnt="2"/>
      <dgm:spPr/>
    </dgm:pt>
    <dgm:pt modelId="{F6833197-16FA-4B97-8BD2-022D229C91DE}" type="pres">
      <dgm:prSet presAssocID="{AD763E14-017A-42DC-8D78-C972522B68FD}" presName="parentText" presStyleLbl="node1" presStyleIdx="0" presStyleCnt="2" custScaleY="287341">
        <dgm:presLayoutVars>
          <dgm:chMax val="0"/>
          <dgm:bulletEnabled val="1"/>
        </dgm:presLayoutVars>
      </dgm:prSet>
      <dgm:spPr/>
    </dgm:pt>
    <dgm:pt modelId="{ABEFA781-F19A-4CC1-8F55-906314D03E3D}" type="pres">
      <dgm:prSet presAssocID="{AD763E14-017A-42DC-8D78-C972522B68FD}" presName="negativeSpace" presStyleCnt="0"/>
      <dgm:spPr/>
    </dgm:pt>
    <dgm:pt modelId="{09A57CE3-7343-4CBC-A25D-DCB07B221838}" type="pres">
      <dgm:prSet presAssocID="{AD763E14-017A-42DC-8D78-C972522B68FD}" presName="childText" presStyleLbl="conFgAcc1" presStyleIdx="0" presStyleCnt="2">
        <dgm:presLayoutVars>
          <dgm:bulletEnabled val="1"/>
        </dgm:presLayoutVars>
      </dgm:prSet>
      <dgm:spPr/>
    </dgm:pt>
    <dgm:pt modelId="{80F73467-9BB5-4EB7-8975-CC5E207CBAFB}" type="pres">
      <dgm:prSet presAssocID="{A874FAEE-7BA2-49E0-8A8A-5458952FA657}" presName="spaceBetweenRectangles" presStyleCnt="0"/>
      <dgm:spPr/>
    </dgm:pt>
    <dgm:pt modelId="{6792BBB6-682C-42D6-B8F8-9AAE535E38DE}" type="pres">
      <dgm:prSet presAssocID="{0A3C1D3D-E9BA-4BB1-88DF-A8B2E4A9B40E}" presName="parentLin" presStyleCnt="0"/>
      <dgm:spPr/>
    </dgm:pt>
    <dgm:pt modelId="{4B27B0CA-A779-40E2-A2F1-6D43E44560B5}" type="pres">
      <dgm:prSet presAssocID="{0A3C1D3D-E9BA-4BB1-88DF-A8B2E4A9B40E}" presName="parentLeftMargin" presStyleLbl="node1" presStyleIdx="0" presStyleCnt="2"/>
      <dgm:spPr/>
    </dgm:pt>
    <dgm:pt modelId="{EEB1443C-AC1D-46C5-8F03-E4E54A2EFD33}" type="pres">
      <dgm:prSet presAssocID="{0A3C1D3D-E9BA-4BB1-88DF-A8B2E4A9B40E}" presName="parentText" presStyleLbl="node1" presStyleIdx="1" presStyleCnt="2" custScaleY="306629">
        <dgm:presLayoutVars>
          <dgm:chMax val="0"/>
          <dgm:bulletEnabled val="1"/>
        </dgm:presLayoutVars>
      </dgm:prSet>
      <dgm:spPr/>
    </dgm:pt>
    <dgm:pt modelId="{1054CB35-04AC-4340-9AA9-F6CF85645407}" type="pres">
      <dgm:prSet presAssocID="{0A3C1D3D-E9BA-4BB1-88DF-A8B2E4A9B40E}" presName="negativeSpace" presStyleCnt="0"/>
      <dgm:spPr/>
    </dgm:pt>
    <dgm:pt modelId="{F15F8FF9-9AD6-4D63-ADB0-7E2C851118F0}" type="pres">
      <dgm:prSet presAssocID="{0A3C1D3D-E9BA-4BB1-88DF-A8B2E4A9B40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E11F035-5409-4A6C-BABD-13972A7382CA}" srcId="{EDFA72D3-670E-4B41-9857-F3B5BE311CB1}" destId="{0A3C1D3D-E9BA-4BB1-88DF-A8B2E4A9B40E}" srcOrd="1" destOrd="0" parTransId="{BC2394C9-AF42-4366-8B28-F0A70F9059EF}" sibTransId="{21809709-F838-4CC0-A0D5-B3EBBB8AB2A4}"/>
    <dgm:cxn modelId="{90B6A155-C8DE-434A-9C41-61D5B93AC04D}" type="presOf" srcId="{0A3C1D3D-E9BA-4BB1-88DF-A8B2E4A9B40E}" destId="{4B27B0CA-A779-40E2-A2F1-6D43E44560B5}" srcOrd="0" destOrd="0" presId="urn:microsoft.com/office/officeart/2005/8/layout/list1"/>
    <dgm:cxn modelId="{5315CA76-1F3B-4ECF-B965-313E40B126A7}" srcId="{EDFA72D3-670E-4B41-9857-F3B5BE311CB1}" destId="{AD763E14-017A-42DC-8D78-C972522B68FD}" srcOrd="0" destOrd="0" parTransId="{1E4998E0-917C-478B-AE95-4B3F853C9709}" sibTransId="{A874FAEE-7BA2-49E0-8A8A-5458952FA657}"/>
    <dgm:cxn modelId="{9341BA85-F4C9-429D-A288-3BA1CAFF5057}" type="presOf" srcId="{AD763E14-017A-42DC-8D78-C972522B68FD}" destId="{FBC3E8BB-8524-4E74-BCAF-DB3515B35EBE}" srcOrd="0" destOrd="0" presId="urn:microsoft.com/office/officeart/2005/8/layout/list1"/>
    <dgm:cxn modelId="{D653DC95-2E02-4D73-A6CE-DDF410D54550}" type="presOf" srcId="{0A3C1D3D-E9BA-4BB1-88DF-A8B2E4A9B40E}" destId="{EEB1443C-AC1D-46C5-8F03-E4E54A2EFD33}" srcOrd="1" destOrd="0" presId="urn:microsoft.com/office/officeart/2005/8/layout/list1"/>
    <dgm:cxn modelId="{4EC17BA4-D5EB-48A0-B40B-CB7A99CD0F7F}" type="presOf" srcId="{AD763E14-017A-42DC-8D78-C972522B68FD}" destId="{F6833197-16FA-4B97-8BD2-022D229C91DE}" srcOrd="1" destOrd="0" presId="urn:microsoft.com/office/officeart/2005/8/layout/list1"/>
    <dgm:cxn modelId="{DFFC69DD-5280-43E0-B261-D8F19EB99B89}" type="presOf" srcId="{EDFA72D3-670E-4B41-9857-F3B5BE311CB1}" destId="{53747DA4-DEAA-4205-A2A4-49FBA3D9CBB0}" srcOrd="0" destOrd="0" presId="urn:microsoft.com/office/officeart/2005/8/layout/list1"/>
    <dgm:cxn modelId="{216EB3FC-2362-4EEA-95CC-869813D7C5FC}" type="presParOf" srcId="{53747DA4-DEAA-4205-A2A4-49FBA3D9CBB0}" destId="{5B97565E-BF66-46C4-A6A3-4F68FE7E0DFD}" srcOrd="0" destOrd="0" presId="urn:microsoft.com/office/officeart/2005/8/layout/list1"/>
    <dgm:cxn modelId="{4A07C81E-03B7-4DB7-B74B-E6E9FEFA6F10}" type="presParOf" srcId="{5B97565E-BF66-46C4-A6A3-4F68FE7E0DFD}" destId="{FBC3E8BB-8524-4E74-BCAF-DB3515B35EBE}" srcOrd="0" destOrd="0" presId="urn:microsoft.com/office/officeart/2005/8/layout/list1"/>
    <dgm:cxn modelId="{BA745034-1B88-4A22-A64A-B8EB6C7AF6BA}" type="presParOf" srcId="{5B97565E-BF66-46C4-A6A3-4F68FE7E0DFD}" destId="{F6833197-16FA-4B97-8BD2-022D229C91DE}" srcOrd="1" destOrd="0" presId="urn:microsoft.com/office/officeart/2005/8/layout/list1"/>
    <dgm:cxn modelId="{166FACCE-279B-40B1-B565-AEC58CF4C7B3}" type="presParOf" srcId="{53747DA4-DEAA-4205-A2A4-49FBA3D9CBB0}" destId="{ABEFA781-F19A-4CC1-8F55-906314D03E3D}" srcOrd="1" destOrd="0" presId="urn:microsoft.com/office/officeart/2005/8/layout/list1"/>
    <dgm:cxn modelId="{410722E3-44BC-4990-9310-815A704F33B6}" type="presParOf" srcId="{53747DA4-DEAA-4205-A2A4-49FBA3D9CBB0}" destId="{09A57CE3-7343-4CBC-A25D-DCB07B221838}" srcOrd="2" destOrd="0" presId="urn:microsoft.com/office/officeart/2005/8/layout/list1"/>
    <dgm:cxn modelId="{365953DE-D03B-41F9-9BFD-2279B7744516}" type="presParOf" srcId="{53747DA4-DEAA-4205-A2A4-49FBA3D9CBB0}" destId="{80F73467-9BB5-4EB7-8975-CC5E207CBAFB}" srcOrd="3" destOrd="0" presId="urn:microsoft.com/office/officeart/2005/8/layout/list1"/>
    <dgm:cxn modelId="{73CF491F-3737-417E-92AE-7A221F0D45C4}" type="presParOf" srcId="{53747DA4-DEAA-4205-A2A4-49FBA3D9CBB0}" destId="{6792BBB6-682C-42D6-B8F8-9AAE535E38DE}" srcOrd="4" destOrd="0" presId="urn:microsoft.com/office/officeart/2005/8/layout/list1"/>
    <dgm:cxn modelId="{C97D5457-1A82-4CE2-BA04-E120D3C4DECD}" type="presParOf" srcId="{6792BBB6-682C-42D6-B8F8-9AAE535E38DE}" destId="{4B27B0CA-A779-40E2-A2F1-6D43E44560B5}" srcOrd="0" destOrd="0" presId="urn:microsoft.com/office/officeart/2005/8/layout/list1"/>
    <dgm:cxn modelId="{E0948196-A386-4D42-A80D-E52958CB6DF5}" type="presParOf" srcId="{6792BBB6-682C-42D6-B8F8-9AAE535E38DE}" destId="{EEB1443C-AC1D-46C5-8F03-E4E54A2EFD33}" srcOrd="1" destOrd="0" presId="urn:microsoft.com/office/officeart/2005/8/layout/list1"/>
    <dgm:cxn modelId="{7425E545-A24D-4732-9532-FCEE2FD532F5}" type="presParOf" srcId="{53747DA4-DEAA-4205-A2A4-49FBA3D9CBB0}" destId="{1054CB35-04AC-4340-9AA9-F6CF85645407}" srcOrd="5" destOrd="0" presId="urn:microsoft.com/office/officeart/2005/8/layout/list1"/>
    <dgm:cxn modelId="{67F12EFE-690D-4884-AE9F-CB35608471F8}" type="presParOf" srcId="{53747DA4-DEAA-4205-A2A4-49FBA3D9CBB0}" destId="{F15F8FF9-9AD6-4D63-ADB0-7E2C851118F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57CE3-7343-4CBC-A25D-DCB07B221838}">
      <dsp:nvSpPr>
        <dsp:cNvPr id="0" name=""/>
        <dsp:cNvSpPr/>
      </dsp:nvSpPr>
      <dsp:spPr>
        <a:xfrm>
          <a:off x="0" y="1335680"/>
          <a:ext cx="89154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833197-16FA-4B97-8BD2-022D229C91DE}">
      <dsp:nvSpPr>
        <dsp:cNvPr id="0" name=""/>
        <dsp:cNvSpPr/>
      </dsp:nvSpPr>
      <dsp:spPr>
        <a:xfrm>
          <a:off x="445334" y="74545"/>
          <a:ext cx="6234685" cy="15268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Untuk</a:t>
          </a:r>
          <a:r>
            <a:rPr lang="en-US" sz="2400" b="1" kern="1200" dirty="0"/>
            <a:t> </a:t>
          </a:r>
          <a:r>
            <a:rPr lang="en-US" sz="2400" b="1" kern="1200" dirty="0" err="1"/>
            <a:t>memfasilitasi</a:t>
          </a:r>
          <a:r>
            <a:rPr lang="en-US" sz="2400" b="1" kern="1200" dirty="0"/>
            <a:t> </a:t>
          </a:r>
          <a:r>
            <a:rPr lang="en-US" sz="2400" b="1" kern="1200" dirty="0" err="1"/>
            <a:t>satu</a:t>
          </a:r>
          <a:r>
            <a:rPr lang="en-US" sz="2400" b="1" kern="1200" dirty="0"/>
            <a:t> </a:t>
          </a:r>
          <a:r>
            <a:rPr lang="en-US" sz="2400" b="1" kern="1200" dirty="0" err="1"/>
            <a:t>kebijakan</a:t>
          </a:r>
          <a:r>
            <a:rPr lang="en-US" sz="2400" b="1" kern="1200" dirty="0"/>
            <a:t> negara (</a:t>
          </a:r>
          <a:r>
            <a:rPr lang="en-US" sz="2400" b="1" kern="1200" dirty="0" err="1"/>
            <a:t>pemerintah</a:t>
          </a:r>
          <a:r>
            <a:rPr lang="en-US" sz="2400" b="1" kern="1200" dirty="0"/>
            <a:t>)</a:t>
          </a:r>
          <a:endParaRPr lang="en-ID" sz="2400" b="1" kern="1200" dirty="0"/>
        </a:p>
      </dsp:txBody>
      <dsp:txXfrm>
        <a:off x="519867" y="149078"/>
        <a:ext cx="6085619" cy="1377749"/>
      </dsp:txXfrm>
    </dsp:sp>
    <dsp:sp modelId="{F15F8FF9-9AD6-4D63-ADB0-7E2C851118F0}">
      <dsp:nvSpPr>
        <dsp:cNvPr id="0" name=""/>
        <dsp:cNvSpPr/>
      </dsp:nvSpPr>
      <dsp:spPr>
        <a:xfrm>
          <a:off x="0" y="3250104"/>
          <a:ext cx="89154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1443C-AC1D-46C5-8F03-E4E54A2EFD33}">
      <dsp:nvSpPr>
        <dsp:cNvPr id="0" name=""/>
        <dsp:cNvSpPr/>
      </dsp:nvSpPr>
      <dsp:spPr>
        <a:xfrm>
          <a:off x="445334" y="1886480"/>
          <a:ext cx="6234685" cy="1629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 err="1"/>
            <a:t>Untuk</a:t>
          </a:r>
          <a:r>
            <a:rPr lang="en-US" sz="2400" b="1" kern="1200" dirty="0"/>
            <a:t> </a:t>
          </a:r>
          <a:r>
            <a:rPr lang="en-US" sz="2400" b="1" kern="1200" dirty="0" err="1"/>
            <a:t>penyederhanaan</a:t>
          </a:r>
          <a:r>
            <a:rPr lang="en-US" sz="2400" b="1" kern="1200" dirty="0"/>
            <a:t> </a:t>
          </a:r>
          <a:r>
            <a:rPr lang="en-US" sz="2400" b="1" kern="1200" dirty="0" err="1"/>
            <a:t>berbagai</a:t>
          </a:r>
          <a:r>
            <a:rPr lang="en-US" sz="2400" b="1" kern="1200" dirty="0"/>
            <a:t> UU yang </a:t>
          </a:r>
          <a:r>
            <a:rPr lang="en-US" sz="2400" b="1" kern="1200" dirty="0" err="1"/>
            <a:t>masih</a:t>
          </a:r>
          <a:r>
            <a:rPr lang="en-US" sz="2400" b="1" kern="1200" dirty="0"/>
            <a:t> </a:t>
          </a:r>
          <a:r>
            <a:rPr lang="en-US" sz="2400" b="1" kern="1200" dirty="0" err="1"/>
            <a:t>berlaku</a:t>
          </a:r>
          <a:endParaRPr lang="en-ID" sz="2400" b="1" kern="1200" dirty="0"/>
        </a:p>
      </dsp:txBody>
      <dsp:txXfrm>
        <a:off x="524870" y="1966016"/>
        <a:ext cx="6075613" cy="1470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6F24-D167-47E4-AD1E-106539CAB1A8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91406-8E08-4382-B7A3-AFA6CF42BB3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8493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C91406-8E08-4382-B7A3-AFA6CF42BB3C}" type="slidenum">
              <a:rPr lang="en-ID" smtClean="0"/>
              <a:t>17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6628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8573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1363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9307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31314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5631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98779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85115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6256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955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2313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8118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2517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148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0378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232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110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45F0A-0777-4DDC-8D8E-86AEFA362B90}" type="datetimeFigureOut">
              <a:rPr lang="en-ID" smtClean="0"/>
              <a:t>24/07/2023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A25C13-6CDC-488C-802F-C2B3CDE32AF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2054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1300E-5D3A-441E-AF96-0FEE49CA8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4720" y="885217"/>
            <a:ext cx="8850132" cy="1984444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METODE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OMNIBUS LAW 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DALAM PEMBENTUKAN PERATURAN PERUNDANG-UNDANGAN DI INDONESIA</a:t>
            </a:r>
            <a:endParaRPr lang="en-ID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0C58AC-B523-4DD2-A61D-B6205BBBE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4720" y="3594910"/>
            <a:ext cx="8850132" cy="1645920"/>
          </a:xfrm>
        </p:spPr>
        <p:txBody>
          <a:bodyPr>
            <a:noAutofit/>
          </a:bodyPr>
          <a:lstStyle/>
          <a:p>
            <a:r>
              <a:rPr lang="en-US" b="1" dirty="0"/>
              <a:t>OLEH: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UNAN PRIBADI, SH.,MH.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DIREKTUR HARMONISASI PERATURAN PERUNDANG-UNDANGAN II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KEMENTERIAN HUKUM DAN HAK ASASI MANUSIA RI</a:t>
            </a:r>
            <a:endParaRPr lang="en-ID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038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C0BE-EA29-4009-A391-D4F4C451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2187" y="741680"/>
            <a:ext cx="9082425" cy="9805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DASAR HUKUM PEMBENTUKAN PUU DENGAN METODE </a:t>
            </a:r>
            <a:r>
              <a:rPr lang="en-US" b="1" i="1" dirty="0"/>
              <a:t>OMNIBUS LAW</a:t>
            </a:r>
            <a:endParaRPr lang="en-ID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EBFA3-5224-4A8B-9D05-187D1A4F7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827" y="2104008"/>
            <a:ext cx="8753383" cy="4012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/>
              <a:t>UU NOMOR 13 TAHUN 2022 TENTANG PERUBAHAN KEDUA ATAS UU NOMOR 12 TAHUN 2011 TENTANG PEMBENTUKAN PERATURAN PERUNDANG-UNDANGAN</a:t>
            </a:r>
            <a:r>
              <a:rPr lang="en-US" sz="2400" dirty="0"/>
              <a:t>.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PASAL 42A</a:t>
            </a:r>
          </a:p>
          <a:p>
            <a:pPr marL="0" indent="0" algn="ctr">
              <a:buNone/>
            </a:pP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i="1" dirty="0"/>
              <a:t>omnibu</a:t>
            </a:r>
            <a:r>
              <a:rPr lang="en-US" sz="2400" dirty="0"/>
              <a:t>s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penyusunan</a:t>
            </a:r>
            <a:r>
              <a:rPr lang="en-US" sz="2400" dirty="0"/>
              <a:t> </a:t>
            </a:r>
            <a:r>
              <a:rPr lang="en-US" sz="2400" dirty="0" err="1"/>
              <a:t>Rancangan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ditetapkan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dokumen</a:t>
            </a:r>
            <a:r>
              <a:rPr lang="en-US" sz="2400" dirty="0"/>
              <a:t> </a:t>
            </a:r>
            <a:r>
              <a:rPr lang="en-US" sz="2400" dirty="0" err="1"/>
              <a:t>perencanaan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81067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EBFA3-5224-4A8B-9D05-187D1A4F7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0085" y="739302"/>
            <a:ext cx="9202366" cy="537701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ID" sz="2400" b="1" dirty="0"/>
              <a:t>PASAL 64</a:t>
            </a:r>
          </a:p>
          <a:p>
            <a:pPr marL="457200" indent="-457200" algn="just">
              <a:buAutoNum type="arabicParenBoth"/>
            </a:pPr>
            <a:r>
              <a:rPr lang="en-ID" sz="2400" dirty="0" err="1"/>
              <a:t>Penyusunan</a:t>
            </a:r>
            <a:r>
              <a:rPr lang="en-ID" sz="2400" dirty="0"/>
              <a:t> </a:t>
            </a:r>
            <a:r>
              <a:rPr lang="en-ID" sz="2400" dirty="0" err="1"/>
              <a:t>Rancangan</a:t>
            </a:r>
            <a:r>
              <a:rPr lang="en-ID" sz="2400" dirty="0"/>
              <a:t> </a:t>
            </a:r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Perundang-undangan</a:t>
            </a:r>
            <a:r>
              <a:rPr lang="en-ID" sz="2400" dirty="0"/>
              <a:t> </a:t>
            </a:r>
            <a:r>
              <a:rPr lang="en-ID" sz="2400" dirty="0" err="1"/>
              <a:t>dilakukan</a:t>
            </a:r>
            <a:r>
              <a:rPr lang="en-ID" sz="2400" dirty="0"/>
              <a:t> </a:t>
            </a:r>
            <a:r>
              <a:rPr lang="en-ID" sz="2400" dirty="0" err="1"/>
              <a:t>sesuai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teknik</a:t>
            </a:r>
            <a:r>
              <a:rPr lang="en-ID" sz="2400" dirty="0"/>
              <a:t> </a:t>
            </a:r>
            <a:r>
              <a:rPr lang="en-ID" sz="2400" dirty="0" err="1"/>
              <a:t>penyusunan</a:t>
            </a:r>
            <a:r>
              <a:rPr lang="en-ID" sz="2400" dirty="0"/>
              <a:t> </a:t>
            </a:r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Perundang-undangan</a:t>
            </a:r>
            <a:r>
              <a:rPr lang="en-ID" sz="2400" dirty="0"/>
              <a:t>. </a:t>
            </a:r>
          </a:p>
          <a:p>
            <a:pPr marL="0" indent="0" algn="just">
              <a:buNone/>
            </a:pPr>
            <a:r>
              <a:rPr lang="en-ID" sz="2400" dirty="0"/>
              <a:t>(1a) </a:t>
            </a:r>
            <a:r>
              <a:rPr lang="en-ID" sz="2400" dirty="0" err="1"/>
              <a:t>Penyusunan</a:t>
            </a:r>
            <a:r>
              <a:rPr lang="en-ID" sz="2400" dirty="0"/>
              <a:t> </a:t>
            </a:r>
            <a:r>
              <a:rPr lang="en-ID" sz="2400" dirty="0" err="1"/>
              <a:t>Rancangan</a:t>
            </a:r>
            <a:r>
              <a:rPr lang="en-ID" sz="2400" dirty="0"/>
              <a:t> </a:t>
            </a:r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Perundang-undangan</a:t>
            </a:r>
            <a:r>
              <a:rPr lang="en-ID" sz="2400" dirty="0"/>
              <a:t> </a:t>
            </a:r>
            <a:r>
              <a:rPr lang="en-ID" sz="2400" dirty="0" err="1"/>
              <a:t>sebagaimana</a:t>
            </a:r>
            <a:r>
              <a:rPr lang="en-ID" sz="2400" dirty="0"/>
              <a:t> </a:t>
            </a:r>
            <a:r>
              <a:rPr lang="en-ID" sz="2400" dirty="0" err="1"/>
              <a:t>dimaksud</a:t>
            </a:r>
            <a:r>
              <a:rPr lang="en-ID" sz="2400" dirty="0"/>
              <a:t> pada </a:t>
            </a:r>
            <a:r>
              <a:rPr lang="en-ID" sz="2400" dirty="0" err="1"/>
              <a:t>ayat</a:t>
            </a:r>
            <a:r>
              <a:rPr lang="en-ID" sz="2400" dirty="0"/>
              <a:t> (1)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menggunakan</a:t>
            </a:r>
            <a:r>
              <a:rPr lang="en-ID" sz="2400" dirty="0"/>
              <a:t> </a:t>
            </a:r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i="1" dirty="0"/>
              <a:t>omnibus</a:t>
            </a:r>
            <a:r>
              <a:rPr lang="en-ID" sz="2400" dirty="0"/>
              <a:t>. </a:t>
            </a:r>
          </a:p>
          <a:p>
            <a:pPr marL="0" indent="0" algn="just">
              <a:buNone/>
            </a:pPr>
            <a:r>
              <a:rPr lang="en-ID" sz="2400" dirty="0"/>
              <a:t>(lb) </a:t>
            </a:r>
            <a:r>
              <a:rPr lang="en-ID" sz="2400" i="1" dirty="0" err="1"/>
              <a:t>Metode</a:t>
            </a:r>
            <a:r>
              <a:rPr lang="en-ID" sz="2400" i="1" dirty="0"/>
              <a:t> omnibus </a:t>
            </a:r>
            <a:r>
              <a:rPr lang="en-ID" sz="2400" dirty="0" err="1"/>
              <a:t>sebagaimana</a:t>
            </a:r>
            <a:r>
              <a:rPr lang="en-ID" sz="2400" dirty="0"/>
              <a:t> </a:t>
            </a:r>
            <a:r>
              <a:rPr lang="en-ID" sz="2400" dirty="0" err="1"/>
              <a:t>dimaksud</a:t>
            </a:r>
            <a:r>
              <a:rPr lang="en-ID" sz="2400" dirty="0"/>
              <a:t> pada </a:t>
            </a:r>
            <a:r>
              <a:rPr lang="en-ID" sz="2400" dirty="0" err="1"/>
              <a:t>ayat</a:t>
            </a:r>
            <a:r>
              <a:rPr lang="en-ID" sz="2400" dirty="0"/>
              <a:t> (1a)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dirty="0" err="1"/>
              <a:t>penyusunan</a:t>
            </a:r>
            <a:r>
              <a:rPr lang="en-ID" sz="2400" dirty="0"/>
              <a:t> </a:t>
            </a:r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Perundang-undangan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: </a:t>
            </a:r>
          </a:p>
          <a:p>
            <a:pPr marL="457200" indent="-457200" algn="just">
              <a:buAutoNum type="alphaLcPeriod"/>
            </a:pPr>
            <a:r>
              <a:rPr lang="en-ID" sz="2400" dirty="0" err="1"/>
              <a:t>memuat</a:t>
            </a:r>
            <a:r>
              <a:rPr lang="en-ID" sz="2400" dirty="0"/>
              <a:t> </a:t>
            </a:r>
            <a:r>
              <a:rPr lang="en-ID" sz="2400" dirty="0" err="1"/>
              <a:t>materi</a:t>
            </a:r>
            <a:r>
              <a:rPr lang="en-ID" sz="2400" dirty="0"/>
              <a:t> </a:t>
            </a:r>
            <a:r>
              <a:rPr lang="en-ID" sz="2400" dirty="0" err="1"/>
              <a:t>muatan</a:t>
            </a:r>
            <a:r>
              <a:rPr lang="en-ID" sz="2400" dirty="0"/>
              <a:t> </a:t>
            </a:r>
            <a:r>
              <a:rPr lang="en-ID" sz="2400" dirty="0" err="1"/>
              <a:t>baru</a:t>
            </a:r>
            <a:r>
              <a:rPr lang="en-ID" sz="2400" dirty="0"/>
              <a:t>; </a:t>
            </a:r>
          </a:p>
          <a:p>
            <a:pPr marL="457200" indent="-457200" algn="just">
              <a:buAutoNum type="alphaLcPeriod"/>
            </a:pPr>
            <a:r>
              <a:rPr lang="en-ID" sz="2400" dirty="0" err="1"/>
              <a:t>mengubah</a:t>
            </a:r>
            <a:r>
              <a:rPr lang="en-ID" sz="2400" dirty="0"/>
              <a:t> </a:t>
            </a:r>
            <a:r>
              <a:rPr lang="en-ID" sz="2400" dirty="0" err="1"/>
              <a:t>materi</a:t>
            </a:r>
            <a:r>
              <a:rPr lang="en-ID" sz="2400" dirty="0"/>
              <a:t> </a:t>
            </a:r>
            <a:r>
              <a:rPr lang="en-ID" sz="2400" dirty="0" err="1"/>
              <a:t>muatan</a:t>
            </a:r>
            <a:r>
              <a:rPr lang="en-ID" sz="2400" dirty="0"/>
              <a:t> yang </a:t>
            </a:r>
            <a:r>
              <a:rPr lang="en-ID" sz="2400" dirty="0" err="1"/>
              <a:t>memiliki</a:t>
            </a:r>
            <a:r>
              <a:rPr lang="en-ID" sz="2400" dirty="0"/>
              <a:t> </a:t>
            </a:r>
            <a:r>
              <a:rPr lang="en-ID" sz="2400" dirty="0" err="1"/>
              <a:t>keterkaitan</a:t>
            </a:r>
            <a:r>
              <a:rPr lang="en-ID" sz="2400" dirty="0"/>
              <a:t> dan/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kebutuhan</a:t>
            </a:r>
            <a:r>
              <a:rPr lang="en-ID" sz="2400" dirty="0"/>
              <a:t> </a:t>
            </a:r>
            <a:r>
              <a:rPr lang="en-ID" sz="2400" dirty="0" err="1"/>
              <a:t>hukum</a:t>
            </a:r>
            <a:r>
              <a:rPr lang="en-ID" sz="2400" dirty="0"/>
              <a:t> yang </a:t>
            </a:r>
            <a:r>
              <a:rPr lang="en-ID" sz="2400" dirty="0" err="1"/>
              <a:t>diatur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berbagai</a:t>
            </a:r>
            <a:r>
              <a:rPr lang="en-ID" sz="2400" dirty="0"/>
              <a:t> </a:t>
            </a:r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Perundang-undangan</a:t>
            </a:r>
            <a:r>
              <a:rPr lang="en-ID" sz="2400" dirty="0"/>
              <a:t> yang </a:t>
            </a:r>
            <a:r>
              <a:rPr lang="en-ID" sz="2400" dirty="0" err="1"/>
              <a:t>jenis</a:t>
            </a:r>
            <a:r>
              <a:rPr lang="en-ID" sz="2400" dirty="0"/>
              <a:t> dan </a:t>
            </a:r>
            <a:r>
              <a:rPr lang="en-ID" sz="2400" dirty="0" err="1"/>
              <a:t>hierarkinya</a:t>
            </a:r>
            <a:r>
              <a:rPr lang="en-ID" sz="2400" dirty="0"/>
              <a:t> </a:t>
            </a:r>
            <a:r>
              <a:rPr lang="en-ID" sz="2400" dirty="0" err="1"/>
              <a:t>sama</a:t>
            </a:r>
            <a:r>
              <a:rPr lang="en-ID" sz="2400" dirty="0"/>
              <a:t>; dan/</a:t>
            </a:r>
            <a:r>
              <a:rPr lang="en-ID" sz="2400" dirty="0" err="1"/>
              <a:t>atau</a:t>
            </a:r>
            <a:endParaRPr lang="en-ID" sz="2400" dirty="0"/>
          </a:p>
          <a:p>
            <a:pPr marL="457200" indent="-457200" algn="just">
              <a:buAutoNum type="alphaLcPeriod"/>
            </a:pPr>
            <a:r>
              <a:rPr lang="en-ID" sz="2400" dirty="0" err="1"/>
              <a:t>mencabut</a:t>
            </a:r>
            <a:r>
              <a:rPr lang="en-ID" sz="2400" dirty="0"/>
              <a:t> </a:t>
            </a:r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Perundang-undangan</a:t>
            </a:r>
            <a:r>
              <a:rPr lang="en-ID" sz="2400" dirty="0"/>
              <a:t> yang </a:t>
            </a:r>
            <a:r>
              <a:rPr lang="en-ID" sz="2400" dirty="0" err="1"/>
              <a:t>jenis</a:t>
            </a:r>
            <a:r>
              <a:rPr lang="en-ID" sz="2400" dirty="0"/>
              <a:t> dan </a:t>
            </a:r>
            <a:r>
              <a:rPr lang="en-ID" sz="2400" dirty="0" err="1"/>
              <a:t>hierarkinya</a:t>
            </a:r>
            <a:r>
              <a:rPr lang="en-ID" sz="2400" dirty="0"/>
              <a:t> </a:t>
            </a:r>
            <a:r>
              <a:rPr lang="en-ID" sz="2400" dirty="0" err="1"/>
              <a:t>sama</a:t>
            </a:r>
            <a:r>
              <a:rPr lang="en-ID" sz="2400" dirty="0"/>
              <a:t>,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menggabungkannya</a:t>
            </a:r>
            <a:r>
              <a:rPr lang="en-ID" sz="2400" dirty="0"/>
              <a:t> </a:t>
            </a:r>
            <a:r>
              <a:rPr lang="en-ID" sz="2400" dirty="0" err="1"/>
              <a:t>ke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satu</a:t>
            </a:r>
            <a:r>
              <a:rPr lang="en-ID" sz="2400" dirty="0"/>
              <a:t> </a:t>
            </a:r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Perundang-undangan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mencapai</a:t>
            </a:r>
            <a:r>
              <a:rPr lang="en-ID" sz="2400" dirty="0"/>
              <a:t> </a:t>
            </a:r>
            <a:r>
              <a:rPr lang="en-ID" sz="2400" dirty="0" err="1"/>
              <a:t>tujuan</a:t>
            </a:r>
            <a:r>
              <a:rPr lang="en-ID" sz="2400" dirty="0"/>
              <a:t> </a:t>
            </a:r>
            <a:r>
              <a:rPr lang="en-ID" sz="2400" dirty="0" err="1"/>
              <a:t>tertentu</a:t>
            </a:r>
            <a:r>
              <a:rPr lang="en-ID" sz="2400" dirty="0"/>
              <a:t>.</a:t>
            </a:r>
            <a:endParaRPr lang="en-ID" sz="2400" b="1" dirty="0"/>
          </a:p>
        </p:txBody>
      </p:sp>
    </p:spTree>
    <p:extLst>
      <p:ext uri="{BB962C8B-B14F-4D97-AF65-F5344CB8AC3E}">
        <p14:creationId xmlns:p14="http://schemas.microsoft.com/office/powerpoint/2010/main" val="1119519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EBFA3-5224-4A8B-9D05-187D1A4F7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0085" y="1089498"/>
            <a:ext cx="9202366" cy="50268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D" sz="2400" b="1" dirty="0"/>
              <a:t>PASAL 64</a:t>
            </a:r>
          </a:p>
          <a:p>
            <a:pPr marL="0" indent="0" algn="just">
              <a:buNone/>
            </a:pPr>
            <a:r>
              <a:rPr lang="en-ID" sz="2400" dirty="0"/>
              <a:t>(2) </a:t>
            </a:r>
            <a:r>
              <a:rPr lang="en-ID" sz="2400" dirty="0" err="1"/>
              <a:t>Ketentuan</a:t>
            </a:r>
            <a:r>
              <a:rPr lang="en-ID" sz="2400" dirty="0"/>
              <a:t> </a:t>
            </a:r>
            <a:r>
              <a:rPr lang="en-ID" sz="2400" dirty="0" err="1"/>
              <a:t>mengenai</a:t>
            </a:r>
            <a:r>
              <a:rPr lang="en-ID" sz="2400" dirty="0"/>
              <a:t> </a:t>
            </a:r>
            <a:r>
              <a:rPr lang="en-ID" sz="2400" dirty="0" err="1"/>
              <a:t>teknik</a:t>
            </a:r>
            <a:r>
              <a:rPr lang="en-ID" sz="2400" dirty="0"/>
              <a:t> </a:t>
            </a:r>
            <a:r>
              <a:rPr lang="en-ID" sz="2400" dirty="0" err="1"/>
              <a:t>penyusunan</a:t>
            </a:r>
            <a:r>
              <a:rPr lang="en-ID" sz="2400" dirty="0"/>
              <a:t> </a:t>
            </a:r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Perundang-undangan</a:t>
            </a:r>
            <a:r>
              <a:rPr lang="en-ID" sz="2400" dirty="0"/>
              <a:t> </a:t>
            </a:r>
            <a:r>
              <a:rPr lang="en-ID" sz="2400" dirty="0" err="1"/>
              <a:t>sebagaimana</a:t>
            </a:r>
            <a:r>
              <a:rPr lang="en-ID" sz="2400" dirty="0"/>
              <a:t> </a:t>
            </a:r>
            <a:r>
              <a:rPr lang="en-ID" sz="2400" dirty="0" err="1"/>
              <a:t>dimaksud</a:t>
            </a:r>
            <a:r>
              <a:rPr lang="en-ID" sz="2400" dirty="0"/>
              <a:t> pada </a:t>
            </a:r>
            <a:r>
              <a:rPr lang="en-ID" sz="2400" dirty="0" err="1"/>
              <a:t>ayat</a:t>
            </a:r>
            <a:r>
              <a:rPr lang="en-ID" sz="2400" dirty="0"/>
              <a:t> (1) </a:t>
            </a:r>
            <a:r>
              <a:rPr lang="en-ID" sz="2400" dirty="0" err="1"/>
              <a:t>tercantum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Lampiran II yang </a:t>
            </a:r>
            <a:r>
              <a:rPr lang="en-ID" sz="2400" dirty="0" err="1"/>
              <a:t>merupakan</a:t>
            </a:r>
            <a:r>
              <a:rPr lang="en-ID" sz="2400" dirty="0"/>
              <a:t> </a:t>
            </a:r>
            <a:r>
              <a:rPr lang="en-ID" sz="2400" dirty="0" err="1"/>
              <a:t>bagian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terpisahkan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Undang-Undang</a:t>
            </a:r>
            <a:r>
              <a:rPr lang="en-ID" sz="2400" dirty="0"/>
              <a:t> </a:t>
            </a:r>
            <a:r>
              <a:rPr lang="en-ID" sz="2400" dirty="0" err="1"/>
              <a:t>ini</a:t>
            </a:r>
            <a:r>
              <a:rPr lang="en-ID" sz="2400" dirty="0"/>
              <a:t>. </a:t>
            </a:r>
          </a:p>
          <a:p>
            <a:pPr marL="0" indent="0" algn="just">
              <a:buNone/>
            </a:pPr>
            <a:r>
              <a:rPr lang="en-ID" sz="2400" dirty="0"/>
              <a:t>(3) </a:t>
            </a:r>
            <a:r>
              <a:rPr lang="en-ID" sz="2400" dirty="0" err="1"/>
              <a:t>Ketentuan</a:t>
            </a:r>
            <a:r>
              <a:rPr lang="en-ID" sz="2400" dirty="0"/>
              <a:t> </a:t>
            </a:r>
            <a:r>
              <a:rPr lang="en-ID" sz="2400" dirty="0" err="1"/>
              <a:t>mengenai</a:t>
            </a:r>
            <a:r>
              <a:rPr lang="en-ID" sz="2400" dirty="0"/>
              <a:t> </a:t>
            </a:r>
            <a:r>
              <a:rPr lang="en-ID" sz="2400" dirty="0" err="1"/>
              <a:t>perubahan</a:t>
            </a:r>
            <a:r>
              <a:rPr lang="en-ID" sz="2400" dirty="0"/>
              <a:t> </a:t>
            </a:r>
            <a:r>
              <a:rPr lang="en-ID" sz="2400" dirty="0" err="1"/>
              <a:t>terhadap</a:t>
            </a:r>
            <a:r>
              <a:rPr lang="en-ID" sz="2400" dirty="0"/>
              <a:t> </a:t>
            </a:r>
            <a:r>
              <a:rPr lang="en-ID" sz="2400" dirty="0" err="1"/>
              <a:t>teknik</a:t>
            </a:r>
            <a:r>
              <a:rPr lang="en-ID" sz="2400" dirty="0"/>
              <a:t> </a:t>
            </a:r>
            <a:r>
              <a:rPr lang="en-ID" sz="2400" dirty="0" err="1"/>
              <a:t>penyusunan</a:t>
            </a:r>
            <a:r>
              <a:rPr lang="en-ID" sz="2400" dirty="0"/>
              <a:t> </a:t>
            </a:r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Perundang-undangan</a:t>
            </a:r>
            <a:r>
              <a:rPr lang="en-ID" sz="2400" dirty="0"/>
              <a:t> </a:t>
            </a:r>
            <a:r>
              <a:rPr lang="en-ID" sz="2400" dirty="0" err="1"/>
              <a:t>sebagaimana</a:t>
            </a:r>
            <a:r>
              <a:rPr lang="en-ID" sz="2400" dirty="0"/>
              <a:t> </a:t>
            </a:r>
            <a:r>
              <a:rPr lang="en-ID" sz="2400" dirty="0" err="1"/>
              <a:t>dimaksud</a:t>
            </a:r>
            <a:r>
              <a:rPr lang="en-ID" sz="2400" dirty="0"/>
              <a:t> pada </a:t>
            </a:r>
            <a:r>
              <a:rPr lang="en-ID" sz="2400" dirty="0" err="1"/>
              <a:t>ayat</a:t>
            </a:r>
            <a:r>
              <a:rPr lang="en-ID" sz="2400" dirty="0"/>
              <a:t> (2) </a:t>
            </a:r>
            <a:r>
              <a:rPr lang="en-ID" sz="2400" dirty="0" err="1"/>
              <a:t>diatur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Presiden</a:t>
            </a:r>
            <a:r>
              <a:rPr lang="en-ID" sz="2400" dirty="0"/>
              <a:t>.</a:t>
            </a:r>
            <a:endParaRPr lang="en-ID" sz="2400" b="1" dirty="0"/>
          </a:p>
        </p:txBody>
      </p:sp>
    </p:spTree>
    <p:extLst>
      <p:ext uri="{BB962C8B-B14F-4D97-AF65-F5344CB8AC3E}">
        <p14:creationId xmlns:p14="http://schemas.microsoft.com/office/powerpoint/2010/main" val="4045883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EBFA3-5224-4A8B-9D05-187D1A4F7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827" y="1235413"/>
            <a:ext cx="9085445" cy="48809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ID" b="1" dirty="0"/>
          </a:p>
          <a:p>
            <a:pPr marL="0" indent="0" algn="ctr">
              <a:buNone/>
            </a:pPr>
            <a:r>
              <a:rPr lang="en-ID" sz="2400" b="1" dirty="0"/>
              <a:t>PASAL 97A</a:t>
            </a:r>
          </a:p>
          <a:p>
            <a:pPr marL="0" indent="0" algn="ctr">
              <a:buNone/>
            </a:pPr>
            <a:r>
              <a:rPr lang="en-ID" sz="2400" dirty="0" err="1"/>
              <a:t>Materi</a:t>
            </a:r>
            <a:r>
              <a:rPr lang="en-ID" sz="2400" dirty="0"/>
              <a:t> </a:t>
            </a:r>
            <a:r>
              <a:rPr lang="en-ID" sz="2400" dirty="0" err="1"/>
              <a:t>muatan</a:t>
            </a:r>
            <a:r>
              <a:rPr lang="en-ID" sz="2400" dirty="0"/>
              <a:t> yang </a:t>
            </a:r>
            <a:r>
              <a:rPr lang="en-ID" sz="2400" dirty="0" err="1"/>
              <a:t>diatur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Perundang-undangan</a:t>
            </a:r>
            <a:r>
              <a:rPr lang="en-ID" sz="2400" dirty="0"/>
              <a:t> yang </a:t>
            </a:r>
            <a:r>
              <a:rPr lang="en-ID" sz="2400" dirty="0" err="1"/>
              <a:t>menggunakan</a:t>
            </a:r>
            <a:r>
              <a:rPr lang="en-ID" sz="2400" dirty="0"/>
              <a:t> </a:t>
            </a:r>
            <a:r>
              <a:rPr lang="en-ID" sz="2400" dirty="0" err="1"/>
              <a:t>metode</a:t>
            </a:r>
            <a:r>
              <a:rPr lang="en-ID" sz="2400" dirty="0"/>
              <a:t> </a:t>
            </a:r>
            <a:r>
              <a:rPr lang="en-ID" sz="2400" i="1" dirty="0"/>
              <a:t>omnibus</a:t>
            </a:r>
            <a:r>
              <a:rPr lang="en-ID" sz="2400" dirty="0"/>
              <a:t> </a:t>
            </a:r>
            <a:r>
              <a:rPr lang="en-ID" sz="2400" dirty="0" err="1"/>
              <a:t>hanya</a:t>
            </a:r>
            <a:r>
              <a:rPr lang="en-ID" sz="2400" dirty="0"/>
              <a:t> </a:t>
            </a:r>
            <a:r>
              <a:rPr lang="en-ID" sz="2400" dirty="0" err="1"/>
              <a:t>dapat</a:t>
            </a:r>
            <a:r>
              <a:rPr lang="en-ID" sz="2400" dirty="0"/>
              <a:t> </a:t>
            </a:r>
            <a:r>
              <a:rPr lang="en-ID" sz="2400" dirty="0" err="1"/>
              <a:t>diubah</a:t>
            </a:r>
            <a:r>
              <a:rPr lang="en-ID" sz="2400" dirty="0"/>
              <a:t> dan/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dicabut</a:t>
            </a:r>
            <a:r>
              <a:rPr lang="en-ID" sz="2400" dirty="0"/>
              <a:t> </a:t>
            </a:r>
            <a:r>
              <a:rPr lang="en-ID" sz="2400" dirty="0" err="1"/>
              <a:t>dengan</a:t>
            </a:r>
            <a:r>
              <a:rPr lang="en-ID" sz="2400" dirty="0"/>
              <a:t> </a:t>
            </a:r>
            <a:r>
              <a:rPr lang="en-ID" sz="2400" dirty="0" err="1"/>
              <a:t>mengubah</a:t>
            </a:r>
            <a:r>
              <a:rPr lang="en-ID" sz="2400" dirty="0"/>
              <a:t> dan/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mencabut</a:t>
            </a:r>
            <a:r>
              <a:rPr lang="en-ID" sz="2400" dirty="0"/>
              <a:t> </a:t>
            </a:r>
            <a:r>
              <a:rPr lang="en-ID" sz="2400" dirty="0" err="1"/>
              <a:t>Peraturan</a:t>
            </a:r>
            <a:r>
              <a:rPr lang="en-ID" sz="2400" dirty="0"/>
              <a:t> </a:t>
            </a:r>
            <a:r>
              <a:rPr lang="en-ID" sz="2400" dirty="0" err="1"/>
              <a:t>Perundang-undangan</a:t>
            </a:r>
            <a:r>
              <a:rPr lang="en-ID" sz="2400" dirty="0"/>
              <a:t> </a:t>
            </a:r>
            <a:r>
              <a:rPr lang="en-ID" sz="2400" dirty="0" err="1"/>
              <a:t>tersebut</a:t>
            </a:r>
            <a:r>
              <a:rPr lang="en-ID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8349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C0BE-EA29-4009-A391-D4F4C451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2187" y="741680"/>
            <a:ext cx="9082425" cy="9805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CONTOH PUU YANG DIBENTUK DENGAN METODE </a:t>
            </a:r>
            <a:r>
              <a:rPr lang="en-US" b="1" i="1" dirty="0"/>
              <a:t>OMNIBUS </a:t>
            </a:r>
            <a:endParaRPr lang="en-ID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EBFA3-5224-4A8B-9D05-187D1A4F7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827" y="2104008"/>
            <a:ext cx="8753383" cy="4012312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3600" dirty="0"/>
              <a:t>UU </a:t>
            </a:r>
            <a:r>
              <a:rPr lang="en-US" sz="3600" dirty="0" err="1"/>
              <a:t>Nomor</a:t>
            </a:r>
            <a:r>
              <a:rPr lang="en-US" sz="3600" dirty="0"/>
              <a:t> 11 </a:t>
            </a:r>
            <a:r>
              <a:rPr lang="en-US" sz="3600" dirty="0" err="1"/>
              <a:t>Tahun</a:t>
            </a:r>
            <a:r>
              <a:rPr lang="en-US" sz="3600" dirty="0"/>
              <a:t> 2020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Cipta</a:t>
            </a:r>
            <a:r>
              <a:rPr lang="en-US" sz="3600" dirty="0"/>
              <a:t> </a:t>
            </a:r>
            <a:r>
              <a:rPr lang="en-US" sz="3600" dirty="0" err="1"/>
              <a:t>Kerja</a:t>
            </a:r>
            <a:r>
              <a:rPr lang="en-US" sz="3600" dirty="0"/>
              <a:t>.</a:t>
            </a:r>
          </a:p>
          <a:p>
            <a:pPr marL="742950" indent="-742950" algn="just">
              <a:buFont typeface="+mj-lt"/>
              <a:buAutoNum type="arabicParenR"/>
            </a:pPr>
            <a:r>
              <a:rPr lang="en-US" sz="3600" dirty="0" err="1"/>
              <a:t>Perppu</a:t>
            </a:r>
            <a:r>
              <a:rPr lang="en-US" sz="3600" dirty="0"/>
              <a:t> </a:t>
            </a:r>
            <a:r>
              <a:rPr lang="en-US" sz="3600" dirty="0" err="1"/>
              <a:t>Nomor</a:t>
            </a:r>
            <a:r>
              <a:rPr lang="en-US" sz="3600" dirty="0"/>
              <a:t> 2 </a:t>
            </a:r>
            <a:r>
              <a:rPr lang="en-US" sz="3600" dirty="0" err="1"/>
              <a:t>Tahun</a:t>
            </a:r>
            <a:r>
              <a:rPr lang="en-US" sz="3600" dirty="0"/>
              <a:t> 2022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Cipta</a:t>
            </a:r>
            <a:r>
              <a:rPr lang="en-US" sz="3600" dirty="0"/>
              <a:t> </a:t>
            </a:r>
            <a:r>
              <a:rPr lang="en-US" sz="3600" dirty="0" err="1"/>
              <a:t>Kerja</a:t>
            </a:r>
            <a:r>
              <a:rPr lang="en-US" sz="3600" dirty="0"/>
              <a:t>.</a:t>
            </a:r>
          </a:p>
          <a:p>
            <a:pPr marL="742950" indent="-742950" algn="just">
              <a:buFont typeface="+mj-lt"/>
              <a:buAutoNum type="arabicParenR"/>
            </a:pPr>
            <a:r>
              <a:rPr lang="en-US" sz="3600" dirty="0"/>
              <a:t>UU </a:t>
            </a:r>
            <a:r>
              <a:rPr lang="en-US" sz="3600" dirty="0" err="1"/>
              <a:t>Nomor</a:t>
            </a:r>
            <a:r>
              <a:rPr lang="en-US" sz="3600" dirty="0"/>
              <a:t> 4 </a:t>
            </a:r>
            <a:r>
              <a:rPr lang="en-US" sz="3600" dirty="0" err="1"/>
              <a:t>Tahun</a:t>
            </a:r>
            <a:r>
              <a:rPr lang="en-US" sz="3600" dirty="0"/>
              <a:t> 2023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Pengembangan</a:t>
            </a:r>
            <a:r>
              <a:rPr lang="en-US" sz="3600" dirty="0"/>
              <a:t> dan </a:t>
            </a:r>
            <a:r>
              <a:rPr lang="en-US" sz="3600" dirty="0" err="1"/>
              <a:t>Penguatan</a:t>
            </a:r>
            <a:r>
              <a:rPr lang="en-US" sz="3600" dirty="0"/>
              <a:t> Sektor </a:t>
            </a:r>
            <a:r>
              <a:rPr lang="en-US" sz="3600" dirty="0" err="1"/>
              <a:t>Keuangan</a:t>
            </a:r>
            <a:r>
              <a:rPr lang="en-US" sz="3600" dirty="0"/>
              <a:t>.</a:t>
            </a:r>
          </a:p>
          <a:p>
            <a:pPr marL="742950" indent="-742950" algn="just">
              <a:buFont typeface="+mj-lt"/>
              <a:buAutoNum type="arabicParenR"/>
            </a:pPr>
            <a:r>
              <a:rPr lang="en-US" sz="3600" dirty="0"/>
              <a:t>RUU </a:t>
            </a:r>
            <a:r>
              <a:rPr lang="en-US" sz="3600" dirty="0" err="1"/>
              <a:t>tentang</a:t>
            </a:r>
            <a:r>
              <a:rPr lang="en-US" sz="3600" dirty="0"/>
              <a:t> Kesehatan.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24464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C0BE-EA29-4009-A391-D4F4C451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2187" y="741680"/>
            <a:ext cx="9082425" cy="9805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PENGARUH UU YANG DIBENTUK DENGAN METODE </a:t>
            </a:r>
            <a:r>
              <a:rPr lang="en-US" b="1" i="1" dirty="0"/>
              <a:t>OMNIBUS TERHADAP UU LAIN</a:t>
            </a:r>
            <a:endParaRPr lang="en-ID" b="1" i="1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E1BFDBA-0A17-9A50-7B6F-B615C2F6E9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280521"/>
              </p:ext>
            </p:extLst>
          </p:nvPr>
        </p:nvGraphicFramePr>
        <p:xfrm>
          <a:off x="2422187" y="2123872"/>
          <a:ext cx="8915400" cy="3696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464">
                  <a:extLst>
                    <a:ext uri="{9D8B030D-6E8A-4147-A177-3AD203B41FA5}">
                      <a16:colId xmlns:a16="http://schemas.microsoft.com/office/drawing/2014/main" val="1134182854"/>
                    </a:ext>
                  </a:extLst>
                </a:gridCol>
                <a:gridCol w="4134255">
                  <a:extLst>
                    <a:ext uri="{9D8B030D-6E8A-4147-A177-3AD203B41FA5}">
                      <a16:colId xmlns:a16="http://schemas.microsoft.com/office/drawing/2014/main" val="3036330799"/>
                    </a:ext>
                  </a:extLst>
                </a:gridCol>
                <a:gridCol w="4072681">
                  <a:extLst>
                    <a:ext uri="{9D8B030D-6E8A-4147-A177-3AD203B41FA5}">
                      <a16:colId xmlns:a16="http://schemas.microsoft.com/office/drawing/2014/main" val="1342557561"/>
                    </a:ext>
                  </a:extLst>
                </a:gridCol>
              </a:tblGrid>
              <a:tr h="9062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UNDANG-UNDANG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PENGARUH THD UU LAIN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404498"/>
                  </a:ext>
                </a:extLst>
              </a:tr>
              <a:tr h="821987">
                <a:tc>
                  <a:txBody>
                    <a:bodyPr/>
                    <a:lstStyle/>
                    <a:p>
                      <a:r>
                        <a:rPr lang="en-US" dirty="0"/>
                        <a:t>1.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No. 11 </a:t>
                      </a:r>
                      <a:r>
                        <a:rPr lang="en-US" dirty="0" err="1"/>
                        <a:t>Tahun</a:t>
                      </a:r>
                      <a:r>
                        <a:rPr lang="en-US" dirty="0"/>
                        <a:t> 2020 </a:t>
                      </a:r>
                      <a:r>
                        <a:rPr lang="en-US" dirty="0" err="1"/>
                        <a:t>tentang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Cipta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Kerja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Merubah</a:t>
                      </a:r>
                      <a:r>
                        <a:rPr lang="en-US" dirty="0"/>
                        <a:t> 80 UU (1200 </a:t>
                      </a:r>
                      <a:r>
                        <a:rPr lang="en-US" dirty="0" err="1"/>
                        <a:t>Pasal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661147"/>
                  </a:ext>
                </a:extLst>
              </a:tr>
              <a:tr h="1061937">
                <a:tc>
                  <a:txBody>
                    <a:bodyPr/>
                    <a:lstStyle/>
                    <a:p>
                      <a:r>
                        <a:rPr lang="en-US" dirty="0"/>
                        <a:t>2.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No. 4 </a:t>
                      </a:r>
                      <a:r>
                        <a:rPr lang="en-US" dirty="0" err="1"/>
                        <a:t>Tahun</a:t>
                      </a:r>
                      <a:r>
                        <a:rPr lang="en-US" dirty="0"/>
                        <a:t> 2023 </a:t>
                      </a:r>
                      <a:r>
                        <a:rPr lang="en-US" dirty="0" err="1"/>
                        <a:t>tentang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Pengembangan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Penguatan</a:t>
                      </a:r>
                      <a:r>
                        <a:rPr lang="en-US" dirty="0"/>
                        <a:t> Sektor </a:t>
                      </a:r>
                      <a:r>
                        <a:rPr lang="en-US" dirty="0" err="1"/>
                        <a:t>Keuangan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Merubah</a:t>
                      </a:r>
                      <a:r>
                        <a:rPr lang="en-US" dirty="0"/>
                        <a:t> 17 UU dan </a:t>
                      </a:r>
                      <a:r>
                        <a:rPr lang="en-US" dirty="0" err="1"/>
                        <a:t>mencabut</a:t>
                      </a:r>
                      <a:r>
                        <a:rPr lang="en-US" dirty="0"/>
                        <a:t> 1 UU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760439"/>
                  </a:ext>
                </a:extLst>
              </a:tr>
              <a:tr h="906294">
                <a:tc>
                  <a:txBody>
                    <a:bodyPr/>
                    <a:lstStyle/>
                    <a:p>
                      <a:r>
                        <a:rPr lang="en-US" dirty="0"/>
                        <a:t>3.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RUU </a:t>
                      </a:r>
                      <a:r>
                        <a:rPr lang="en-US" dirty="0" err="1"/>
                        <a:t>Tentang</a:t>
                      </a:r>
                      <a:r>
                        <a:rPr lang="en-US" dirty="0"/>
                        <a:t> Kesehatan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Ada </a:t>
                      </a:r>
                      <a:r>
                        <a:rPr lang="en-US" dirty="0" err="1"/>
                        <a:t>sekitar</a:t>
                      </a:r>
                      <a:r>
                        <a:rPr lang="en-US" dirty="0"/>
                        <a:t> 10 UU yang </a:t>
                      </a:r>
                      <a:r>
                        <a:rPr lang="en-US" dirty="0" err="1"/>
                        <a:t>akan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terdampak</a:t>
                      </a:r>
                      <a:r>
                        <a:rPr lang="en-US" dirty="0"/>
                        <a:t>.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154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064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C0BE-EA29-4009-A391-D4F4C451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2187" y="457201"/>
            <a:ext cx="9082425" cy="787940"/>
          </a:xfrm>
        </p:spPr>
        <p:txBody>
          <a:bodyPr>
            <a:normAutofit/>
          </a:bodyPr>
          <a:lstStyle/>
          <a:p>
            <a:r>
              <a:rPr lang="en-US" b="1" dirty="0"/>
              <a:t>PENGARUH RUU</a:t>
            </a:r>
            <a:r>
              <a:rPr lang="en-US" b="1" i="1" dirty="0"/>
              <a:t> </a:t>
            </a:r>
            <a:r>
              <a:rPr lang="en-US" b="1" dirty="0"/>
              <a:t>P2SK</a:t>
            </a:r>
            <a:r>
              <a:rPr lang="en-US" b="1" i="1" dirty="0"/>
              <a:t> </a:t>
            </a:r>
            <a:r>
              <a:rPr lang="en-US" b="1" dirty="0"/>
              <a:t>TERHADAP UU LAIN</a:t>
            </a:r>
            <a:endParaRPr lang="en-ID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B7F1FA1-1AC9-5169-194D-DEE8B5EC7B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1441450"/>
              </p:ext>
            </p:extLst>
          </p:nvPr>
        </p:nvGraphicFramePr>
        <p:xfrm>
          <a:off x="2422187" y="1342417"/>
          <a:ext cx="9082426" cy="5570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205">
                  <a:extLst>
                    <a:ext uri="{9D8B030D-6E8A-4147-A177-3AD203B41FA5}">
                      <a16:colId xmlns:a16="http://schemas.microsoft.com/office/drawing/2014/main" val="1358941986"/>
                    </a:ext>
                  </a:extLst>
                </a:gridCol>
                <a:gridCol w="8192221">
                  <a:extLst>
                    <a:ext uri="{9D8B030D-6E8A-4147-A177-3AD203B41FA5}">
                      <a16:colId xmlns:a16="http://schemas.microsoft.com/office/drawing/2014/main" val="3016083587"/>
                    </a:ext>
                  </a:extLst>
                </a:gridCol>
              </a:tblGrid>
              <a:tr h="4433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UU YANG TERDAMPAK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760819"/>
                  </a:ext>
                </a:extLst>
              </a:tr>
              <a:tr h="4433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7 TAHUN 1992 TENTANG PERBANKAN (</a:t>
                      </a:r>
                      <a:r>
                        <a:rPr lang="en-US" dirty="0" err="1"/>
                        <a:t>diubah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850580"/>
                  </a:ext>
                </a:extLst>
              </a:tr>
              <a:tr h="4433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11 TAHUN 1992 TENTANG DANA PENSIUN (</a:t>
                      </a:r>
                      <a:r>
                        <a:rPr lang="en-US" dirty="0" err="1"/>
                        <a:t>diubah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433916"/>
                  </a:ext>
                </a:extLst>
              </a:tr>
              <a:tr h="4433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25 TAHUN 1992 TENTANG PERKOPERASIAN (</a:t>
                      </a:r>
                      <a:r>
                        <a:rPr lang="en-US" dirty="0" err="1"/>
                        <a:t>diubah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136376"/>
                  </a:ext>
                </a:extLst>
              </a:tr>
              <a:tr h="4433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8 TAHUN 1995 TENTANG PASAR MODAL (</a:t>
                      </a:r>
                      <a:r>
                        <a:rPr lang="en-US" dirty="0" err="1"/>
                        <a:t>diubah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196542"/>
                  </a:ext>
                </a:extLst>
              </a:tr>
              <a:tr h="6946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32 TAHUN 1997 TENTANG PERDAGANGAN BERJANGKA KOMODITI (</a:t>
                      </a:r>
                      <a:r>
                        <a:rPr lang="en-US" dirty="0" err="1"/>
                        <a:t>diubah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335307"/>
                  </a:ext>
                </a:extLst>
              </a:tr>
              <a:tr h="4433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23 TAHUN 1999 TENTANG BANK INDONESIA (</a:t>
                      </a:r>
                      <a:r>
                        <a:rPr lang="en-US" dirty="0" err="1"/>
                        <a:t>diubah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012255"/>
                  </a:ext>
                </a:extLst>
              </a:tr>
              <a:tr h="4433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24 TAHUN 2002 TENTANG SURAT UTANG NEGARA (</a:t>
                      </a:r>
                      <a:r>
                        <a:rPr lang="en-US" dirty="0" err="1"/>
                        <a:t>diubah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321038"/>
                  </a:ext>
                </a:extLst>
              </a:tr>
              <a:tr h="68876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24 TAHUN 2004 TENTANG LEMBAGA PENJAMIN SIMPANAN (</a:t>
                      </a:r>
                      <a:r>
                        <a:rPr lang="en-US" dirty="0" err="1"/>
                        <a:t>diubah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131260"/>
                  </a:ext>
                </a:extLst>
              </a:tr>
              <a:tr h="4433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40 TAHUN 2004 TENTANG SISTEM SOSIAL JAMINAN NASIONAL (</a:t>
                      </a:r>
                      <a:r>
                        <a:rPr lang="en-US" dirty="0" err="1"/>
                        <a:t>diubah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304557"/>
                  </a:ext>
                </a:extLst>
              </a:tr>
              <a:tr h="4433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21 TAHUN 2008 TENTANG PERBANKAN SYARIAH (</a:t>
                      </a:r>
                      <a:r>
                        <a:rPr lang="en-US" dirty="0" err="1"/>
                        <a:t>diubah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205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892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C0BE-EA29-4009-A391-D4F4C451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2187" y="992220"/>
            <a:ext cx="9082425" cy="730047"/>
          </a:xfrm>
        </p:spPr>
        <p:txBody>
          <a:bodyPr>
            <a:normAutofit/>
          </a:bodyPr>
          <a:lstStyle/>
          <a:p>
            <a:r>
              <a:rPr lang="en-US" b="1" dirty="0"/>
              <a:t>PENGARUH RUU</a:t>
            </a:r>
            <a:r>
              <a:rPr lang="en-US" b="1" i="1" dirty="0"/>
              <a:t> </a:t>
            </a:r>
            <a:r>
              <a:rPr lang="en-US" b="1" dirty="0"/>
              <a:t>P2SK</a:t>
            </a:r>
            <a:r>
              <a:rPr lang="en-US" b="1" i="1" dirty="0"/>
              <a:t> </a:t>
            </a:r>
            <a:r>
              <a:rPr lang="en-US" b="1" dirty="0"/>
              <a:t>TERHADAP UU LAIN</a:t>
            </a:r>
            <a:endParaRPr lang="en-ID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B7F1FA1-1AC9-5169-194D-DEE8B5EC7B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5071624"/>
              </p:ext>
            </p:extLst>
          </p:nvPr>
        </p:nvGraphicFramePr>
        <p:xfrm>
          <a:off x="2422187" y="1916348"/>
          <a:ext cx="9082426" cy="4603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205">
                  <a:extLst>
                    <a:ext uri="{9D8B030D-6E8A-4147-A177-3AD203B41FA5}">
                      <a16:colId xmlns:a16="http://schemas.microsoft.com/office/drawing/2014/main" val="1358941986"/>
                    </a:ext>
                  </a:extLst>
                </a:gridCol>
                <a:gridCol w="8192221">
                  <a:extLst>
                    <a:ext uri="{9D8B030D-6E8A-4147-A177-3AD203B41FA5}">
                      <a16:colId xmlns:a16="http://schemas.microsoft.com/office/drawing/2014/main" val="3016083587"/>
                    </a:ext>
                  </a:extLst>
                </a:gridCol>
              </a:tblGrid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UU YANG TERDAMPAK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760819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2 TAHUN 2009 TENTANG LEMBAGA PEMBIAYAAN EKSPOR INDONESIA (</a:t>
                      </a:r>
                      <a:r>
                        <a:rPr lang="en-US" dirty="0" err="1"/>
                        <a:t>diubah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850580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7 TAHUN 2011 TENTANG MATA UANG (</a:t>
                      </a:r>
                      <a:r>
                        <a:rPr lang="en-US" dirty="0" err="1"/>
                        <a:t>diubah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433916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21 TAHUN 2011 TENTANG OTORITAS JASA KEUANGAN (</a:t>
                      </a:r>
                      <a:r>
                        <a:rPr lang="en-US" dirty="0" err="1"/>
                        <a:t>diubah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136376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1 TAHUN 2013 TENTANG LEMBAGA KEUANGAN MIKRO (</a:t>
                      </a:r>
                      <a:r>
                        <a:rPr lang="en-US" dirty="0" err="1"/>
                        <a:t>diubah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196542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40 TAHUN 2014 TENTANG PERASURANSIAN (</a:t>
                      </a:r>
                      <a:r>
                        <a:rPr lang="en-US" dirty="0" err="1"/>
                        <a:t>diubah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335307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1 TAHUN 2016 TENTANG PENJAMINAN (</a:t>
                      </a:r>
                      <a:r>
                        <a:rPr lang="en-US" dirty="0" err="1"/>
                        <a:t>diubah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012255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9 TAHUN 2016 TENTANG PENCEGAHAN DAN PENANGANAN KRISIS SISTEM KEUANGAN (</a:t>
                      </a:r>
                      <a:r>
                        <a:rPr lang="en-US" dirty="0" err="1"/>
                        <a:t>dicabut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321038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11 TAHUN 1992 TENTANG DANA PENSIUN (</a:t>
                      </a:r>
                      <a:r>
                        <a:rPr lang="en-US" b="1" dirty="0" err="1"/>
                        <a:t>dicabut</a:t>
                      </a:r>
                      <a:r>
                        <a:rPr lang="en-US" dirty="0"/>
                        <a:t>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131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683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C0BE-EA29-4009-A391-D4F4C451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2187" y="741680"/>
            <a:ext cx="9082425" cy="9805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PENGARUH RUU</a:t>
            </a:r>
            <a:r>
              <a:rPr lang="en-US" b="1" i="1" dirty="0"/>
              <a:t> KESEHATAN </a:t>
            </a:r>
            <a:r>
              <a:rPr lang="en-US" b="1" dirty="0"/>
              <a:t>TERHADAP UU LAIN</a:t>
            </a:r>
            <a:endParaRPr lang="en-ID" b="1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B7F1FA1-1AC9-5169-194D-DEE8B5EC7B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839832"/>
              </p:ext>
            </p:extLst>
          </p:nvPr>
        </p:nvGraphicFramePr>
        <p:xfrm>
          <a:off x="2422187" y="1916348"/>
          <a:ext cx="9082426" cy="4494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0205">
                  <a:extLst>
                    <a:ext uri="{9D8B030D-6E8A-4147-A177-3AD203B41FA5}">
                      <a16:colId xmlns:a16="http://schemas.microsoft.com/office/drawing/2014/main" val="1358941986"/>
                    </a:ext>
                  </a:extLst>
                </a:gridCol>
                <a:gridCol w="8192221">
                  <a:extLst>
                    <a:ext uri="{9D8B030D-6E8A-4147-A177-3AD203B41FA5}">
                      <a16:colId xmlns:a16="http://schemas.microsoft.com/office/drawing/2014/main" val="3016083587"/>
                    </a:ext>
                  </a:extLst>
                </a:gridCol>
              </a:tblGrid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UU YANG TERDAMPAK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760819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4 TAHUN 1984 TENTANG WABAH PENYAKIT MENULAR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850580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36 TAHUN 2009 TENTANG KESEHATAN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433916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44 TAHUN 2009 TENTANG RUMAH SAKIT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7136376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18 TAHUN 2014 TENTANG KESEHATAN JIWA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3196542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6 TAHUN 2018 TENTANG KEKARANTINAAN KESEHATAN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335307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29 TAHUN 2004 TENTANG PRAKTIK KEDOKTERAN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012255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36 TAHUN 2014 TENTANG TENAGA KESEHATAN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321038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38 TAHUN 2014 TENTANG KEPERAWATAN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131260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4 TAHUN 2019 TENTANG KEBIDANAN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304557"/>
                  </a:ext>
                </a:extLst>
              </a:tr>
              <a:tr h="4085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UU NOMOR 20 TAHUN 2013 TENTANG PENDIDIKAN KEDOKTERAN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205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767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9B37F-38A8-40C7-8502-28F91882E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2682240"/>
            <a:ext cx="8911687" cy="2468880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Terima</a:t>
            </a:r>
            <a:r>
              <a:rPr lang="en-US" sz="5400" b="1" dirty="0"/>
              <a:t> </a:t>
            </a:r>
            <a:r>
              <a:rPr lang="en-US" sz="5400" b="1" dirty="0" err="1"/>
              <a:t>kasih</a:t>
            </a:r>
            <a:endParaRPr lang="en-ID" sz="5400" b="1" dirty="0"/>
          </a:p>
        </p:txBody>
      </p:sp>
    </p:spTree>
    <p:extLst>
      <p:ext uri="{BB962C8B-B14F-4D97-AF65-F5344CB8AC3E}">
        <p14:creationId xmlns:p14="http://schemas.microsoft.com/office/powerpoint/2010/main" val="195538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C0BE-EA29-4009-A391-D4F4C451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2187" y="846306"/>
            <a:ext cx="9082425" cy="1147864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LATAR BELAKANG PENGATURAN METODE OMNIBUS DI INDONESIA</a:t>
            </a:r>
            <a:endParaRPr lang="en-ID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EBFA3-5224-4A8B-9D05-187D1A4F7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827" y="1722268"/>
            <a:ext cx="8753383" cy="43940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600" dirty="0"/>
          </a:p>
          <a:p>
            <a:pPr algn="just"/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9A6D13-3816-AFED-CD64-2BDB7158CCC3}"/>
              </a:ext>
            </a:extLst>
          </p:cNvPr>
          <p:cNvSpPr txBox="1"/>
          <p:nvPr/>
        </p:nvSpPr>
        <p:spPr>
          <a:xfrm>
            <a:off x="2422187" y="2162683"/>
            <a:ext cx="8753382" cy="2805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UU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Nomor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2010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Cipta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telah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diuji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Mahkamah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Kontitusi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berdasarkan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Putusan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MK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Nomor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91/PUU-XVIII/2020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telah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dinyatakan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inskontitusional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bersyarat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 mana UU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Nomor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11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2010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Cipta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harus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dilakukan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perbaikan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paling lama 2 (dua)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sejak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putusan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MK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4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dibacakan</a:t>
            </a:r>
            <a:r>
              <a:rPr lang="en-ID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2455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C0BE-EA29-4009-A391-D4F4C451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2187" y="1342417"/>
            <a:ext cx="9082425" cy="820266"/>
          </a:xfrm>
        </p:spPr>
        <p:txBody>
          <a:bodyPr>
            <a:normAutofit/>
          </a:bodyPr>
          <a:lstStyle/>
          <a:p>
            <a:r>
              <a:rPr lang="en-US" b="1" i="1" dirty="0"/>
              <a:t>TINDAK LANJUT PEMERINTAH</a:t>
            </a:r>
            <a:endParaRPr lang="en-ID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EBFA3-5224-4A8B-9D05-187D1A4F7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827" y="1722268"/>
            <a:ext cx="8753383" cy="43940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3600" dirty="0"/>
          </a:p>
          <a:p>
            <a:pPr algn="just"/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9A6D13-3816-AFED-CD64-2BDB7158CCC3}"/>
              </a:ext>
            </a:extLst>
          </p:cNvPr>
          <p:cNvSpPr txBox="1"/>
          <p:nvPr/>
        </p:nvSpPr>
        <p:spPr>
          <a:xfrm>
            <a:off x="2101174" y="2162683"/>
            <a:ext cx="9173183" cy="46396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Merevisi</a:t>
            </a:r>
            <a:r>
              <a:rPr lang="en-ID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UU </a:t>
            </a:r>
            <a:r>
              <a:rPr lang="en-ID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Nomor</a:t>
            </a:r>
            <a:r>
              <a:rPr lang="en-ID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 </a:t>
            </a:r>
            <a:r>
              <a:rPr lang="en-ID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ID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2011 </a:t>
            </a:r>
            <a:r>
              <a:rPr lang="en-ID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ID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Pembentukan</a:t>
            </a:r>
            <a:r>
              <a:rPr lang="en-ID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Peraturan</a:t>
            </a:r>
            <a:r>
              <a:rPr lang="en-ID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Perundang</a:t>
            </a:r>
            <a:r>
              <a:rPr lang="en-ID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</a:t>
            </a:r>
            <a:r>
              <a:rPr lang="en-ID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undangan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memasukkan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pengaturan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mengenai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metode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omnibus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(UU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Nomor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13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2022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Kedua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atas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UU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Nomor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2011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Pembentukan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Peraturan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Perundang-undangan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Presiden</a:t>
            </a:r>
            <a:r>
              <a:rPr lang="en-ID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mengeluarkan</a:t>
            </a:r>
            <a:r>
              <a:rPr lang="en-ID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Perppu</a:t>
            </a:r>
            <a:r>
              <a:rPr lang="en-ID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Nomor</a:t>
            </a:r>
            <a:r>
              <a:rPr lang="en-ID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ID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ID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 </a:t>
            </a:r>
            <a:r>
              <a:rPr lang="en-ID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ID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Cipta</a:t>
            </a:r>
            <a:r>
              <a:rPr lang="en-ID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ID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Selanjutnya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Perppu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Persetujuan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DPR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ditetapkan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UU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Nomor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2023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Penetapan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Peraturan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Pemerintah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Pengganti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Undang-Undang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Nomor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Tahun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2022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Cipta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20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Undang-Undang</a:t>
            </a:r>
            <a:r>
              <a:rPr lang="en-ID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endParaRPr lang="en-ID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2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C0BE-EA29-4009-A391-D4F4C451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43884"/>
            <a:ext cx="8911687" cy="656948"/>
          </a:xfrm>
        </p:spPr>
        <p:txBody>
          <a:bodyPr/>
          <a:lstStyle/>
          <a:p>
            <a:r>
              <a:rPr lang="en-US" b="1" i="1" dirty="0"/>
              <a:t>DEFINISI OMNIBUS LAW</a:t>
            </a:r>
            <a:endParaRPr lang="en-ID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EBFA3-5224-4A8B-9D05-187D1A4F7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16241"/>
            <a:ext cx="8915400" cy="4900079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AUDREY O BREIN DAN MARC BOSC</a:t>
            </a:r>
          </a:p>
          <a:p>
            <a:pPr marL="0" indent="0">
              <a:buNone/>
            </a:pPr>
            <a:r>
              <a:rPr lang="en-ID" sz="2400" i="1" dirty="0"/>
              <a:t>Omnibus law </a:t>
            </a:r>
            <a:r>
              <a:rPr lang="en-ID" sz="2400" dirty="0" err="1"/>
              <a:t>sebagai</a:t>
            </a:r>
            <a:r>
              <a:rPr lang="en-ID" sz="2400" dirty="0"/>
              <a:t> RUU yang </a:t>
            </a:r>
            <a:r>
              <a:rPr lang="en-ID" sz="2400" dirty="0" err="1"/>
              <a:t>berupaya</a:t>
            </a:r>
            <a:r>
              <a:rPr lang="en-ID" sz="2400" dirty="0"/>
              <a:t> </a:t>
            </a:r>
            <a:r>
              <a:rPr lang="en-ID" sz="2400" dirty="0" err="1"/>
              <a:t>mengubah</a:t>
            </a:r>
            <a:r>
              <a:rPr lang="en-ID" sz="2400" dirty="0"/>
              <a:t>, </a:t>
            </a:r>
            <a:r>
              <a:rPr lang="en-ID" sz="2400" dirty="0" err="1"/>
              <a:t>mencabut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memberlakukan</a:t>
            </a:r>
            <a:r>
              <a:rPr lang="en-ID" sz="2400" dirty="0"/>
              <a:t> </a:t>
            </a:r>
            <a:r>
              <a:rPr lang="en-ID" sz="2400" dirty="0" err="1"/>
              <a:t>beberapa</a:t>
            </a:r>
            <a:r>
              <a:rPr lang="en-ID" sz="2400" dirty="0"/>
              <a:t> </a:t>
            </a:r>
            <a:r>
              <a:rPr lang="en-ID" sz="2400" dirty="0" err="1"/>
              <a:t>ketentuan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berbagai</a:t>
            </a:r>
            <a:r>
              <a:rPr lang="en-ID" sz="2400" dirty="0"/>
              <a:t> UU.</a:t>
            </a:r>
          </a:p>
          <a:p>
            <a:pPr marL="0" indent="0">
              <a:buNone/>
            </a:pP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i="1" dirty="0"/>
              <a:t>omnibus law</a:t>
            </a:r>
            <a:r>
              <a:rPr lang="en-US" sz="2400" dirty="0"/>
              <a:t>, </a:t>
            </a:r>
            <a:r>
              <a:rPr lang="en-US" sz="2400" dirty="0" err="1"/>
              <a:t>amandemen</a:t>
            </a:r>
            <a:r>
              <a:rPr lang="en-US" sz="2400" dirty="0"/>
              <a:t> UU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salah </a:t>
            </a:r>
            <a:r>
              <a:rPr lang="en-US" sz="2400" dirty="0" err="1"/>
              <a:t>satu</a:t>
            </a:r>
            <a:r>
              <a:rPr lang="en-US" sz="2400" dirty="0"/>
              <a:t> UU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memfasilitasi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yang </a:t>
            </a:r>
            <a:r>
              <a:rPr lang="en-US" sz="2400" dirty="0" err="1"/>
              <a:t>diambil</a:t>
            </a:r>
            <a:r>
              <a:rPr lang="en-US" sz="2400" dirty="0"/>
              <a:t> oleh negara.</a:t>
            </a:r>
          </a:p>
          <a:p>
            <a:r>
              <a:rPr lang="en-US" sz="2800" b="1" dirty="0"/>
              <a:t>MARIA FARIDA INDRATI S.</a:t>
            </a:r>
          </a:p>
          <a:p>
            <a:pPr marL="0" indent="0">
              <a:buNone/>
            </a:pPr>
            <a:r>
              <a:rPr lang="en-ID" sz="2400" i="1" dirty="0"/>
              <a:t>Omnibus law </a:t>
            </a:r>
            <a:r>
              <a:rPr lang="en-ID" sz="2400" dirty="0" err="1"/>
              <a:t>sebagai</a:t>
            </a:r>
            <a:r>
              <a:rPr lang="en-ID" sz="2400" dirty="0"/>
              <a:t> </a:t>
            </a:r>
            <a:r>
              <a:rPr lang="en-ID" sz="2400" dirty="0" err="1"/>
              <a:t>satu</a:t>
            </a:r>
            <a:r>
              <a:rPr lang="en-ID" sz="2400" dirty="0"/>
              <a:t> UU (</a:t>
            </a:r>
            <a:r>
              <a:rPr lang="en-ID" sz="2400" dirty="0" err="1"/>
              <a:t>baru</a:t>
            </a:r>
            <a:r>
              <a:rPr lang="en-ID" sz="2400" dirty="0"/>
              <a:t>) yang </a:t>
            </a:r>
            <a:r>
              <a:rPr lang="en-ID" sz="2400" dirty="0" err="1"/>
              <a:t>mengandung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mengatur</a:t>
            </a:r>
            <a:r>
              <a:rPr lang="en-ID" sz="2400" dirty="0"/>
              <a:t> </a:t>
            </a:r>
            <a:r>
              <a:rPr lang="en-ID" sz="2400" dirty="0" err="1"/>
              <a:t>berbagai</a:t>
            </a:r>
            <a:r>
              <a:rPr lang="en-ID" sz="2400" dirty="0"/>
              <a:t> </a:t>
            </a:r>
            <a:r>
              <a:rPr lang="en-ID" sz="2400" dirty="0" err="1"/>
              <a:t>macam</a:t>
            </a:r>
            <a:r>
              <a:rPr lang="en-ID" sz="2400" dirty="0"/>
              <a:t> </a:t>
            </a:r>
            <a:r>
              <a:rPr lang="en-ID" sz="2400" dirty="0" err="1"/>
              <a:t>substansi</a:t>
            </a:r>
            <a:r>
              <a:rPr lang="en-ID" sz="2400" dirty="0"/>
              <a:t> dan </a:t>
            </a:r>
            <a:r>
              <a:rPr lang="en-ID" sz="2400" dirty="0" err="1"/>
              <a:t>berbagai</a:t>
            </a:r>
            <a:r>
              <a:rPr lang="en-ID" sz="2400" dirty="0"/>
              <a:t> </a:t>
            </a:r>
            <a:r>
              <a:rPr lang="en-ID" sz="2400" dirty="0" err="1"/>
              <a:t>macam</a:t>
            </a:r>
            <a:r>
              <a:rPr lang="en-ID" sz="2400" dirty="0"/>
              <a:t> </a:t>
            </a:r>
            <a:r>
              <a:rPr lang="en-ID" sz="2400" dirty="0" err="1"/>
              <a:t>subjek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langkah</a:t>
            </a:r>
            <a:r>
              <a:rPr lang="en-ID" sz="2400" dirty="0"/>
              <a:t> </a:t>
            </a:r>
            <a:r>
              <a:rPr lang="en-ID" sz="2400" dirty="0" err="1"/>
              <a:t>penyederhanaan</a:t>
            </a:r>
            <a:r>
              <a:rPr lang="en-ID" sz="2400" dirty="0"/>
              <a:t> </a:t>
            </a:r>
            <a:r>
              <a:rPr lang="en-ID" sz="2400" dirty="0" err="1"/>
              <a:t>dari</a:t>
            </a:r>
            <a:r>
              <a:rPr lang="en-ID" sz="2400" dirty="0"/>
              <a:t> </a:t>
            </a:r>
            <a:r>
              <a:rPr lang="en-ID" sz="2400" dirty="0" err="1"/>
              <a:t>berbagai</a:t>
            </a:r>
            <a:r>
              <a:rPr lang="en-ID" sz="2400" dirty="0"/>
              <a:t> UU yang </a:t>
            </a:r>
            <a:r>
              <a:rPr lang="en-ID" sz="2400" dirty="0" err="1"/>
              <a:t>masih</a:t>
            </a:r>
            <a:r>
              <a:rPr lang="en-ID" sz="2400" dirty="0"/>
              <a:t> </a:t>
            </a:r>
            <a:r>
              <a:rPr lang="en-ID" sz="2400" dirty="0" err="1"/>
              <a:t>berlaku</a:t>
            </a:r>
            <a:r>
              <a:rPr lang="en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1014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826FF-10DB-43B3-AD5A-0D4200488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POLITIK HUKUM PENERAPAN          </a:t>
            </a:r>
            <a:r>
              <a:rPr lang="en-US" sz="3600" b="1" dirty="0"/>
              <a:t>METODE </a:t>
            </a:r>
            <a:r>
              <a:rPr lang="en-US" sz="3600" b="1" i="1" dirty="0"/>
              <a:t>OMNIBUS LAW</a:t>
            </a:r>
            <a:r>
              <a:rPr lang="en-US" dirty="0"/>
              <a:t> </a:t>
            </a:r>
            <a:endParaRPr lang="en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B3D623-71FA-4D3B-AC0C-CF52DBC8222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1429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84C93-A6C4-4D6E-AD0B-3F87259E9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0439" y="372862"/>
            <a:ext cx="9214173" cy="1118587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PERBEDAAN TEKNIK DALAM UU 12 TH 2011 DENGAN METODE </a:t>
            </a:r>
            <a:r>
              <a:rPr lang="en-US" b="1" i="1" dirty="0"/>
              <a:t>OMNIBUS LAW</a:t>
            </a:r>
            <a:endParaRPr lang="en-ID" b="1" i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A851A76-BEBA-426D-95BC-9BF57B59F5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148396" y="1491449"/>
          <a:ext cx="9356216" cy="4794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698">
                  <a:extLst>
                    <a:ext uri="{9D8B030D-6E8A-4147-A177-3AD203B41FA5}">
                      <a16:colId xmlns:a16="http://schemas.microsoft.com/office/drawing/2014/main" val="1888808986"/>
                    </a:ext>
                  </a:extLst>
                </a:gridCol>
                <a:gridCol w="2557896">
                  <a:extLst>
                    <a:ext uri="{9D8B030D-6E8A-4147-A177-3AD203B41FA5}">
                      <a16:colId xmlns:a16="http://schemas.microsoft.com/office/drawing/2014/main" val="3252009271"/>
                    </a:ext>
                  </a:extLst>
                </a:gridCol>
                <a:gridCol w="3009530">
                  <a:extLst>
                    <a:ext uri="{9D8B030D-6E8A-4147-A177-3AD203B41FA5}">
                      <a16:colId xmlns:a16="http://schemas.microsoft.com/office/drawing/2014/main" val="415758562"/>
                    </a:ext>
                  </a:extLst>
                </a:gridCol>
                <a:gridCol w="3124092">
                  <a:extLst>
                    <a:ext uri="{9D8B030D-6E8A-4147-A177-3AD203B41FA5}">
                      <a16:colId xmlns:a16="http://schemas.microsoft.com/office/drawing/2014/main" val="86493178"/>
                    </a:ext>
                  </a:extLst>
                </a:gridCol>
              </a:tblGrid>
              <a:tr h="568170">
                <a:tc>
                  <a:txBody>
                    <a:bodyPr/>
                    <a:lstStyle/>
                    <a:p>
                      <a:r>
                        <a:rPr lang="en-US" dirty="0"/>
                        <a:t>NO.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SEGI PERBEDAAN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TEKNIK UU 12 TH 2011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TEKNIK </a:t>
                      </a:r>
                      <a:r>
                        <a:rPr lang="en-US" i="1" dirty="0"/>
                        <a:t>OMNIBUS</a:t>
                      </a:r>
                      <a:r>
                        <a:rPr lang="en-US" dirty="0"/>
                        <a:t> LAW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489719"/>
                  </a:ext>
                </a:extLst>
              </a:tr>
              <a:tr h="125424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SUBSTANSI YG DIMUAT</a:t>
                      </a:r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Mengandung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satu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materi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subjek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substansi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tertentu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Memuat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banyak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materi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subjek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substansi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yg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berbeda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bahkan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saling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terkait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1060837"/>
                  </a:ext>
                </a:extLst>
              </a:tr>
              <a:tr h="150920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TEKNIK PEMBENTUKAN</a:t>
                      </a:r>
                      <a:endParaRPr lang="en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Satu </a:t>
                      </a:r>
                      <a:r>
                        <a:rPr lang="en-US" dirty="0" err="1"/>
                        <a:t>usulan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perubahan</a:t>
                      </a:r>
                      <a:r>
                        <a:rPr lang="en-US" dirty="0"/>
                        <a:t> UU, </a:t>
                      </a:r>
                      <a:r>
                        <a:rPr lang="en-US" dirty="0" err="1"/>
                        <a:t>mengubah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mencabut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satu</a:t>
                      </a:r>
                      <a:r>
                        <a:rPr lang="en-US" dirty="0"/>
                        <a:t> UU </a:t>
                      </a:r>
                      <a:r>
                        <a:rPr lang="en-US" dirty="0" err="1"/>
                        <a:t>saja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Mengubah</a:t>
                      </a:r>
                      <a:r>
                        <a:rPr lang="en-US" dirty="0"/>
                        <a:t>, </a:t>
                      </a:r>
                      <a:r>
                        <a:rPr lang="en-US" dirty="0" err="1"/>
                        <a:t>mencabut</a:t>
                      </a:r>
                      <a:r>
                        <a:rPr lang="en-US" dirty="0"/>
                        <a:t> dan </a:t>
                      </a:r>
                      <a:r>
                        <a:rPr lang="en-US" dirty="0" err="1"/>
                        <a:t>memberlakukan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beberapa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ketentuan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dlm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berbagai</a:t>
                      </a:r>
                      <a:r>
                        <a:rPr lang="en-US" dirty="0"/>
                        <a:t> UU </a:t>
                      </a:r>
                      <a:r>
                        <a:rPr lang="en-US" dirty="0" err="1"/>
                        <a:t>mll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satu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usulan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pembentukan</a:t>
                      </a:r>
                      <a:r>
                        <a:rPr lang="en-US" dirty="0"/>
                        <a:t> UU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593131"/>
                  </a:ext>
                </a:extLst>
              </a:tr>
              <a:tr h="13795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KODEFIKASI DENGAN </a:t>
                      </a:r>
                      <a:r>
                        <a:rPr lang="en-US" b="1" i="1" dirty="0"/>
                        <a:t>OMNIBUS LAW</a:t>
                      </a:r>
                      <a:endParaRPr lang="en-ID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Pembukuan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hukum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suatu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lampiran</a:t>
                      </a:r>
                      <a:r>
                        <a:rPr lang="en-US" dirty="0"/>
                        <a:t> UU </a:t>
                      </a:r>
                      <a:r>
                        <a:rPr lang="en-US" dirty="0" err="1"/>
                        <a:t>dalam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materi</a:t>
                      </a:r>
                      <a:r>
                        <a:rPr lang="en-US" dirty="0"/>
                        <a:t> yang </a:t>
                      </a:r>
                      <a:r>
                        <a:rPr lang="en-US" dirty="0" err="1"/>
                        <a:t>sama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Menggabungkan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atau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mengumpulkan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ketentuan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dari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banyak</a:t>
                      </a:r>
                      <a:r>
                        <a:rPr lang="en-US" dirty="0"/>
                        <a:t> UU </a:t>
                      </a:r>
                      <a:r>
                        <a:rPr lang="en-US" dirty="0" err="1"/>
                        <a:t>tapi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topik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hukumnya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bermacam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macam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91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4262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C0BE-EA29-4009-A391-D4F4C451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741680"/>
            <a:ext cx="8911687" cy="924560"/>
          </a:xfrm>
        </p:spPr>
        <p:txBody>
          <a:bodyPr/>
          <a:lstStyle/>
          <a:p>
            <a:r>
              <a:rPr lang="en-US" b="1" dirty="0"/>
              <a:t>MANFAAT METODE </a:t>
            </a:r>
            <a:r>
              <a:rPr lang="en-US" b="1" i="1" dirty="0"/>
              <a:t>OMNIBUS LAW</a:t>
            </a:r>
            <a:endParaRPr lang="en-ID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EBFA3-5224-4A8B-9D05-187D1A4F7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827" y="1562470"/>
            <a:ext cx="9169785" cy="455385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err="1"/>
              <a:t>Menghemat</a:t>
            </a:r>
            <a:r>
              <a:rPr lang="en-US" sz="3600" dirty="0"/>
              <a:t> </a:t>
            </a:r>
            <a:r>
              <a:rPr lang="en-US" sz="3600" dirty="0" err="1"/>
              <a:t>waktu</a:t>
            </a:r>
            <a:r>
              <a:rPr lang="en-US" sz="3600" dirty="0"/>
              <a:t> dan </a:t>
            </a:r>
            <a:r>
              <a:rPr lang="en-US" sz="3600" dirty="0" err="1"/>
              <a:t>mempersingkat</a:t>
            </a:r>
            <a:r>
              <a:rPr lang="en-US" sz="3600" dirty="0"/>
              <a:t> proses </a:t>
            </a:r>
            <a:r>
              <a:rPr lang="en-US" sz="3600" dirty="0" err="1"/>
              <a:t>legislasi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 err="1"/>
              <a:t>Membuat</a:t>
            </a:r>
            <a:r>
              <a:rPr lang="en-US" sz="3600" dirty="0"/>
              <a:t> </a:t>
            </a:r>
            <a:r>
              <a:rPr lang="en-US" sz="3600" dirty="0" err="1"/>
              <a:t>hubungan</a:t>
            </a:r>
            <a:r>
              <a:rPr lang="en-US" sz="3600" dirty="0"/>
              <a:t> </a:t>
            </a:r>
            <a:r>
              <a:rPr lang="en-US" sz="3600" dirty="0" err="1"/>
              <a:t>partai</a:t>
            </a:r>
            <a:r>
              <a:rPr lang="en-US" sz="3600" dirty="0"/>
              <a:t> </a:t>
            </a:r>
            <a:r>
              <a:rPr lang="en-US" sz="3600" dirty="0" err="1"/>
              <a:t>oposisi</a:t>
            </a:r>
            <a:r>
              <a:rPr lang="en-US" sz="3600" dirty="0"/>
              <a:t> (</a:t>
            </a:r>
            <a:r>
              <a:rPr lang="en-US" sz="3600" dirty="0" err="1"/>
              <a:t>minoritas</a:t>
            </a:r>
            <a:r>
              <a:rPr lang="en-US" sz="3600" dirty="0"/>
              <a:t>)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partai</a:t>
            </a:r>
            <a:r>
              <a:rPr lang="en-US" sz="3600" dirty="0"/>
              <a:t> </a:t>
            </a:r>
            <a:r>
              <a:rPr lang="en-US" sz="3600" dirty="0" err="1"/>
              <a:t>mayoritas</a:t>
            </a:r>
            <a:r>
              <a:rPr lang="en-US" sz="3600" dirty="0"/>
              <a:t> di </a:t>
            </a:r>
            <a:r>
              <a:rPr lang="en-US" sz="3600" dirty="0" err="1"/>
              <a:t>parlemen</a:t>
            </a:r>
            <a:r>
              <a:rPr lang="en-US" sz="3600" dirty="0"/>
              <a:t> yang </a:t>
            </a:r>
            <a:r>
              <a:rPr lang="en-US" sz="3600" dirty="0" err="1"/>
              <a:t>biasanya</a:t>
            </a:r>
            <a:r>
              <a:rPr lang="en-US" sz="3600" dirty="0"/>
              <a:t> </a:t>
            </a:r>
            <a:r>
              <a:rPr lang="en-US" sz="3600" dirty="0" err="1"/>
              <a:t>berdasarkan</a:t>
            </a:r>
            <a:r>
              <a:rPr lang="en-US" sz="3600" dirty="0"/>
              <a:t> </a:t>
            </a:r>
            <a:r>
              <a:rPr lang="en-US" sz="3600" dirty="0" err="1"/>
              <a:t>prinsip</a:t>
            </a:r>
            <a:r>
              <a:rPr lang="en-US" sz="3600" dirty="0"/>
              <a:t> </a:t>
            </a:r>
            <a:r>
              <a:rPr lang="en-US" sz="3600" dirty="0" err="1"/>
              <a:t>menang</a:t>
            </a:r>
            <a:r>
              <a:rPr lang="en-US" sz="3600" dirty="0"/>
              <a:t> dan </a:t>
            </a:r>
            <a:r>
              <a:rPr lang="en-US" sz="3600" dirty="0" err="1"/>
              <a:t>kalah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perubahan</a:t>
            </a:r>
            <a:r>
              <a:rPr lang="en-US" sz="3600" dirty="0"/>
              <a:t> RUU, </a:t>
            </a:r>
            <a:r>
              <a:rPr lang="en-US" sz="3600" dirty="0" err="1"/>
              <a:t>menjadi</a:t>
            </a:r>
            <a:r>
              <a:rPr lang="en-US" sz="3600" dirty="0"/>
              <a:t> </a:t>
            </a:r>
            <a:r>
              <a:rPr lang="en-US" sz="3600" dirty="0" err="1"/>
              <a:t>sama</a:t>
            </a:r>
            <a:r>
              <a:rPr lang="en-US" sz="3600" dirty="0"/>
              <a:t> </a:t>
            </a:r>
            <a:r>
              <a:rPr lang="en-US" sz="3600" dirty="0" err="1"/>
              <a:t>sama</a:t>
            </a:r>
            <a:r>
              <a:rPr lang="en-US" sz="3600" dirty="0"/>
              <a:t> </a:t>
            </a:r>
            <a:r>
              <a:rPr lang="en-US" sz="3600" dirty="0" err="1"/>
              <a:t>memiliki</a:t>
            </a:r>
            <a:r>
              <a:rPr lang="en-US" sz="3600" dirty="0"/>
              <a:t> </a:t>
            </a:r>
            <a:r>
              <a:rPr lang="en-US" sz="3600" dirty="0" err="1"/>
              <a:t>kesempatan</a:t>
            </a:r>
            <a:r>
              <a:rPr lang="en-US" sz="3600" dirty="0"/>
              <a:t> </a:t>
            </a:r>
            <a:r>
              <a:rPr lang="en-US" sz="3600" dirty="0" err="1"/>
              <a:t>karena</a:t>
            </a:r>
            <a:r>
              <a:rPr lang="en-US" sz="3600" dirty="0"/>
              <a:t> </a:t>
            </a:r>
            <a:r>
              <a:rPr lang="en-US" sz="3600" dirty="0" err="1"/>
              <a:t>materi</a:t>
            </a:r>
            <a:r>
              <a:rPr lang="en-US" sz="3600" dirty="0"/>
              <a:t> </a:t>
            </a:r>
            <a:r>
              <a:rPr lang="en-US" sz="3600" dirty="0" err="1"/>
              <a:t>substansi</a:t>
            </a:r>
            <a:r>
              <a:rPr lang="en-US" sz="3600" dirty="0"/>
              <a:t> </a:t>
            </a:r>
            <a:r>
              <a:rPr lang="en-US" sz="3600" i="1" dirty="0"/>
              <a:t>omnibus law </a:t>
            </a:r>
            <a:r>
              <a:rPr lang="en-US" sz="3600" dirty="0"/>
              <a:t>yang </a:t>
            </a:r>
            <a:r>
              <a:rPr lang="en-US" sz="3600" dirty="0" err="1"/>
              <a:t>sangat</a:t>
            </a:r>
            <a:r>
              <a:rPr lang="en-US" sz="3600" dirty="0"/>
              <a:t> </a:t>
            </a:r>
            <a:r>
              <a:rPr lang="en-US" sz="3600" dirty="0" err="1"/>
              <a:t>banyak</a:t>
            </a:r>
            <a:r>
              <a:rPr lang="en-US" sz="3600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50114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C0BE-EA29-4009-A391-D4F4C451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741680"/>
            <a:ext cx="8911687" cy="924560"/>
          </a:xfrm>
        </p:spPr>
        <p:txBody>
          <a:bodyPr/>
          <a:lstStyle/>
          <a:p>
            <a:r>
              <a:rPr lang="en-US" b="1" dirty="0"/>
              <a:t>KELEMAHAN METODE </a:t>
            </a:r>
            <a:r>
              <a:rPr lang="en-US" b="1" i="1" dirty="0"/>
              <a:t>OMNIBUS LAW</a:t>
            </a:r>
            <a:endParaRPr lang="en-ID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EBFA3-5224-4A8B-9D05-187D1A4F7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827" y="1562470"/>
            <a:ext cx="9169785" cy="4553850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/>
              <a:t>Teknik </a:t>
            </a:r>
            <a:r>
              <a:rPr lang="en-US" sz="3600" i="1" dirty="0"/>
              <a:t>omnibus law </a:t>
            </a:r>
            <a:r>
              <a:rPr lang="en-US" sz="3600" dirty="0" err="1"/>
              <a:t>bersifat</a:t>
            </a:r>
            <a:r>
              <a:rPr lang="en-US" sz="3600" dirty="0"/>
              <a:t> </a:t>
            </a:r>
            <a:r>
              <a:rPr lang="en-US" sz="3600" dirty="0" err="1"/>
              <a:t>pragmatis</a:t>
            </a:r>
            <a:r>
              <a:rPr lang="en-US" sz="3600" dirty="0"/>
              <a:t> dan </a:t>
            </a:r>
            <a:r>
              <a:rPr lang="en-US" sz="3600" dirty="0" err="1"/>
              <a:t>kurang</a:t>
            </a:r>
            <a:r>
              <a:rPr lang="en-US" sz="3600" dirty="0"/>
              <a:t> </a:t>
            </a:r>
            <a:r>
              <a:rPr lang="en-US" sz="3600" dirty="0" err="1"/>
              <a:t>demokratis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 err="1"/>
              <a:t>Muatan</a:t>
            </a:r>
            <a:r>
              <a:rPr lang="en-US" sz="3600" dirty="0"/>
              <a:t> </a:t>
            </a:r>
            <a:r>
              <a:rPr lang="en-US" sz="3600" i="1" dirty="0"/>
              <a:t>omnibus law </a:t>
            </a:r>
            <a:r>
              <a:rPr lang="en-US" sz="3600" dirty="0"/>
              <a:t>yang </a:t>
            </a:r>
            <a:r>
              <a:rPr lang="en-US" sz="3600" dirty="0" err="1"/>
              <a:t>sangat</a:t>
            </a:r>
            <a:r>
              <a:rPr lang="en-US" sz="3600" dirty="0"/>
              <a:t> </a:t>
            </a:r>
            <a:r>
              <a:rPr lang="en-US" sz="3600" dirty="0" err="1"/>
              <a:t>banyak</a:t>
            </a:r>
            <a:r>
              <a:rPr lang="en-US" sz="3600" dirty="0"/>
              <a:t> dan </a:t>
            </a:r>
            <a:r>
              <a:rPr lang="en-US" sz="3600" dirty="0" err="1"/>
              <a:t>beragam</a:t>
            </a:r>
            <a:r>
              <a:rPr lang="en-US" sz="3600" dirty="0"/>
              <a:t>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mengurangi</a:t>
            </a:r>
            <a:r>
              <a:rPr lang="en-US" sz="3600" dirty="0"/>
              <a:t> </a:t>
            </a:r>
            <a:r>
              <a:rPr lang="en-US" sz="3600" dirty="0" err="1"/>
              <a:t>kehati-hatian</a:t>
            </a:r>
            <a:r>
              <a:rPr lang="en-US" sz="3600" dirty="0"/>
              <a:t> dan </a:t>
            </a:r>
            <a:r>
              <a:rPr lang="en-US" sz="3600" dirty="0" err="1"/>
              <a:t>ketelitian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penyusunannya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 err="1"/>
              <a:t>Membatasi</a:t>
            </a:r>
            <a:r>
              <a:rPr lang="en-US" sz="3600" dirty="0"/>
              <a:t> </a:t>
            </a:r>
            <a:r>
              <a:rPr lang="en-US" sz="3600" dirty="0" err="1"/>
              <a:t>ruang</a:t>
            </a:r>
            <a:r>
              <a:rPr lang="en-US" sz="3600" dirty="0"/>
              <a:t> </a:t>
            </a:r>
            <a:r>
              <a:rPr lang="en-US" sz="3600" dirty="0" err="1"/>
              <a:t>partisipasi</a:t>
            </a:r>
            <a:r>
              <a:rPr lang="en-US" sz="3600" dirty="0"/>
              <a:t> </a:t>
            </a:r>
            <a:r>
              <a:rPr lang="en-US" sz="3600" dirty="0" err="1"/>
              <a:t>publik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 err="1"/>
              <a:t>Berpotensi</a:t>
            </a:r>
            <a:r>
              <a:rPr lang="en-US" sz="3600" dirty="0"/>
              <a:t> </a:t>
            </a:r>
            <a:r>
              <a:rPr lang="en-US" sz="3600" dirty="0" err="1"/>
              <a:t>melampaui</a:t>
            </a:r>
            <a:r>
              <a:rPr lang="en-US" sz="3600" dirty="0"/>
              <a:t> </a:t>
            </a:r>
            <a:r>
              <a:rPr lang="en-US" sz="3600" dirty="0" err="1"/>
              <a:t>ketentuan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konstitusi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 err="1"/>
              <a:t>Peraturan</a:t>
            </a:r>
            <a:r>
              <a:rPr lang="en-US" sz="3600" dirty="0"/>
              <a:t> </a:t>
            </a:r>
            <a:r>
              <a:rPr lang="en-US" sz="3600" dirty="0" err="1"/>
              <a:t>turunannya</a:t>
            </a:r>
            <a:r>
              <a:rPr lang="en-US" sz="3600" dirty="0"/>
              <a:t> sangat </a:t>
            </a:r>
            <a:r>
              <a:rPr lang="en-US" sz="3600" dirty="0" err="1"/>
              <a:t>banyak</a:t>
            </a:r>
            <a:r>
              <a:rPr lang="en-US" sz="3600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1307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C0BE-EA29-4009-A391-D4F4C4519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741680"/>
            <a:ext cx="8911687" cy="9805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HAL-HAL YANG PERLU DIPENUHI DALAM  PENGGUNAAN METODE </a:t>
            </a:r>
            <a:r>
              <a:rPr lang="en-US" b="1" i="1" dirty="0"/>
              <a:t>OMNIBUS LAW</a:t>
            </a:r>
            <a:endParaRPr lang="en-ID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EBFA3-5224-4A8B-9D05-187D1A4F7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4827" y="2104008"/>
            <a:ext cx="8753383" cy="4012312"/>
          </a:xfrm>
        </p:spPr>
        <p:txBody>
          <a:bodyPr>
            <a:normAutofit/>
          </a:bodyPr>
          <a:lstStyle/>
          <a:p>
            <a:r>
              <a:rPr lang="en-US" sz="3600" dirty="0" err="1"/>
              <a:t>Penerapan</a:t>
            </a:r>
            <a:r>
              <a:rPr lang="en-US" sz="3600" dirty="0"/>
              <a:t> </a:t>
            </a:r>
            <a:r>
              <a:rPr lang="en-US" sz="3600" dirty="0" err="1"/>
              <a:t>asas</a:t>
            </a:r>
            <a:r>
              <a:rPr lang="en-US" sz="3600" dirty="0"/>
              <a:t> </a:t>
            </a:r>
            <a:r>
              <a:rPr lang="en-US" sz="3600" dirty="0" err="1"/>
              <a:t>keterbukaan</a:t>
            </a:r>
            <a:r>
              <a:rPr lang="en-US" sz="3600" dirty="0"/>
              <a:t> dan </a:t>
            </a:r>
            <a:r>
              <a:rPr lang="en-US" sz="3600" dirty="0" err="1"/>
              <a:t>partisipasi</a:t>
            </a:r>
            <a:r>
              <a:rPr lang="en-US" sz="3600" dirty="0"/>
              <a:t> </a:t>
            </a:r>
            <a:r>
              <a:rPr lang="en-US" sz="3600" dirty="0" err="1"/>
              <a:t>publik</a:t>
            </a:r>
            <a:r>
              <a:rPr lang="en-US" sz="3600" dirty="0"/>
              <a:t>.</a:t>
            </a:r>
          </a:p>
          <a:p>
            <a:pPr algn="just"/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pembahasan</a:t>
            </a:r>
            <a:r>
              <a:rPr lang="en-US" sz="3600" dirty="0"/>
              <a:t> RUU </a:t>
            </a:r>
            <a:r>
              <a:rPr lang="en-US" sz="3600" dirty="0" err="1"/>
              <a:t>harus</a:t>
            </a:r>
            <a:r>
              <a:rPr lang="en-US" sz="3600" dirty="0"/>
              <a:t> </a:t>
            </a:r>
            <a:r>
              <a:rPr lang="en-US" sz="3600" dirty="0" err="1"/>
              <a:t>berhati-hati</a:t>
            </a:r>
            <a:r>
              <a:rPr lang="en-US" sz="3600" dirty="0"/>
              <a:t> dan </a:t>
            </a:r>
            <a:r>
              <a:rPr lang="en-US" sz="3600" dirty="0" err="1"/>
              <a:t>tidak</a:t>
            </a:r>
            <a:r>
              <a:rPr lang="en-US" sz="3600" dirty="0"/>
              <a:t> </a:t>
            </a:r>
            <a:r>
              <a:rPr lang="en-US" sz="3600" dirty="0" err="1"/>
              <a:t>tergesa-gesa</a:t>
            </a:r>
            <a:r>
              <a:rPr lang="en-US" sz="3600" dirty="0"/>
              <a:t> </a:t>
            </a:r>
            <a:r>
              <a:rPr lang="en-US" sz="3600" dirty="0" err="1"/>
              <a:t>karena</a:t>
            </a:r>
            <a:r>
              <a:rPr lang="en-US" sz="3600" dirty="0"/>
              <a:t> </a:t>
            </a:r>
            <a:r>
              <a:rPr lang="en-US" sz="3600" dirty="0" err="1"/>
              <a:t>materi</a:t>
            </a:r>
            <a:r>
              <a:rPr lang="en-US" sz="3600" dirty="0"/>
              <a:t> / </a:t>
            </a:r>
            <a:r>
              <a:rPr lang="en-US" sz="3600" dirty="0" err="1"/>
              <a:t>substansi</a:t>
            </a:r>
            <a:r>
              <a:rPr lang="en-US" sz="3600" dirty="0"/>
              <a:t> yang </a:t>
            </a:r>
            <a:r>
              <a:rPr lang="en-US" sz="3600" dirty="0" err="1"/>
              <a:t>sangat</a:t>
            </a:r>
            <a:r>
              <a:rPr lang="en-US" sz="3600" dirty="0"/>
              <a:t> </a:t>
            </a:r>
            <a:r>
              <a:rPr lang="en-US" sz="3600" dirty="0" err="1"/>
              <a:t>banyak</a:t>
            </a:r>
            <a:r>
              <a:rPr lang="en-US" sz="3600" dirty="0"/>
              <a:t> dan </a:t>
            </a:r>
            <a:r>
              <a:rPr lang="en-US" sz="3600" dirty="0" err="1"/>
              <a:t>beragam</a:t>
            </a:r>
            <a:r>
              <a:rPr lang="en-US" sz="3600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708504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190</TotalTime>
  <Words>1230</Words>
  <Application>Microsoft Office PowerPoint</Application>
  <PresentationFormat>Widescreen</PresentationFormat>
  <Paragraphs>152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Century Gothic</vt:lpstr>
      <vt:lpstr>Wingdings 3</vt:lpstr>
      <vt:lpstr>Wisp</vt:lpstr>
      <vt:lpstr>METODE OMNIBUS LAW  DALAM PEMBENTUKAN PERATURAN PERUNDANG-UNDANGAN DI INDONESIA</vt:lpstr>
      <vt:lpstr>LATAR BELAKANG PENGATURAN METODE OMNIBUS DI INDONESIA</vt:lpstr>
      <vt:lpstr>TINDAK LANJUT PEMERINTAH</vt:lpstr>
      <vt:lpstr>DEFINISI OMNIBUS LAW</vt:lpstr>
      <vt:lpstr>POLITIK HUKUM PENERAPAN          METODE OMNIBUS LAW </vt:lpstr>
      <vt:lpstr>PERBEDAAN TEKNIK DALAM UU 12 TH 2011 DENGAN METODE OMNIBUS LAW</vt:lpstr>
      <vt:lpstr>MANFAAT METODE OMNIBUS LAW</vt:lpstr>
      <vt:lpstr>KELEMAHAN METODE OMNIBUS LAW</vt:lpstr>
      <vt:lpstr>HAL-HAL YANG PERLU DIPENUHI DALAM  PENGGUNAAN METODE OMNIBUS LAW</vt:lpstr>
      <vt:lpstr>DASAR HUKUM PEMBENTUKAN PUU DENGAN METODE OMNIBUS LAW</vt:lpstr>
      <vt:lpstr>PowerPoint Presentation</vt:lpstr>
      <vt:lpstr>PowerPoint Presentation</vt:lpstr>
      <vt:lpstr>PowerPoint Presentation</vt:lpstr>
      <vt:lpstr>CONTOH PUU YANG DIBENTUK DENGAN METODE OMNIBUS </vt:lpstr>
      <vt:lpstr>PENGARUH UU YANG DIBENTUK DENGAN METODE OMNIBUS TERHADAP UU LAIN</vt:lpstr>
      <vt:lpstr>PENGARUH RUU P2SK TERHADAP UU LAIN</vt:lpstr>
      <vt:lpstr>PENGARUH RUU P2SK TERHADAP UU LAIN</vt:lpstr>
      <vt:lpstr>PENGARUH RUU KESEHATAN TERHADAP UU LAIN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OMNIBUS LAW     DALAM PEMBENTUKAN PERATURAN PERUNDANG-UNDANGAN DI INDONESIA</dc:title>
  <dc:creator>6282138352654</dc:creator>
  <cp:lastModifiedBy>6282138352654</cp:lastModifiedBy>
  <cp:revision>36</cp:revision>
  <dcterms:created xsi:type="dcterms:W3CDTF">2023-07-24T06:13:26Z</dcterms:created>
  <dcterms:modified xsi:type="dcterms:W3CDTF">2023-07-24T09:23:59Z</dcterms:modified>
</cp:coreProperties>
</file>