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9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8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53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8946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86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53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04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46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5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3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12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8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0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8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0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4/29/2024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7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="" xmlns:a16="http://schemas.microsoft.com/office/drawing/2014/main" id="{1816D695-9F35-3AF6-23A0-F2A7ACE2AC9C}"/>
              </a:ext>
            </a:extLst>
          </p:cNvPr>
          <p:cNvSpPr/>
          <p:nvPr/>
        </p:nvSpPr>
        <p:spPr>
          <a:xfrm>
            <a:off x="1475656" y="3212976"/>
            <a:ext cx="5610967" cy="1296144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b="1" dirty="0">
                <a:solidFill>
                  <a:prstClr val="white"/>
                </a:solidFill>
              </a:rPr>
              <a:t>CUTI DILUAR TANGGUNGAN NEGARA</a:t>
            </a:r>
            <a:endParaRPr lang="en-ID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340768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PERATURAN BADAN KEPEGAWAIAN NEGARA </a:t>
            </a:r>
          </a:p>
          <a:p>
            <a:pPr algn="ctr"/>
            <a:r>
              <a:rPr lang="en-US" sz="1600" b="1" dirty="0" smtClean="0"/>
              <a:t>NOMOR : 24 TAHUN 2017 TGL 22 DESEMBER 2017 Jo. NOMOR 7 TAHUN 2021 </a:t>
            </a:r>
          </a:p>
          <a:p>
            <a:pPr algn="ctr"/>
            <a:r>
              <a:rPr lang="en-US" sz="1600" b="1" dirty="0" smtClean="0"/>
              <a:t>TANGGAL 26 JULI 2021 </a:t>
            </a:r>
          </a:p>
          <a:p>
            <a:pPr algn="ctr"/>
            <a:r>
              <a:rPr lang="en-US" sz="1600" b="1" dirty="0" smtClean="0"/>
              <a:t>TENTANG TATA CARA PEMBERIAN CUTI PNS</a:t>
            </a:r>
            <a:endParaRPr lang="en-ID" sz="1600" b="1" dirty="0" smtClean="0"/>
          </a:p>
          <a:p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36" y="2438003"/>
            <a:ext cx="2071117" cy="2071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44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539552" y="1916832"/>
            <a:ext cx="3096344" cy="26642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Permintaan</a:t>
            </a:r>
            <a:r>
              <a:rPr lang="en-US" b="1" dirty="0" smtClean="0"/>
              <a:t>/ </a:t>
            </a:r>
            <a:r>
              <a:rPr lang="en-US" b="1" dirty="0" err="1" smtClean="0"/>
              <a:t>permohonan</a:t>
            </a:r>
            <a:r>
              <a:rPr lang="en-US" b="1" dirty="0" smtClean="0"/>
              <a:t> </a:t>
            </a:r>
            <a:r>
              <a:rPr lang="en-US" b="1" dirty="0" err="1" smtClean="0"/>
              <a:t>perpanjangan</a:t>
            </a:r>
            <a:r>
              <a:rPr lang="en-US" b="1" dirty="0" smtClean="0"/>
              <a:t> </a:t>
            </a:r>
            <a:r>
              <a:rPr lang="en-US" b="1" dirty="0" err="1" smtClean="0"/>
              <a:t>cuti</a:t>
            </a:r>
            <a:r>
              <a:rPr lang="en-US" b="1" dirty="0" smtClean="0"/>
              <a:t> di </a:t>
            </a:r>
            <a:r>
              <a:rPr lang="en-US" b="1" dirty="0" err="1" smtClean="0"/>
              <a:t>luar</a:t>
            </a:r>
            <a:r>
              <a:rPr lang="en-US" b="1" dirty="0" smtClean="0"/>
              <a:t> </a:t>
            </a:r>
            <a:r>
              <a:rPr lang="en-US" b="1" dirty="0" err="1" smtClean="0"/>
              <a:t>tanggungan</a:t>
            </a:r>
            <a:r>
              <a:rPr lang="en-US" b="1" dirty="0" smtClean="0"/>
              <a:t> </a:t>
            </a:r>
            <a:r>
              <a:rPr lang="en-US" b="1" dirty="0" err="1" smtClean="0"/>
              <a:t>negara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692696"/>
            <a:ext cx="468052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 err="1" smtClean="0"/>
              <a:t>harus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sudah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diajukan</a:t>
            </a:r>
            <a:r>
              <a:rPr lang="en-US" sz="1400" b="1" dirty="0" smtClean="0"/>
              <a:t> paling </a:t>
            </a:r>
            <a:r>
              <a:rPr lang="en-US" sz="1400" b="1" dirty="0" err="1" smtClean="0"/>
              <a:t>lambat</a:t>
            </a:r>
            <a:r>
              <a:rPr lang="en-US" sz="1400" b="1" dirty="0" smtClean="0"/>
              <a:t> 3 (</a:t>
            </a:r>
            <a:r>
              <a:rPr lang="en-US" sz="1400" b="1" dirty="0" err="1" smtClean="0"/>
              <a:t>tiga</a:t>
            </a:r>
            <a:r>
              <a:rPr lang="en-US" sz="1400" b="1" dirty="0" smtClean="0"/>
              <a:t>) </a:t>
            </a:r>
            <a:r>
              <a:rPr lang="en-US" sz="1400" b="1" dirty="0" err="1" smtClean="0"/>
              <a:t>bulan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sebelum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cuti</a:t>
            </a:r>
            <a:r>
              <a:rPr lang="en-US" sz="1400" b="1" dirty="0" smtClean="0"/>
              <a:t> di </a:t>
            </a:r>
            <a:r>
              <a:rPr lang="en-US" sz="1400" b="1" dirty="0" err="1" smtClean="0"/>
              <a:t>luar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tanggungan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negara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berakhir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58412" y="1268760"/>
            <a:ext cx="468052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err="1" smtClean="0"/>
              <a:t>dapat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dikabulkan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atau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ditolak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berdasarkan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pertimbangan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Pejabat</a:t>
            </a:r>
            <a:r>
              <a:rPr lang="en-US" sz="1400" b="1" dirty="0" smtClean="0"/>
              <a:t> Yang </a:t>
            </a:r>
            <a:r>
              <a:rPr lang="en-US" sz="1400" b="1" dirty="0" err="1" smtClean="0"/>
              <a:t>Berwenang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Memberikan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Cuti</a:t>
            </a:r>
            <a:r>
              <a:rPr lang="en-US" sz="1400" b="1" dirty="0" smtClean="0"/>
              <a:t> di </a:t>
            </a:r>
            <a:r>
              <a:rPr lang="en-US" sz="1400" b="1" dirty="0" err="1" smtClean="0"/>
              <a:t>luar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tanggungan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negara</a:t>
            </a:r>
            <a:r>
              <a:rPr lang="en-US" sz="1400" b="1" dirty="0" smtClean="0"/>
              <a:t>.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2060848"/>
            <a:ext cx="4680520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err="1" smtClean="0"/>
              <a:t>Berdasarkan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permintaanfpermohonan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secara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tertulis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sebagaimana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dimaksud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pada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angka</a:t>
            </a:r>
            <a:r>
              <a:rPr lang="en-US" sz="1400" b="1" dirty="0" smtClean="0"/>
              <a:t> 23, PPK </a:t>
            </a:r>
            <a:r>
              <a:rPr lang="en-US" sz="1400" b="1" dirty="0" err="1" smtClean="0"/>
              <a:t>atau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pejabat</a:t>
            </a:r>
            <a:r>
              <a:rPr lang="en-US" sz="1400" b="1" dirty="0" smtClean="0"/>
              <a:t> lain yang </a:t>
            </a:r>
            <a:r>
              <a:rPr lang="en-US" sz="1400" b="1" dirty="0" err="1" smtClean="0"/>
              <a:t>ditunjuk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mengajukan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permintaanlpermohonan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persetujuan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perpanjangan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cuti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kepada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Kepala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Badan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Kepegawaian</a:t>
            </a:r>
            <a:r>
              <a:rPr lang="en-US" sz="1400" b="1" dirty="0" smtClean="0"/>
              <a:t> Negara </a:t>
            </a:r>
            <a:r>
              <a:rPr lang="en-US" sz="1400" b="1" dirty="0" err="1" smtClean="0"/>
              <a:t>lKepala</a:t>
            </a:r>
            <a:r>
              <a:rPr lang="en-US" sz="1400" b="1" dirty="0" smtClean="0"/>
              <a:t> Kantor Regional </a:t>
            </a:r>
            <a:r>
              <a:rPr lang="en-US" sz="1400" b="1" dirty="0" err="1" smtClean="0"/>
              <a:t>Badan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Kepegawaian</a:t>
            </a:r>
            <a:r>
              <a:rPr lang="en-US" sz="1400" b="1" dirty="0" smtClean="0"/>
              <a:t> Negara yang </a:t>
            </a:r>
            <a:r>
              <a:rPr lang="en-US" sz="1400" b="1" dirty="0" err="1" smtClean="0"/>
              <a:t>dibuat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rangkap</a:t>
            </a:r>
            <a:r>
              <a:rPr lang="en-US" sz="1400" b="1" dirty="0" smtClean="0"/>
              <a:t> 3 (</a:t>
            </a:r>
            <a:r>
              <a:rPr lang="en-US" sz="1400" b="1" dirty="0" err="1" smtClean="0"/>
              <a:t>tiga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3933056"/>
            <a:ext cx="468052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err="1" smtClean="0"/>
              <a:t>Dalam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permintaan</a:t>
            </a:r>
            <a:r>
              <a:rPr lang="en-US" sz="1400" b="1" dirty="0" smtClean="0"/>
              <a:t>/</a:t>
            </a:r>
            <a:r>
              <a:rPr lang="en-US" sz="1400" b="1" dirty="0" err="1" smtClean="0"/>
              <a:t>permohonan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perpanjangan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cuti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disetujui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Kepala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Badan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Kepegawaian</a:t>
            </a:r>
            <a:r>
              <a:rPr lang="en-US" sz="1400" b="1" dirty="0" smtClean="0"/>
              <a:t> Negara </a:t>
            </a:r>
            <a:r>
              <a:rPr lang="en-US" sz="1400" b="1" dirty="0" err="1" smtClean="0"/>
              <a:t>lKepala</a:t>
            </a:r>
            <a:r>
              <a:rPr lang="en-US" sz="1400" b="1" dirty="0" smtClean="0"/>
              <a:t> Kantor Regional </a:t>
            </a:r>
            <a:r>
              <a:rPr lang="en-US" sz="1400" b="1" dirty="0" err="1" smtClean="0"/>
              <a:t>Badan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Kepegawaian</a:t>
            </a:r>
            <a:r>
              <a:rPr lang="en-US" sz="1400" b="1" dirty="0" smtClean="0"/>
              <a:t> Negara </a:t>
            </a:r>
            <a:r>
              <a:rPr lang="en-US" sz="1400" b="1" dirty="0" err="1" smtClean="0"/>
              <a:t>menandatangani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persetujuan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79912" y="4945236"/>
            <a:ext cx="4659020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err="1" smtClean="0"/>
              <a:t>Perpanjangan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cuti</a:t>
            </a:r>
            <a:r>
              <a:rPr lang="en-US" sz="1400" b="1" dirty="0" smtClean="0"/>
              <a:t> di </a:t>
            </a:r>
            <a:r>
              <a:rPr lang="en-US" sz="1400" b="1" dirty="0" err="1" smtClean="0"/>
              <a:t>luar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tanggungan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negara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diberikan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dengan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keputusan</a:t>
            </a:r>
            <a:r>
              <a:rPr lang="en-US" sz="1400" b="1" dirty="0" smtClean="0"/>
              <a:t> PPK </a:t>
            </a:r>
            <a:r>
              <a:rPr lang="en-US" sz="1400" b="1" dirty="0" err="1" smtClean="0"/>
              <a:t>setelah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mendapat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persetujuan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Kepala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Badan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Kepegawaian</a:t>
            </a:r>
            <a:r>
              <a:rPr lang="en-US" sz="1400" b="1" dirty="0" smtClean="0"/>
              <a:t> Negara </a:t>
            </a:r>
            <a:r>
              <a:rPr lang="en-US" sz="1400" b="1" dirty="0" err="1" smtClean="0"/>
              <a:t>lKepala</a:t>
            </a:r>
            <a:r>
              <a:rPr lang="en-US" sz="1400" b="1" dirty="0" smtClean="0"/>
              <a:t> Kantor Regional </a:t>
            </a:r>
            <a:r>
              <a:rPr lang="en-US" sz="1400" b="1" dirty="0" err="1" smtClean="0"/>
              <a:t>Badan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Kepegawaian</a:t>
            </a:r>
            <a:r>
              <a:rPr lang="en-US" sz="1400" b="1" dirty="0" smtClean="0"/>
              <a:t> Negara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6898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6525" y="602104"/>
            <a:ext cx="5184576" cy="7386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PNS yang </a:t>
            </a:r>
            <a:r>
              <a:rPr lang="en-US" sz="1400" b="1" dirty="0" err="1" smtClean="0">
                <a:solidFill>
                  <a:schemeClr val="bg1"/>
                </a:solidFill>
              </a:rPr>
              <a:t>telah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selesai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menjalankan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cuti</a:t>
            </a:r>
            <a:r>
              <a:rPr lang="en-US" sz="1400" b="1" dirty="0" smtClean="0">
                <a:solidFill>
                  <a:schemeClr val="bg1"/>
                </a:solidFill>
              </a:rPr>
              <a:t> di </a:t>
            </a:r>
            <a:r>
              <a:rPr lang="en-US" sz="1400" b="1" dirty="0" err="1" smtClean="0">
                <a:solidFill>
                  <a:schemeClr val="bg1"/>
                </a:solidFill>
              </a:rPr>
              <a:t>luar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tanggungan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negara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wajib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melaporkan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diri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secara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tertulis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kepada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instansi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induknya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4293" y="1412776"/>
            <a:ext cx="5160844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Batas </a:t>
            </a:r>
            <a:r>
              <a:rPr lang="en-US" sz="1400" b="1" dirty="0" err="1" smtClean="0"/>
              <a:t>waktu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melaporkan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diri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secara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tertulis</a:t>
            </a:r>
            <a:r>
              <a:rPr lang="en-US" sz="1400" b="1" dirty="0" smtClean="0"/>
              <a:t> paling lama I (</a:t>
            </a:r>
            <a:r>
              <a:rPr lang="en-US" sz="1400" b="1" dirty="0" err="1" smtClean="0"/>
              <a:t>satu</a:t>
            </a:r>
            <a:r>
              <a:rPr lang="en-US" sz="1400" b="1" dirty="0" smtClean="0"/>
              <a:t>) </a:t>
            </a:r>
            <a:r>
              <a:rPr lang="en-US" sz="1400" b="1" dirty="0" err="1" smtClean="0"/>
              <a:t>bulan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setelah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selesai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menjalankan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cuti</a:t>
            </a:r>
            <a:r>
              <a:rPr lang="en-US" sz="1400" b="1" dirty="0" smtClean="0"/>
              <a:t> di </a:t>
            </a:r>
            <a:r>
              <a:rPr lang="en-US" sz="1400" b="1" dirty="0" err="1" smtClean="0"/>
              <a:t>luar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tanggungan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negara</a:t>
            </a:r>
            <a:r>
              <a:rPr lang="en-US" sz="1400" b="1" dirty="0" smtClean="0"/>
              <a:t>. 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98371" y="2204864"/>
            <a:ext cx="5112569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PPK </a:t>
            </a:r>
            <a:r>
              <a:rPr lang="en-US" sz="1400" b="1" dirty="0" err="1" smtClean="0"/>
              <a:t>dalam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jangka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waktu</a:t>
            </a:r>
            <a:r>
              <a:rPr lang="en-US" sz="1400" b="1" dirty="0" smtClean="0"/>
              <a:t> paling lama 1 (</a:t>
            </a:r>
            <a:r>
              <a:rPr lang="en-US" sz="1400" b="1" dirty="0" err="1" smtClean="0"/>
              <a:t>satu</a:t>
            </a:r>
            <a:r>
              <a:rPr lang="en-US" sz="1400" b="1" dirty="0" smtClean="0"/>
              <a:t>) </a:t>
            </a:r>
            <a:r>
              <a:rPr lang="en-US" sz="1400" b="1" dirty="0" err="1" smtClean="0"/>
              <a:t>bulan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setelah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menerima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laporan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wajib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mengusulkan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persetujuan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pengaktifan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kembali</a:t>
            </a:r>
            <a:r>
              <a:rPr lang="en-US" sz="1400" b="1" dirty="0" smtClean="0"/>
              <a:t> PNS yang </a:t>
            </a:r>
            <a:r>
              <a:rPr lang="en-US" sz="1400" b="1" dirty="0" err="1" smtClean="0"/>
              <a:t>bersangkutan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kepada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Kepala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Badan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Kepegawaian</a:t>
            </a:r>
            <a:r>
              <a:rPr lang="en-US" sz="1400" b="1" dirty="0" smtClean="0"/>
              <a:t> Negara </a:t>
            </a:r>
            <a:r>
              <a:rPr lang="en-US" sz="1400" b="1" dirty="0" err="1" smtClean="0"/>
              <a:t>lKepala</a:t>
            </a:r>
            <a:r>
              <a:rPr lang="en-US" sz="1400" b="1" dirty="0" smtClean="0"/>
              <a:t> Kantor Regional </a:t>
            </a:r>
            <a:r>
              <a:rPr lang="en-US" sz="1400" b="1" dirty="0" err="1" smtClean="0"/>
              <a:t>Badan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Kepegawaian</a:t>
            </a:r>
            <a:r>
              <a:rPr lang="en-US" sz="1400" b="1" dirty="0" smtClean="0"/>
              <a:t> Negara</a:t>
            </a:r>
            <a:endParaRPr lang="en-US" sz="1400" b="1" dirty="0"/>
          </a:p>
        </p:txBody>
      </p:sp>
      <p:sp>
        <p:nvSpPr>
          <p:cNvPr id="7" name="Flowchart: Predefined Process 6"/>
          <p:cNvSpPr/>
          <p:nvPr/>
        </p:nvSpPr>
        <p:spPr>
          <a:xfrm>
            <a:off x="467544" y="1988840"/>
            <a:ext cx="2232248" cy="2304256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PNS YG TELAH SELESAI MENJALANKAN CLTN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72711" y="3645024"/>
            <a:ext cx="517220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err="1" smtClean="0"/>
              <a:t>Dalam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permohonan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pengaktifan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kembali</a:t>
            </a:r>
            <a:r>
              <a:rPr lang="en-US" sz="1400" b="1" dirty="0" smtClean="0"/>
              <a:t> PNS </a:t>
            </a:r>
            <a:r>
              <a:rPr lang="en-US" sz="1400" b="1" dirty="0" err="1" smtClean="0"/>
              <a:t>disetujui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Kepala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Badan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Kepegawaian</a:t>
            </a:r>
            <a:r>
              <a:rPr lang="en-US" sz="1400" b="1" dirty="0" smtClean="0"/>
              <a:t> Negara </a:t>
            </a:r>
            <a:r>
              <a:rPr lang="en-US" sz="1400" b="1" dirty="0" err="1" smtClean="0"/>
              <a:t>lKepala</a:t>
            </a:r>
            <a:r>
              <a:rPr lang="en-US" sz="1400" b="1" dirty="0" smtClean="0"/>
              <a:t> Kantor Regional </a:t>
            </a:r>
            <a:r>
              <a:rPr lang="en-US" sz="1400" b="1" dirty="0" err="1" smtClean="0"/>
              <a:t>Badan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Kepegawaian</a:t>
            </a:r>
            <a:r>
              <a:rPr lang="en-US" sz="1400" b="1" dirty="0" smtClean="0"/>
              <a:t> Negara </a:t>
            </a:r>
            <a:r>
              <a:rPr lang="en-US" sz="1400" b="1" dirty="0" err="1" smtClean="0"/>
              <a:t>menandatangani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persetujuan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tersebut</a:t>
            </a:r>
            <a:r>
              <a:rPr lang="en-US" sz="1400" b="1" dirty="0" smtClean="0"/>
              <a:t>.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45632" y="4653136"/>
            <a:ext cx="5186808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PPK </a:t>
            </a:r>
            <a:r>
              <a:rPr lang="en-US" sz="1400" b="1" dirty="0" err="1" smtClean="0"/>
              <a:t>berdasarkan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persetujuan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Kepala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Badan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Kepegawaian</a:t>
            </a:r>
            <a:r>
              <a:rPr lang="en-US" sz="1400" b="1" dirty="0" smtClean="0"/>
              <a:t> Negara/</a:t>
            </a:r>
            <a:r>
              <a:rPr lang="en-US" sz="1400" b="1" dirty="0" err="1" smtClean="0"/>
              <a:t>Kepala</a:t>
            </a:r>
            <a:r>
              <a:rPr lang="en-US" sz="1400" b="1" dirty="0" smtClean="0"/>
              <a:t> Kantor Regional </a:t>
            </a:r>
            <a:r>
              <a:rPr lang="en-US" sz="1400" b="1" dirty="0" err="1" smtClean="0"/>
              <a:t>Badan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Kepegawaian</a:t>
            </a:r>
            <a:r>
              <a:rPr lang="en-US" sz="1400" b="1" dirty="0" smtClean="0"/>
              <a:t> Negara </a:t>
            </a:r>
            <a:r>
              <a:rPr lang="en-US" sz="1400" b="1" dirty="0" err="1" smtClean="0"/>
              <a:t>sebagaimana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dimaksud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pada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angka</a:t>
            </a:r>
            <a:r>
              <a:rPr lang="en-US" sz="1400" b="1" dirty="0" smtClean="0"/>
              <a:t> 30 </a:t>
            </a:r>
            <a:r>
              <a:rPr lang="en-US" sz="1400" b="1" dirty="0" err="1" smtClean="0"/>
              <a:t>menetapkan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keputusan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pengaktifan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kembali</a:t>
            </a:r>
            <a:r>
              <a:rPr lang="en-US" sz="1400" b="1" dirty="0" smtClean="0"/>
              <a:t> PNS </a:t>
            </a:r>
            <a:r>
              <a:rPr lang="en-US" sz="1400" b="1" dirty="0" err="1" smtClean="0"/>
              <a:t>dalam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jabatan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45632" y="5822687"/>
            <a:ext cx="51148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Dalam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hal</a:t>
            </a:r>
            <a:r>
              <a:rPr lang="en-US" sz="1400" b="1" dirty="0" smtClean="0"/>
              <a:t> PNS yang </a:t>
            </a:r>
            <a:r>
              <a:rPr lang="en-US" sz="1400" b="1" dirty="0" err="1" smtClean="0"/>
              <a:t>melaporkan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diri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sebagaimana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dimaksud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pada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angka</a:t>
            </a:r>
            <a:r>
              <a:rPr lang="en-US" sz="1400" b="1" dirty="0" smtClean="0"/>
              <a:t> 27, </a:t>
            </a:r>
            <a:r>
              <a:rPr lang="en-US" sz="1400" b="1" dirty="0" err="1" smtClean="0"/>
              <a:t>tetapi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tidak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dapat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diangkat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dalam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jabatan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pada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instansi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indukny</a:t>
            </a:r>
            <a:r>
              <a:rPr lang="en-US" sz="1400" b="1" dirty="0" smtClean="0"/>
              <a:t>&amp;, </a:t>
            </a:r>
            <a:r>
              <a:rPr lang="en-US" sz="1400" b="1" dirty="0" err="1" smtClean="0"/>
              <a:t>disalurkan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pada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instansi</a:t>
            </a:r>
            <a:r>
              <a:rPr lang="en-US" sz="1400" b="1" dirty="0" smtClean="0"/>
              <a:t> lain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332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isplay 3"/>
          <p:cNvSpPr/>
          <p:nvPr/>
        </p:nvSpPr>
        <p:spPr>
          <a:xfrm>
            <a:off x="-4869" y="1780220"/>
            <a:ext cx="2736304" cy="2016224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PENYALURAN PNS YG TELAH SELESAI MENJALANKAN CLTNTETAPINTIDAK DAPAT DIANGKAT DALAM JABATAN DIINSTANSI INDUKNYA</a:t>
            </a:r>
            <a:endParaRPr lang="en-US" sz="1400" b="1" dirty="0"/>
          </a:p>
        </p:txBody>
      </p:sp>
      <p:sp>
        <p:nvSpPr>
          <p:cNvPr id="5" name="Pentagon 4"/>
          <p:cNvSpPr/>
          <p:nvPr/>
        </p:nvSpPr>
        <p:spPr>
          <a:xfrm>
            <a:off x="3354761" y="332656"/>
            <a:ext cx="4968552" cy="72008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dilakukan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oleh</a:t>
            </a:r>
            <a:r>
              <a:rPr lang="en-US" sz="1400" b="1" dirty="0" smtClean="0"/>
              <a:t> PPK </a:t>
            </a:r>
            <a:r>
              <a:rPr lang="en-US" sz="1400" b="1" dirty="0" err="1" smtClean="0"/>
              <a:t>setelah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berkoordinasi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dengan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Kepala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Badan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Kepegawaian</a:t>
            </a:r>
            <a:r>
              <a:rPr lang="en-US" sz="1400" b="1" dirty="0" smtClean="0"/>
              <a:t> Negara.</a:t>
            </a:r>
            <a:endParaRPr lang="en-US" sz="1400" b="1" dirty="0"/>
          </a:p>
        </p:txBody>
      </p:sp>
      <p:sp>
        <p:nvSpPr>
          <p:cNvPr id="6" name="Pentagon 5"/>
          <p:cNvSpPr/>
          <p:nvPr/>
        </p:nvSpPr>
        <p:spPr>
          <a:xfrm>
            <a:off x="3347864" y="1124744"/>
            <a:ext cx="4968552" cy="792088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/>
              <a:t>Koordinasi PPK dengan Kepala Badan Kepegawaian Negara disampaikan dengan mengajukan permintaan penyaluran pegawai </a:t>
            </a:r>
            <a:endParaRPr lang="en-US" sz="1400" b="1" dirty="0"/>
          </a:p>
        </p:txBody>
      </p:sp>
      <p:sp>
        <p:nvSpPr>
          <p:cNvPr id="7" name="Pentagon 6"/>
          <p:cNvSpPr/>
          <p:nvPr/>
        </p:nvSpPr>
        <p:spPr>
          <a:xfrm>
            <a:off x="3354761" y="1988840"/>
            <a:ext cx="4968552" cy="1152128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Kepala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Badan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Kepegawaian</a:t>
            </a:r>
            <a:r>
              <a:rPr lang="en-US" sz="1400" b="1" dirty="0" smtClean="0"/>
              <a:t> Negara </a:t>
            </a:r>
            <a:r>
              <a:rPr lang="en-US" sz="1400" b="1" dirty="0" err="1" smtClean="0"/>
              <a:t>berdasarkan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pengajuan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penyaluran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pegawai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sebagaimana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dimaksud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pada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angka</a:t>
            </a:r>
            <a:r>
              <a:rPr lang="en-US" sz="1400" b="1" dirty="0" smtClean="0"/>
              <a:t> 34, </a:t>
            </a:r>
            <a:r>
              <a:rPr lang="en-US" sz="1400" b="1" dirty="0" err="1" smtClean="0"/>
              <a:t>menyampaikan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ada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atau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tidak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adanya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jabatan</a:t>
            </a:r>
            <a:r>
              <a:rPr lang="en-US" sz="1400" b="1" dirty="0" smtClean="0"/>
              <a:t> yang </a:t>
            </a:r>
            <a:r>
              <a:rPr lang="en-US" sz="1400" b="1" dirty="0" err="1" smtClean="0"/>
              <a:t>lowong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kepada</a:t>
            </a:r>
            <a:r>
              <a:rPr lang="en-US" sz="1400" b="1" dirty="0" smtClean="0"/>
              <a:t> PPK</a:t>
            </a:r>
            <a:endParaRPr lang="en-US" sz="1400" b="1" dirty="0"/>
          </a:p>
        </p:txBody>
      </p:sp>
      <p:sp>
        <p:nvSpPr>
          <p:cNvPr id="8" name="Pentagon 7"/>
          <p:cNvSpPr/>
          <p:nvPr/>
        </p:nvSpPr>
        <p:spPr>
          <a:xfrm>
            <a:off x="3392489" y="3212976"/>
            <a:ext cx="4896544" cy="122413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Dalam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terdapat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jabatan</a:t>
            </a:r>
            <a:r>
              <a:rPr lang="en-US" sz="1400" b="1" dirty="0" smtClean="0"/>
              <a:t> yang </a:t>
            </a:r>
            <a:r>
              <a:rPr lang="en-US" sz="1400" b="1" dirty="0" err="1" smtClean="0"/>
              <a:t>lowong</a:t>
            </a:r>
            <a:r>
              <a:rPr lang="en-US" sz="1400" b="1" dirty="0" smtClean="0"/>
              <a:t>, PPK </a:t>
            </a:r>
            <a:r>
              <a:rPr lang="en-US" sz="1400" b="1" dirty="0" err="1" smtClean="0"/>
              <a:t>mengajukan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permohonan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persetujuan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pengaktifan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kembali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kepada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Kepala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Badan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Kepegawaian</a:t>
            </a:r>
            <a:r>
              <a:rPr lang="en-US" sz="1400" b="1" dirty="0" smtClean="0"/>
              <a:t> Negara/ </a:t>
            </a:r>
            <a:r>
              <a:rPr lang="en-US" sz="1400" b="1" dirty="0" err="1" smtClean="0"/>
              <a:t>Kepala</a:t>
            </a:r>
            <a:r>
              <a:rPr lang="en-US" sz="1400" b="1" dirty="0" smtClean="0"/>
              <a:t> Kantor Regional </a:t>
            </a:r>
            <a:r>
              <a:rPr lang="en-US" sz="1400" b="1" dirty="0" err="1" smtClean="0"/>
              <a:t>Badan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Kepegawaian</a:t>
            </a:r>
            <a:r>
              <a:rPr lang="en-US" sz="1400" b="1" dirty="0" smtClean="0"/>
              <a:t> Negara</a:t>
            </a:r>
            <a:endParaRPr lang="en-US" sz="1400" b="1" dirty="0"/>
          </a:p>
        </p:txBody>
      </p:sp>
      <p:sp>
        <p:nvSpPr>
          <p:cNvPr id="9" name="Pentagon 8"/>
          <p:cNvSpPr/>
          <p:nvPr/>
        </p:nvSpPr>
        <p:spPr>
          <a:xfrm>
            <a:off x="3419872" y="4509120"/>
            <a:ext cx="5112568" cy="108012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PPK </a:t>
            </a:r>
            <a:r>
              <a:rPr lang="en-US" sz="1400" b="1" dirty="0" err="1" smtClean="0"/>
              <a:t>berdasarkan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persetujuan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Kepala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Badan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Kepegawaian</a:t>
            </a:r>
            <a:r>
              <a:rPr lang="en-US" sz="1400" b="1" dirty="0" smtClean="0"/>
              <a:t> Negara/ </a:t>
            </a:r>
            <a:r>
              <a:rPr lang="en-US" sz="1400" b="1" dirty="0" err="1" smtClean="0"/>
              <a:t>Kepala</a:t>
            </a:r>
            <a:r>
              <a:rPr lang="en-US" sz="1400" b="1" dirty="0" smtClean="0"/>
              <a:t> Kantor Regional </a:t>
            </a:r>
            <a:r>
              <a:rPr lang="en-US" sz="1400" b="1" dirty="0" err="1" smtClean="0"/>
              <a:t>Badan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Kepegawaian</a:t>
            </a:r>
            <a:r>
              <a:rPr lang="en-US" sz="1400" b="1" dirty="0" smtClean="0"/>
              <a:t> Negara </a:t>
            </a:r>
            <a:r>
              <a:rPr lang="en-US" sz="1400" b="1" dirty="0" err="1" smtClean="0"/>
              <a:t>menetapkan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keputusan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pengaktifan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kembali</a:t>
            </a:r>
            <a:r>
              <a:rPr lang="en-US" sz="1400" b="1" dirty="0" smtClean="0"/>
              <a:t> PNS </a:t>
            </a:r>
            <a:r>
              <a:rPr lang="en-US" sz="1400" b="1" dirty="0" err="1" smtClean="0"/>
              <a:t>sesuai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jabatan</a:t>
            </a:r>
            <a:r>
              <a:rPr lang="en-US" sz="1400" b="1" dirty="0" smtClean="0"/>
              <a:t> yang </a:t>
            </a:r>
            <a:r>
              <a:rPr lang="en-US" sz="1400" b="1" dirty="0" err="1" smtClean="0"/>
              <a:t>tersedia</a:t>
            </a:r>
            <a:endParaRPr lang="en-US" sz="1400" b="1" dirty="0"/>
          </a:p>
        </p:txBody>
      </p:sp>
      <p:sp>
        <p:nvSpPr>
          <p:cNvPr id="10" name="Striped Right Arrow 9"/>
          <p:cNvSpPr/>
          <p:nvPr/>
        </p:nvSpPr>
        <p:spPr>
          <a:xfrm>
            <a:off x="2843808" y="692696"/>
            <a:ext cx="360040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023" y="1396169"/>
            <a:ext cx="3778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2457334"/>
            <a:ext cx="3778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907" y="3773294"/>
            <a:ext cx="3778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032" y="4947861"/>
            <a:ext cx="3778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>
            <a:stCxn id="10" idx="1"/>
            <a:endCxn id="6149" idx="1"/>
          </p:cNvCxnSpPr>
          <p:nvPr/>
        </p:nvCxnSpPr>
        <p:spPr>
          <a:xfrm flipH="1">
            <a:off x="2793032" y="800708"/>
            <a:ext cx="50776" cy="42717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07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>
            <a:off x="1114196" y="1170330"/>
            <a:ext cx="2088232" cy="129614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PNS YG TIDAK DAPAT DISALURKAN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1556792"/>
            <a:ext cx="4536504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 err="1" smtClean="0"/>
              <a:t>dalam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waktu</a:t>
            </a:r>
            <a:r>
              <a:rPr lang="en-US" sz="1400" b="1" dirty="0" smtClean="0"/>
              <a:t> paling lama 1 (</a:t>
            </a:r>
            <a:r>
              <a:rPr lang="en-US" sz="1400" b="1" dirty="0" err="1" smtClean="0"/>
              <a:t>satu</a:t>
            </a:r>
            <a:r>
              <a:rPr lang="en-US" sz="1400" b="1" dirty="0" smtClean="0"/>
              <a:t>) </a:t>
            </a:r>
            <a:r>
              <a:rPr lang="en-US" sz="1400" b="1" dirty="0" err="1" smtClean="0"/>
              <a:t>tahun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diberhentikan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dengan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hormat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sebagai</a:t>
            </a:r>
            <a:r>
              <a:rPr lang="en-US" sz="1400" b="1" dirty="0" smtClean="0"/>
              <a:t> PNS</a:t>
            </a:r>
            <a:endParaRPr lang="en-US" sz="1400" b="1" dirty="0"/>
          </a:p>
        </p:txBody>
      </p:sp>
      <p:sp>
        <p:nvSpPr>
          <p:cNvPr id="6" name="Round Same Side Corner Rectangle 5"/>
          <p:cNvSpPr/>
          <p:nvPr/>
        </p:nvSpPr>
        <p:spPr>
          <a:xfrm>
            <a:off x="4788024" y="2636912"/>
            <a:ext cx="3456384" cy="151216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PNS yang </a:t>
            </a:r>
            <a:r>
              <a:rPr lang="en-US" sz="1400" b="1" dirty="0" err="1" smtClean="0"/>
              <a:t>tidak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melaporkan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diri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secara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tertulis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dalam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jangka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waktu</a:t>
            </a:r>
            <a:r>
              <a:rPr lang="en-US" sz="1400" b="1" dirty="0" smtClean="0"/>
              <a:t> paling lama 1 (</a:t>
            </a:r>
            <a:r>
              <a:rPr lang="en-US" sz="1400" b="1" dirty="0" err="1" smtClean="0"/>
              <a:t>satu</a:t>
            </a:r>
            <a:r>
              <a:rPr lang="en-US" sz="1400" b="1" dirty="0" smtClean="0"/>
              <a:t>) </a:t>
            </a:r>
            <a:r>
              <a:rPr lang="en-US" sz="1400" b="1" dirty="0" err="1" smtClean="0"/>
              <a:t>bulan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diberhentikan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dengan</a:t>
            </a:r>
            <a:r>
              <a:rPr lang="en-US" sz="1400" b="1" dirty="0" smtClean="0"/>
              <a:t> </a:t>
            </a:r>
            <a:r>
              <a:rPr lang="sv-SE" sz="1400" b="1" dirty="0" smtClean="0"/>
              <a:t>hormat sesuai dengan ketentuan peraturan perundang-undangan.</a:t>
            </a:r>
            <a:endParaRPr lang="en-US" sz="1400" b="1" dirty="0"/>
          </a:p>
        </p:txBody>
      </p:sp>
      <p:sp>
        <p:nvSpPr>
          <p:cNvPr id="8" name="Striped Right Arrow 7"/>
          <p:cNvSpPr/>
          <p:nvPr/>
        </p:nvSpPr>
        <p:spPr>
          <a:xfrm>
            <a:off x="3131840" y="1700808"/>
            <a:ext cx="648072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8960"/>
            <a:ext cx="1647627" cy="16476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gular Pentagon 8"/>
          <p:cNvSpPr/>
          <p:nvPr/>
        </p:nvSpPr>
        <p:spPr>
          <a:xfrm>
            <a:off x="179512" y="4221088"/>
            <a:ext cx="3456384" cy="194421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PNS yang </a:t>
            </a:r>
            <a:r>
              <a:rPr lang="en-US" sz="1400" b="1" dirty="0" err="1" smtClean="0"/>
              <a:t>diberhentikan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dengan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hormat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diberikan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kepegawaian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sesuai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peraturan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perundang-undangan</a:t>
            </a:r>
            <a:r>
              <a:rPr lang="en-US" sz="1400" b="1" dirty="0" smtClean="0"/>
              <a:t>.</a:t>
            </a:r>
            <a:endParaRPr lang="en-US" sz="14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05064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93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F4F246-EE41-52F7-EFC0-465833601CE8}"/>
              </a:ext>
            </a:extLst>
          </p:cNvPr>
          <p:cNvSpPr txBox="1"/>
          <p:nvPr/>
        </p:nvSpPr>
        <p:spPr>
          <a:xfrm>
            <a:off x="1855695" y="2243738"/>
            <a:ext cx="5797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800" b="1" dirty="0" err="1">
                <a:solidFill>
                  <a:prstClr val="black"/>
                </a:solidFill>
                <a:latin typeface="Blackadder ITC" panose="04020505051007020D02" pitchFamily="82" charset="0"/>
              </a:rPr>
              <a:t>Hatur</a:t>
            </a:r>
            <a:r>
              <a:rPr lang="en-US" sz="4800" b="1" dirty="0">
                <a:solidFill>
                  <a:prstClr val="black"/>
                </a:solidFill>
                <a:latin typeface="Blackadder ITC" panose="04020505051007020D02" pitchFamily="8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Blackadder ITC" panose="04020505051007020D02" pitchFamily="82" charset="0"/>
              </a:rPr>
              <a:t>Nuhun</a:t>
            </a:r>
            <a:endParaRPr lang="en-US" sz="4800" b="1" dirty="0">
              <a:solidFill>
                <a:prstClr val="black"/>
              </a:solidFill>
              <a:latin typeface="Blackadder ITC" panose="04020505051007020D02" pitchFamily="82" charset="0"/>
            </a:endParaRPr>
          </a:p>
          <a:p>
            <a:pPr algn="ctr" defTabSz="457200"/>
            <a:r>
              <a:rPr lang="en-US" sz="4800" b="1" dirty="0" err="1">
                <a:solidFill>
                  <a:prstClr val="black"/>
                </a:solidFill>
                <a:latin typeface="Blackadder ITC" panose="04020505051007020D02" pitchFamily="82" charset="0"/>
              </a:rPr>
              <a:t>Semoga</a:t>
            </a:r>
            <a:r>
              <a:rPr lang="en-US" sz="4800" b="1" dirty="0">
                <a:solidFill>
                  <a:prstClr val="black"/>
                </a:solidFill>
                <a:latin typeface="Blackadder ITC" panose="04020505051007020D02" pitchFamily="8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Blackadder ITC" panose="04020505051007020D02" pitchFamily="82" charset="0"/>
              </a:rPr>
              <a:t>Bermanfaat</a:t>
            </a:r>
            <a:endParaRPr lang="en-ID" sz="4800" b="1" dirty="0">
              <a:solidFill>
                <a:prstClr val="black"/>
              </a:solidFill>
              <a:latin typeface="Blackadder ITC" panose="04020505051007020D02" pitchFamily="8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BEBDF6D-4A67-9C0A-225F-B3AAF0604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1" y="0"/>
            <a:ext cx="5439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="" xmlns:a16="http://schemas.microsoft.com/office/drawing/2014/main" id="{1816D695-9F35-3AF6-23A0-F2A7ACE2AC9C}"/>
              </a:ext>
            </a:extLst>
          </p:cNvPr>
          <p:cNvSpPr/>
          <p:nvPr/>
        </p:nvSpPr>
        <p:spPr>
          <a:xfrm>
            <a:off x="329185" y="1697126"/>
            <a:ext cx="1761134" cy="1814170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b="1" dirty="0">
                <a:solidFill>
                  <a:prstClr val="white"/>
                </a:solidFill>
              </a:rPr>
              <a:t>CUTI DILUAR TANGGUNGAN NEGARA</a:t>
            </a:r>
            <a:endParaRPr lang="en-ID" b="1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43DE6DE-9911-699E-E5FD-246F7FC1D0F9}"/>
              </a:ext>
            </a:extLst>
          </p:cNvPr>
          <p:cNvSpPr txBox="1"/>
          <p:nvPr/>
        </p:nvSpPr>
        <p:spPr>
          <a:xfrm>
            <a:off x="2556664" y="607162"/>
            <a:ext cx="628741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</a:rPr>
              <a:t>PNS </a:t>
            </a:r>
            <a:r>
              <a:rPr lang="en-US" b="1" dirty="0" err="1">
                <a:solidFill>
                  <a:prstClr val="black"/>
                </a:solidFill>
              </a:rPr>
              <a:t>yg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telah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bekerja</a:t>
            </a:r>
            <a:r>
              <a:rPr lang="en-US" b="1" dirty="0">
                <a:solidFill>
                  <a:prstClr val="black"/>
                </a:solidFill>
              </a:rPr>
              <a:t> paling </a:t>
            </a:r>
            <a:r>
              <a:rPr lang="en-US" b="1" dirty="0" err="1">
                <a:solidFill>
                  <a:prstClr val="black"/>
                </a:solidFill>
              </a:rPr>
              <a:t>singkat</a:t>
            </a:r>
            <a:r>
              <a:rPr lang="en-US" b="1" dirty="0">
                <a:solidFill>
                  <a:prstClr val="black"/>
                </a:solidFill>
              </a:rPr>
              <a:t> 5 </a:t>
            </a:r>
            <a:r>
              <a:rPr lang="en-US" b="1" dirty="0" err="1">
                <a:solidFill>
                  <a:prstClr val="black"/>
                </a:solidFill>
              </a:rPr>
              <a:t>tahun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secara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terus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menerus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karena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alasan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pribadi</a:t>
            </a:r>
            <a:r>
              <a:rPr lang="en-US" b="1" dirty="0">
                <a:solidFill>
                  <a:prstClr val="black"/>
                </a:solidFill>
              </a:rPr>
              <a:t> dan </a:t>
            </a:r>
            <a:r>
              <a:rPr lang="en-US" b="1" dirty="0" err="1">
                <a:solidFill>
                  <a:prstClr val="black"/>
                </a:solidFill>
              </a:rPr>
              <a:t>mendesak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dapat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diberikan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cuti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diluar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tanggungan</a:t>
            </a:r>
            <a:r>
              <a:rPr lang="en-US" b="1" dirty="0">
                <a:solidFill>
                  <a:prstClr val="black"/>
                </a:solidFill>
              </a:rPr>
              <a:t> negara</a:t>
            </a:r>
            <a:endParaRPr lang="en-ID" b="1" dirty="0">
              <a:solidFill>
                <a:prstClr val="blac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F8BEA1-A100-A228-3FC7-AB9124B8172F}"/>
              </a:ext>
            </a:extLst>
          </p:cNvPr>
          <p:cNvSpPr txBox="1"/>
          <p:nvPr/>
        </p:nvSpPr>
        <p:spPr>
          <a:xfrm>
            <a:off x="2556663" y="1697128"/>
            <a:ext cx="6287414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err="1">
                <a:solidFill>
                  <a:prstClr val="black"/>
                </a:solidFill>
              </a:rPr>
              <a:t>Alasan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pribadi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yg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mendesak</a:t>
            </a:r>
            <a:r>
              <a:rPr lang="en-US" b="1" dirty="0">
                <a:solidFill>
                  <a:prstClr val="black"/>
                </a:solidFill>
              </a:rPr>
              <a:t> :</a:t>
            </a:r>
          </a:p>
          <a:p>
            <a:pPr marL="285750" indent="-285750" defTabSz="457200">
              <a:buFontTx/>
              <a:buChar char="-"/>
            </a:pPr>
            <a:r>
              <a:rPr lang="en-US" b="1" dirty="0" err="1">
                <a:solidFill>
                  <a:prstClr val="black"/>
                </a:solidFill>
              </a:rPr>
              <a:t>mengikuti</a:t>
            </a:r>
            <a:r>
              <a:rPr lang="en-US" b="1" dirty="0">
                <a:solidFill>
                  <a:prstClr val="black"/>
                </a:solidFill>
              </a:rPr>
              <a:t>/</a:t>
            </a:r>
            <a:r>
              <a:rPr lang="en-US" b="1" dirty="0" err="1">
                <a:solidFill>
                  <a:prstClr val="black"/>
                </a:solidFill>
              </a:rPr>
              <a:t>mendampingi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suami</a:t>
            </a:r>
            <a:r>
              <a:rPr lang="en-US" b="1" dirty="0">
                <a:solidFill>
                  <a:prstClr val="black"/>
                </a:solidFill>
              </a:rPr>
              <a:t>/</a:t>
            </a:r>
            <a:r>
              <a:rPr lang="en-US" b="1" dirty="0" err="1">
                <a:solidFill>
                  <a:prstClr val="black"/>
                </a:solidFill>
              </a:rPr>
              <a:t>istri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tugas</a:t>
            </a:r>
            <a:r>
              <a:rPr lang="en-US" b="1" dirty="0">
                <a:solidFill>
                  <a:prstClr val="black"/>
                </a:solidFill>
              </a:rPr>
              <a:t> negara, </a:t>
            </a:r>
            <a:r>
              <a:rPr lang="en-US" b="1" dirty="0" err="1">
                <a:solidFill>
                  <a:prstClr val="black"/>
                </a:solidFill>
              </a:rPr>
              <a:t>tugas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belajar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dalam</a:t>
            </a:r>
            <a:r>
              <a:rPr lang="en-US" b="1" dirty="0">
                <a:solidFill>
                  <a:prstClr val="black"/>
                </a:solidFill>
              </a:rPr>
              <a:t>/</a:t>
            </a:r>
            <a:r>
              <a:rPr lang="en-US" b="1" dirty="0" err="1">
                <a:solidFill>
                  <a:prstClr val="black"/>
                </a:solidFill>
              </a:rPr>
              <a:t>luar</a:t>
            </a:r>
            <a:r>
              <a:rPr lang="en-US" b="1" dirty="0">
                <a:solidFill>
                  <a:prstClr val="black"/>
                </a:solidFill>
              </a:rPr>
              <a:t> negeri.</a:t>
            </a:r>
          </a:p>
          <a:p>
            <a:pPr marL="285750" indent="-285750" defTabSz="457200">
              <a:buFontTx/>
              <a:buChar char="-"/>
            </a:pPr>
            <a:r>
              <a:rPr lang="en-US" b="1" dirty="0" err="1" smtClean="0">
                <a:solidFill>
                  <a:prstClr val="black"/>
                </a:solidFill>
              </a:rPr>
              <a:t>Mendampingi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suami</a:t>
            </a:r>
            <a:r>
              <a:rPr lang="en-US" b="1" dirty="0">
                <a:solidFill>
                  <a:prstClr val="black"/>
                </a:solidFill>
              </a:rPr>
              <a:t>/</a:t>
            </a:r>
            <a:r>
              <a:rPr lang="en-US" b="1" dirty="0" err="1">
                <a:solidFill>
                  <a:prstClr val="black"/>
                </a:solidFill>
              </a:rPr>
              <a:t>istri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bekerja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didalam</a:t>
            </a:r>
            <a:r>
              <a:rPr lang="en-US" b="1" dirty="0">
                <a:solidFill>
                  <a:prstClr val="black"/>
                </a:solidFill>
              </a:rPr>
              <a:t>/</a:t>
            </a:r>
            <a:r>
              <a:rPr lang="en-US" b="1" dirty="0" err="1">
                <a:solidFill>
                  <a:prstClr val="black"/>
                </a:solidFill>
              </a:rPr>
              <a:t>luar</a:t>
            </a:r>
            <a:r>
              <a:rPr lang="en-US" b="1" dirty="0">
                <a:solidFill>
                  <a:prstClr val="black"/>
                </a:solidFill>
              </a:rPr>
              <a:t> negeri</a:t>
            </a:r>
          </a:p>
          <a:p>
            <a:pPr marL="285750" indent="-285750" defTabSz="457200">
              <a:buFontTx/>
              <a:buChar char="-"/>
            </a:pPr>
            <a:r>
              <a:rPr lang="en-US" b="1" dirty="0" err="1">
                <a:solidFill>
                  <a:prstClr val="black"/>
                </a:solidFill>
              </a:rPr>
              <a:t>Menjalani</a:t>
            </a:r>
            <a:r>
              <a:rPr lang="en-US" b="1" dirty="0">
                <a:solidFill>
                  <a:prstClr val="black"/>
                </a:solidFill>
              </a:rPr>
              <a:t> program untuk </a:t>
            </a:r>
            <a:r>
              <a:rPr lang="en-US" b="1" dirty="0" err="1">
                <a:solidFill>
                  <a:prstClr val="black"/>
                </a:solidFill>
              </a:rPr>
              <a:t>mendapatkan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keturunan</a:t>
            </a:r>
            <a:endParaRPr lang="en-US" b="1" dirty="0">
              <a:solidFill>
                <a:prstClr val="black"/>
              </a:solidFill>
            </a:endParaRPr>
          </a:p>
          <a:p>
            <a:pPr marL="285750" indent="-285750" defTabSz="457200">
              <a:buFontTx/>
              <a:buChar char="-"/>
            </a:pPr>
            <a:r>
              <a:rPr lang="en-US" b="1" dirty="0" err="1">
                <a:solidFill>
                  <a:prstClr val="black"/>
                </a:solidFill>
              </a:rPr>
              <a:t>Mendampingi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anak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yg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berkebutuhan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khusus</a:t>
            </a:r>
            <a:endParaRPr lang="en-US" b="1" dirty="0">
              <a:solidFill>
                <a:prstClr val="black"/>
              </a:solidFill>
            </a:endParaRPr>
          </a:p>
          <a:p>
            <a:pPr marL="285750" indent="-285750" defTabSz="457200">
              <a:buFontTx/>
              <a:buChar char="-"/>
            </a:pPr>
            <a:r>
              <a:rPr lang="en-US" b="1" dirty="0" err="1">
                <a:solidFill>
                  <a:prstClr val="black"/>
                </a:solidFill>
              </a:rPr>
              <a:t>Mendampingi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suami</a:t>
            </a:r>
            <a:r>
              <a:rPr lang="en-US" b="1" dirty="0">
                <a:solidFill>
                  <a:prstClr val="black"/>
                </a:solidFill>
              </a:rPr>
              <a:t>/</a:t>
            </a:r>
            <a:r>
              <a:rPr lang="en-US" b="1" dirty="0" err="1">
                <a:solidFill>
                  <a:prstClr val="black"/>
                </a:solidFill>
              </a:rPr>
              <a:t>istri</a:t>
            </a:r>
            <a:r>
              <a:rPr lang="en-US" b="1" dirty="0">
                <a:solidFill>
                  <a:prstClr val="black"/>
                </a:solidFill>
              </a:rPr>
              <a:t>/</a:t>
            </a:r>
            <a:r>
              <a:rPr lang="en-US" b="1" dirty="0" err="1">
                <a:solidFill>
                  <a:prstClr val="black"/>
                </a:solidFill>
              </a:rPr>
              <a:t>anak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yg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memerlukan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perawatan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khusus</a:t>
            </a:r>
            <a:endParaRPr lang="en-US" b="1" dirty="0">
              <a:solidFill>
                <a:prstClr val="black"/>
              </a:solidFill>
            </a:endParaRPr>
          </a:p>
          <a:p>
            <a:pPr marL="285750" indent="-285750" defTabSz="457200">
              <a:buFontTx/>
              <a:buChar char="-"/>
            </a:pPr>
            <a:r>
              <a:rPr lang="en-US" b="1" dirty="0" err="1">
                <a:solidFill>
                  <a:prstClr val="black"/>
                </a:solidFill>
              </a:rPr>
              <a:t>Mendampingi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merawat</a:t>
            </a:r>
            <a:r>
              <a:rPr lang="en-US" b="1" dirty="0">
                <a:solidFill>
                  <a:prstClr val="black"/>
                </a:solidFill>
              </a:rPr>
              <a:t> orang </a:t>
            </a:r>
            <a:r>
              <a:rPr lang="en-US" b="1" dirty="0" err="1">
                <a:solidFill>
                  <a:prstClr val="black"/>
                </a:solidFill>
              </a:rPr>
              <a:t>tua</a:t>
            </a:r>
            <a:r>
              <a:rPr lang="en-US" b="1" dirty="0">
                <a:solidFill>
                  <a:prstClr val="black"/>
                </a:solidFill>
              </a:rPr>
              <a:t>/</a:t>
            </a:r>
            <a:r>
              <a:rPr lang="en-US" b="1" dirty="0" err="1">
                <a:solidFill>
                  <a:prstClr val="black"/>
                </a:solidFill>
              </a:rPr>
              <a:t>mertua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yg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sakit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atau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uzur</a:t>
            </a:r>
            <a:endParaRPr lang="en-US" b="1" dirty="0">
              <a:solidFill>
                <a:prstClr val="black"/>
              </a:solidFill>
            </a:endParaRPr>
          </a:p>
          <a:p>
            <a:pPr defTabSz="457200"/>
            <a:endParaRPr lang="en-ID" b="1" dirty="0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600AA52-2938-9EF1-A560-1E8BAE73F6BE}"/>
              </a:ext>
            </a:extLst>
          </p:cNvPr>
          <p:cNvSpPr txBox="1"/>
          <p:nvPr/>
        </p:nvSpPr>
        <p:spPr>
          <a:xfrm>
            <a:off x="2556661" y="4449084"/>
            <a:ext cx="628741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</a:rPr>
              <a:t>CLTN </a:t>
            </a:r>
            <a:r>
              <a:rPr lang="en-US" b="1" dirty="0" err="1">
                <a:solidFill>
                  <a:prstClr val="black"/>
                </a:solidFill>
              </a:rPr>
              <a:t>dapat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diberikan</a:t>
            </a:r>
            <a:r>
              <a:rPr lang="en-US" b="1" dirty="0">
                <a:solidFill>
                  <a:prstClr val="black"/>
                </a:solidFill>
              </a:rPr>
              <a:t> untuk paling lama 3 </a:t>
            </a:r>
            <a:r>
              <a:rPr lang="en-US" b="1" dirty="0" err="1">
                <a:solidFill>
                  <a:prstClr val="black"/>
                </a:solidFill>
              </a:rPr>
              <a:t>tahun</a:t>
            </a:r>
            <a:r>
              <a:rPr lang="en-US" b="1" dirty="0">
                <a:solidFill>
                  <a:prstClr val="black"/>
                </a:solidFill>
              </a:rPr>
              <a:t> dan </a:t>
            </a:r>
            <a:r>
              <a:rPr lang="en-US" b="1" dirty="0" err="1">
                <a:solidFill>
                  <a:prstClr val="black"/>
                </a:solidFill>
              </a:rPr>
              <a:t>dapat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diperpanjang</a:t>
            </a:r>
            <a:r>
              <a:rPr lang="en-US" b="1" dirty="0">
                <a:solidFill>
                  <a:prstClr val="black"/>
                </a:solidFill>
              </a:rPr>
              <a:t> paling lama 1 </a:t>
            </a:r>
            <a:r>
              <a:rPr lang="en-US" b="1" dirty="0" err="1">
                <a:solidFill>
                  <a:prstClr val="black"/>
                </a:solidFill>
              </a:rPr>
              <a:t>tahun</a:t>
            </a:r>
            <a:r>
              <a:rPr lang="en-US" b="1" dirty="0">
                <a:solidFill>
                  <a:prstClr val="black"/>
                </a:solidFill>
              </a:rPr>
              <a:t> dan </a:t>
            </a:r>
            <a:r>
              <a:rPr lang="en-US" b="1" dirty="0" err="1">
                <a:solidFill>
                  <a:prstClr val="black"/>
                </a:solidFill>
              </a:rPr>
              <a:t>permohonan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perpanjangan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hrs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sdh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diajukan</a:t>
            </a:r>
            <a:r>
              <a:rPr lang="en-US" b="1" dirty="0">
                <a:solidFill>
                  <a:prstClr val="black"/>
                </a:solidFill>
              </a:rPr>
              <a:t> paling </a:t>
            </a:r>
            <a:r>
              <a:rPr lang="en-US" b="1" dirty="0">
                <a:solidFill>
                  <a:prstClr val="black"/>
                </a:solidFill>
              </a:rPr>
              <a:t>l</a:t>
            </a:r>
            <a:r>
              <a:rPr lang="en-US" b="1" dirty="0" smtClean="0">
                <a:solidFill>
                  <a:prstClr val="black"/>
                </a:solidFill>
              </a:rPr>
              <a:t>ama </a:t>
            </a:r>
            <a:r>
              <a:rPr lang="en-US" b="1" dirty="0">
                <a:solidFill>
                  <a:prstClr val="black"/>
                </a:solidFill>
              </a:rPr>
              <a:t>3 </a:t>
            </a:r>
            <a:r>
              <a:rPr lang="en-US" b="1" dirty="0" err="1">
                <a:solidFill>
                  <a:prstClr val="black"/>
                </a:solidFill>
              </a:rPr>
              <a:t>bulan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sebelum</a:t>
            </a:r>
            <a:r>
              <a:rPr lang="en-US" b="1" dirty="0">
                <a:solidFill>
                  <a:prstClr val="black"/>
                </a:solidFill>
              </a:rPr>
              <a:t> CLTN </a:t>
            </a:r>
            <a:r>
              <a:rPr lang="en-US" b="1" dirty="0" err="1">
                <a:solidFill>
                  <a:prstClr val="black"/>
                </a:solidFill>
              </a:rPr>
              <a:t>berakhir</a:t>
            </a:r>
            <a:endParaRPr lang="en-ID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967" y="1231255"/>
            <a:ext cx="4705722" cy="87439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 smtClean="0"/>
              <a:t>Mengikuti </a:t>
            </a:r>
            <a:r>
              <a:rPr lang="pt-BR" b="1" dirty="0"/>
              <a:t>atau mendampingi suami/ isteri </a:t>
            </a:r>
            <a:r>
              <a:rPr lang="pt-BR" b="1" dirty="0" smtClean="0"/>
              <a:t>tugas negara/tugas </a:t>
            </a:r>
            <a:r>
              <a:rPr lang="pt-BR" b="1" dirty="0"/>
              <a:t>belajar di dalam/luar negeri;</a:t>
            </a:r>
            <a:endParaRPr lang="en-US" b="1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5360437" y="916022"/>
            <a:ext cx="3600400" cy="1504866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harus</a:t>
            </a:r>
            <a:r>
              <a:rPr lang="en-US" b="1" dirty="0" smtClean="0"/>
              <a:t> </a:t>
            </a:r>
            <a:r>
              <a:rPr lang="en-US" b="1" dirty="0" err="1" smtClean="0"/>
              <a:t>melampirkan</a:t>
            </a:r>
            <a:r>
              <a:rPr lang="en-US" b="1" dirty="0" smtClean="0"/>
              <a:t> </a:t>
            </a:r>
            <a:r>
              <a:rPr lang="en-US" b="1" dirty="0" err="1" smtClean="0"/>
              <a:t>surat</a:t>
            </a:r>
            <a:r>
              <a:rPr lang="en-US" b="1" dirty="0" smtClean="0"/>
              <a:t> </a:t>
            </a:r>
            <a:r>
              <a:rPr lang="en-US" b="1" dirty="0" err="1" smtClean="0"/>
              <a:t>penugasan</a:t>
            </a:r>
            <a:r>
              <a:rPr lang="en-US" b="1" dirty="0" smtClean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surat</a:t>
            </a:r>
            <a:r>
              <a:rPr lang="en-US" b="1" dirty="0" smtClean="0"/>
              <a:t> </a:t>
            </a:r>
            <a:r>
              <a:rPr lang="en-US" b="1" dirty="0" err="1" smtClean="0"/>
              <a:t>perintah</a:t>
            </a:r>
            <a:r>
              <a:rPr lang="en-US" b="1" dirty="0" smtClean="0"/>
              <a:t> </a:t>
            </a:r>
            <a:r>
              <a:rPr lang="en-US" b="1" dirty="0" err="1" smtClean="0"/>
              <a:t>tugas</a:t>
            </a:r>
            <a:r>
              <a:rPr lang="en-US" b="1" dirty="0" smtClean="0"/>
              <a:t> </a:t>
            </a:r>
            <a:r>
              <a:rPr lang="en-US" b="1" dirty="0" err="1" smtClean="0"/>
              <a:t>negara</a:t>
            </a:r>
            <a:r>
              <a:rPr lang="en-US" b="1" dirty="0" smtClean="0"/>
              <a:t>/</a:t>
            </a:r>
            <a:r>
              <a:rPr lang="en-US" b="1" dirty="0" err="1" smtClean="0"/>
              <a:t>tugas</a:t>
            </a:r>
            <a:r>
              <a:rPr lang="en-US" b="1" dirty="0" smtClean="0"/>
              <a:t> </a:t>
            </a:r>
            <a:r>
              <a:rPr lang="en-US" b="1" dirty="0" err="1" smtClean="0"/>
              <a:t>belajar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pejabat</a:t>
            </a:r>
            <a:r>
              <a:rPr lang="en-US" b="1" dirty="0" smtClean="0"/>
              <a:t> yang </a:t>
            </a:r>
            <a:r>
              <a:rPr lang="en-US" b="1" dirty="0" err="1" smtClean="0"/>
              <a:t>berwenang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5" name="Right Arrow 4"/>
          <p:cNvSpPr/>
          <p:nvPr/>
        </p:nvSpPr>
        <p:spPr>
          <a:xfrm>
            <a:off x="4913582" y="1412776"/>
            <a:ext cx="28803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2924944"/>
            <a:ext cx="4536504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/>
              <a:t>Mendampingi suami/isteri bekerja di dalam/luar negeri;</a:t>
            </a:r>
            <a:endParaRPr lang="en-US" b="1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5388429" y="2564904"/>
            <a:ext cx="3600400" cy="1440160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harus</a:t>
            </a:r>
            <a:r>
              <a:rPr lang="en-US" b="1" dirty="0" smtClean="0"/>
              <a:t> </a:t>
            </a:r>
            <a:r>
              <a:rPr lang="en-US" b="1" dirty="0" err="1" smtClean="0"/>
              <a:t>melampirkan</a:t>
            </a:r>
            <a:r>
              <a:rPr lang="en-US" b="1" dirty="0" smtClean="0"/>
              <a:t> </a:t>
            </a:r>
            <a:r>
              <a:rPr lang="en-US" b="1" dirty="0" err="1" smtClean="0"/>
              <a:t>surat</a:t>
            </a:r>
            <a:r>
              <a:rPr lang="en-US" b="1" dirty="0" smtClean="0"/>
              <a:t> </a:t>
            </a:r>
            <a:r>
              <a:rPr lang="en-US" b="1" dirty="0" err="1" smtClean="0"/>
              <a:t>keputusan</a:t>
            </a:r>
            <a:r>
              <a:rPr lang="en-US" b="1" dirty="0" smtClean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surat</a:t>
            </a:r>
            <a:r>
              <a:rPr lang="en-US" b="1" dirty="0" smtClean="0"/>
              <a:t> </a:t>
            </a:r>
            <a:r>
              <a:rPr lang="en-US" b="1" dirty="0" err="1" smtClean="0"/>
              <a:t>penugasan</a:t>
            </a:r>
            <a:r>
              <a:rPr lang="en-US" b="1" dirty="0" smtClean="0"/>
              <a:t>/ </a:t>
            </a:r>
            <a:r>
              <a:rPr lang="en-US" b="1" dirty="0" err="1" smtClean="0"/>
              <a:t>pengangkatan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jabatan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6952"/>
            <a:ext cx="3048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5807005"/>
            <a:ext cx="446449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/>
              <a:t>M</a:t>
            </a:r>
            <a:r>
              <a:rPr lang="en-US" sz="1600" b="1" dirty="0" err="1" smtClean="0"/>
              <a:t>endampingi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suami</a:t>
            </a:r>
            <a:r>
              <a:rPr lang="en-US" sz="1600" b="1" dirty="0" smtClean="0"/>
              <a:t>/</a:t>
            </a:r>
            <a:r>
              <a:rPr lang="en-US" sz="1600" b="1" dirty="0" err="1" smtClean="0"/>
              <a:t>isteri</a:t>
            </a:r>
            <a:r>
              <a:rPr lang="en-US" sz="1600" b="1" dirty="0" smtClean="0"/>
              <a:t>/</a:t>
            </a:r>
            <a:r>
              <a:rPr lang="en-US" sz="1600" b="1" dirty="0" err="1" smtClean="0"/>
              <a:t>anak</a:t>
            </a:r>
            <a:r>
              <a:rPr lang="en-US" sz="1600" b="1" dirty="0" smtClean="0"/>
              <a:t> yang </a:t>
            </a:r>
            <a:r>
              <a:rPr lang="en-US" sz="1600" b="1" dirty="0" err="1" smtClean="0"/>
              <a:t>memerlukan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perawatan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khusus</a:t>
            </a:r>
            <a:r>
              <a:rPr lang="en-US" sz="1600" b="1" dirty="0" smtClean="0"/>
              <a:t>; 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4509120"/>
            <a:ext cx="446449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/>
              <a:t>M</a:t>
            </a:r>
            <a:r>
              <a:rPr lang="en-US" sz="1600" b="1" dirty="0" err="1" smtClean="0"/>
              <a:t>enjalani</a:t>
            </a:r>
            <a:r>
              <a:rPr lang="en-US" sz="1600" b="1" dirty="0" smtClean="0"/>
              <a:t> program </a:t>
            </a:r>
            <a:r>
              <a:rPr lang="en-US" sz="1600" b="1" dirty="0" err="1" smtClean="0"/>
              <a:t>untuk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mendapatkan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keturunan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5148481"/>
            <a:ext cx="446449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/>
              <a:t>M</a:t>
            </a:r>
            <a:r>
              <a:rPr lang="en-US" sz="1600" b="1" dirty="0" err="1" smtClean="0"/>
              <a:t>enjalani</a:t>
            </a:r>
            <a:r>
              <a:rPr lang="en-US" sz="1600" b="1" dirty="0" smtClean="0"/>
              <a:t> program </a:t>
            </a:r>
            <a:r>
              <a:rPr lang="en-US" sz="1600" b="1" dirty="0" err="1" smtClean="0"/>
              <a:t>untuk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mendapatkan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keturunan</a:t>
            </a:r>
            <a:endParaRPr lang="en-US" sz="1600" b="1" dirty="0"/>
          </a:p>
        </p:txBody>
      </p:sp>
      <p:sp>
        <p:nvSpPr>
          <p:cNvPr id="11" name="Flowchart: Alternate Process 10"/>
          <p:cNvSpPr/>
          <p:nvPr/>
        </p:nvSpPr>
        <p:spPr>
          <a:xfrm>
            <a:off x="5536096" y="4630343"/>
            <a:ext cx="3452733" cy="16210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harus</a:t>
            </a:r>
            <a:r>
              <a:rPr lang="en-US" b="1" dirty="0" smtClean="0"/>
              <a:t> </a:t>
            </a:r>
            <a:r>
              <a:rPr lang="en-US" b="1" dirty="0" err="1" smtClean="0"/>
              <a:t>melampirkan</a:t>
            </a:r>
            <a:r>
              <a:rPr lang="en-US" b="1" dirty="0" smtClean="0"/>
              <a:t> </a:t>
            </a:r>
            <a:r>
              <a:rPr lang="en-US" b="1" dirty="0" err="1" smtClean="0"/>
              <a:t>surat</a:t>
            </a:r>
            <a:r>
              <a:rPr lang="en-US" b="1" dirty="0" smtClean="0"/>
              <a:t> </a:t>
            </a:r>
            <a:r>
              <a:rPr lang="en-US" b="1" dirty="0" err="1" smtClean="0"/>
              <a:t>keterangan</a:t>
            </a:r>
            <a:r>
              <a:rPr lang="en-US" b="1" dirty="0" smtClean="0"/>
              <a:t> </a:t>
            </a:r>
            <a:r>
              <a:rPr lang="en-US" b="1" dirty="0" err="1" smtClean="0"/>
              <a:t>dokter</a:t>
            </a:r>
            <a:r>
              <a:rPr lang="en-US" b="1" dirty="0" smtClean="0"/>
              <a:t> </a:t>
            </a:r>
            <a:r>
              <a:rPr lang="en-US" b="1" dirty="0" err="1" smtClean="0"/>
              <a:t>spesialis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2" name="Right Arrow 11"/>
          <p:cNvSpPr/>
          <p:nvPr/>
        </p:nvSpPr>
        <p:spPr>
          <a:xfrm>
            <a:off x="4913581" y="4369459"/>
            <a:ext cx="474847" cy="2155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2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558533"/>
            <a:ext cx="367240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M</a:t>
            </a:r>
            <a:r>
              <a:rPr lang="en-US" b="1" dirty="0" err="1" smtClean="0"/>
              <a:t>endampingi</a:t>
            </a:r>
            <a:r>
              <a:rPr lang="en-US" b="1" dirty="0" smtClean="0"/>
              <a:t> f </a:t>
            </a:r>
            <a:r>
              <a:rPr lang="en-US" b="1" dirty="0" err="1" smtClean="0"/>
              <a:t>merawat</a:t>
            </a:r>
            <a:r>
              <a:rPr lang="en-US" b="1" dirty="0" smtClean="0"/>
              <a:t> orang </a:t>
            </a:r>
            <a:r>
              <a:rPr lang="en-US" b="1" dirty="0" err="1" smtClean="0"/>
              <a:t>tua</a:t>
            </a:r>
            <a:r>
              <a:rPr lang="en-US" b="1" dirty="0" smtClean="0"/>
              <a:t>/</a:t>
            </a:r>
            <a:r>
              <a:rPr lang="en-US" b="1" dirty="0" err="1" smtClean="0"/>
              <a:t>mertua</a:t>
            </a:r>
            <a:r>
              <a:rPr lang="en-US" b="1" dirty="0" smtClean="0"/>
              <a:t> yang </a:t>
            </a:r>
            <a:r>
              <a:rPr lang="en-US" b="1" dirty="0" err="1" smtClean="0"/>
              <a:t>sakit</a:t>
            </a:r>
            <a:r>
              <a:rPr lang="en-US" b="1" dirty="0" smtClean="0"/>
              <a:t>/</a:t>
            </a:r>
            <a:r>
              <a:rPr lang="en-US" b="1" dirty="0" err="1" smtClean="0"/>
              <a:t>uzur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5508104" y="1412776"/>
            <a:ext cx="3168352" cy="92333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harus melampirkan surat keterangan dokter</a:t>
            </a:r>
            <a:endParaRPr lang="en-US" b="1" dirty="0"/>
          </a:p>
        </p:txBody>
      </p:sp>
      <p:sp>
        <p:nvSpPr>
          <p:cNvPr id="6" name="Right Arrow 5"/>
          <p:cNvSpPr/>
          <p:nvPr/>
        </p:nvSpPr>
        <p:spPr>
          <a:xfrm>
            <a:off x="4572000" y="1700808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nip Diagonal Corner Rectangle 8"/>
          <p:cNvSpPr/>
          <p:nvPr/>
        </p:nvSpPr>
        <p:spPr>
          <a:xfrm>
            <a:off x="359532" y="3544619"/>
            <a:ext cx="2376264" cy="50405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LAMA CLTN</a:t>
            </a:r>
            <a:endParaRPr lang="en-US" b="1" dirty="0"/>
          </a:p>
        </p:txBody>
      </p:sp>
      <p:sp>
        <p:nvSpPr>
          <p:cNvPr id="10" name="Round Diagonal Corner Rectangle 9"/>
          <p:cNvSpPr/>
          <p:nvPr/>
        </p:nvSpPr>
        <p:spPr>
          <a:xfrm>
            <a:off x="3779912" y="3400603"/>
            <a:ext cx="4176464" cy="792088"/>
          </a:xfrm>
          <a:prstGeom prst="round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D</a:t>
            </a:r>
            <a:r>
              <a:rPr lang="en-US" b="1" dirty="0" err="1" smtClean="0"/>
              <a:t>apat</a:t>
            </a:r>
            <a:r>
              <a:rPr lang="en-US" b="1" dirty="0" smtClean="0"/>
              <a:t> </a:t>
            </a:r>
            <a:r>
              <a:rPr lang="en-US" b="1" dirty="0" err="1" smtClean="0"/>
              <a:t>diberikan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paling lama 3 (</a:t>
            </a:r>
            <a:r>
              <a:rPr lang="en-US" b="1" dirty="0" err="1" smtClean="0"/>
              <a:t>tiga</a:t>
            </a:r>
            <a:r>
              <a:rPr lang="en-US" b="1" dirty="0" smtClean="0"/>
              <a:t>) </a:t>
            </a:r>
            <a:r>
              <a:rPr lang="en-US" b="1" dirty="0" err="1" smtClean="0"/>
              <a:t>tahun</a:t>
            </a:r>
            <a:endParaRPr lang="en-US" b="1" dirty="0"/>
          </a:p>
        </p:txBody>
      </p:sp>
      <p:sp>
        <p:nvSpPr>
          <p:cNvPr id="12" name="Round Diagonal Corner Rectangle 11"/>
          <p:cNvSpPr/>
          <p:nvPr/>
        </p:nvSpPr>
        <p:spPr>
          <a:xfrm>
            <a:off x="3758411" y="4509120"/>
            <a:ext cx="4140460" cy="1368152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Dapat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diperpanjang</a:t>
            </a:r>
            <a:r>
              <a:rPr lang="en-US" b="1" dirty="0" smtClean="0">
                <a:solidFill>
                  <a:schemeClr val="tx1"/>
                </a:solidFill>
              </a:rPr>
              <a:t> paling lama I (</a:t>
            </a:r>
            <a:r>
              <a:rPr lang="en-US" b="1" dirty="0" err="1" smtClean="0">
                <a:solidFill>
                  <a:schemeClr val="tx1"/>
                </a:solidFill>
              </a:rPr>
              <a:t>satu</a:t>
            </a:r>
            <a:r>
              <a:rPr lang="en-US" b="1" dirty="0" smtClean="0">
                <a:solidFill>
                  <a:schemeClr val="tx1"/>
                </a:solidFill>
              </a:rPr>
              <a:t>) </a:t>
            </a:r>
            <a:r>
              <a:rPr lang="en-US" b="1" dirty="0" err="1" smtClean="0">
                <a:solidFill>
                  <a:schemeClr val="tx1"/>
                </a:solidFill>
              </a:rPr>
              <a:t>tahun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apabila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ada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alasan-alasan</a:t>
            </a:r>
            <a:r>
              <a:rPr lang="en-US" b="1" dirty="0" smtClean="0">
                <a:solidFill>
                  <a:schemeClr val="tx1"/>
                </a:solidFill>
              </a:rPr>
              <a:t> yang </a:t>
            </a:r>
            <a:r>
              <a:rPr lang="en-US" b="1" dirty="0" err="1" smtClean="0">
                <a:solidFill>
                  <a:schemeClr val="tx1"/>
                </a:solidFill>
              </a:rPr>
              <a:t>penting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untuk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memperpanjangnya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Striped Right Arrow 12"/>
          <p:cNvSpPr/>
          <p:nvPr/>
        </p:nvSpPr>
        <p:spPr>
          <a:xfrm>
            <a:off x="2915816" y="3652631"/>
            <a:ext cx="648072" cy="39604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-Up Arrow 13"/>
          <p:cNvSpPr/>
          <p:nvPr/>
        </p:nvSpPr>
        <p:spPr>
          <a:xfrm rot="5400000">
            <a:off x="1799692" y="3897052"/>
            <a:ext cx="1152128" cy="194421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irect Access Storage 4"/>
          <p:cNvSpPr/>
          <p:nvPr/>
        </p:nvSpPr>
        <p:spPr>
          <a:xfrm>
            <a:off x="611560" y="1628800"/>
            <a:ext cx="3312368" cy="1512168"/>
          </a:xfrm>
          <a:prstGeom prst="flowChartMagneticDru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AKIBAT PNS MENGAMBIL CLTN</a:t>
            </a:r>
            <a:endParaRPr lang="en-US" b="1" dirty="0"/>
          </a:p>
        </p:txBody>
      </p:sp>
      <p:sp>
        <p:nvSpPr>
          <p:cNvPr id="6" name="Flowchart: Magnetic Disk 5"/>
          <p:cNvSpPr/>
          <p:nvPr/>
        </p:nvSpPr>
        <p:spPr>
          <a:xfrm>
            <a:off x="5292080" y="1412776"/>
            <a:ext cx="2592288" cy="1944216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M</a:t>
            </a:r>
            <a:r>
              <a:rPr lang="en-US" b="1" dirty="0" err="1" smtClean="0"/>
              <a:t>engakibatkan</a:t>
            </a:r>
            <a:r>
              <a:rPr lang="en-US" b="1" dirty="0" smtClean="0"/>
              <a:t> PNS yang </a:t>
            </a:r>
            <a:r>
              <a:rPr lang="en-US" b="1" dirty="0" err="1" smtClean="0"/>
              <a:t>bersangkutan</a:t>
            </a:r>
            <a:r>
              <a:rPr lang="en-US" b="1" dirty="0" smtClean="0"/>
              <a:t> </a:t>
            </a:r>
            <a:r>
              <a:rPr lang="en-US" b="1" dirty="0" err="1" smtClean="0"/>
              <a:t>diberhentikan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jabatannya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7" name="Chevron 6"/>
          <p:cNvSpPr/>
          <p:nvPr/>
        </p:nvSpPr>
        <p:spPr>
          <a:xfrm>
            <a:off x="4185287" y="2132856"/>
            <a:ext cx="936104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9592" y="3861048"/>
            <a:ext cx="2736304" cy="93610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JABATAN YG KOSONG AKIBAT CLTN</a:t>
            </a:r>
            <a:endParaRPr lang="en-US" b="1" dirty="0"/>
          </a:p>
        </p:txBody>
      </p:sp>
      <p:sp>
        <p:nvSpPr>
          <p:cNvPr id="9" name="Flowchart: Magnetic Disk 8"/>
          <p:cNvSpPr/>
          <p:nvPr/>
        </p:nvSpPr>
        <p:spPr>
          <a:xfrm>
            <a:off x="5148064" y="3861048"/>
            <a:ext cx="2088232" cy="1008112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HARUS DIISI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24" y="4072210"/>
            <a:ext cx="9636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1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346853" y="1124744"/>
            <a:ext cx="2880320" cy="108012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UNTUK MENDAPATKAN CLTN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2132856"/>
            <a:ext cx="583264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b="1" dirty="0" smtClean="0"/>
              <a:t>PNS yang bersangkutan mengajukan permintaan f permohonan secara tertulis kepada PPK disertai dengan alasan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2708920"/>
            <a:ext cx="5832648" cy="116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err="1" smtClean="0"/>
              <a:t>Berdasarkan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permintaan</a:t>
            </a:r>
            <a:r>
              <a:rPr lang="en-US" sz="1400" b="1" dirty="0" smtClean="0"/>
              <a:t>/ </a:t>
            </a:r>
            <a:r>
              <a:rPr lang="en-US" sz="1400" b="1" dirty="0" err="1" smtClean="0"/>
              <a:t>permohonan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secara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tertulis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sebagaimana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dimaksud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diatas</a:t>
            </a:r>
            <a:r>
              <a:rPr lang="en-US" sz="1400" b="1" dirty="0" smtClean="0"/>
              <a:t>, PPK </a:t>
            </a:r>
            <a:r>
              <a:rPr lang="en-US" sz="1400" b="1" dirty="0" err="1" smtClean="0"/>
              <a:t>atau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pejabat</a:t>
            </a:r>
            <a:r>
              <a:rPr lang="en-US" sz="1400" b="1" dirty="0" smtClean="0"/>
              <a:t> lain yang </a:t>
            </a:r>
            <a:r>
              <a:rPr lang="en-US" sz="1400" b="1" dirty="0" err="1" smtClean="0"/>
              <a:t>ditunjuk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mengajukan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permintaan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persetujuan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kepada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Kepala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Badan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Kepegawaian</a:t>
            </a:r>
            <a:r>
              <a:rPr lang="en-US" sz="1400" b="1" dirty="0" smtClean="0"/>
              <a:t> Negara </a:t>
            </a:r>
            <a:r>
              <a:rPr lang="en-US" sz="1400" b="1" dirty="0" err="1" smtClean="0"/>
              <a:t>lKepala</a:t>
            </a:r>
            <a:r>
              <a:rPr lang="en-US" sz="1400" b="1" dirty="0" smtClean="0"/>
              <a:t> Kantor Regional </a:t>
            </a:r>
            <a:r>
              <a:rPr lang="en-US" sz="1400" b="1" dirty="0" err="1" smtClean="0"/>
              <a:t>Badan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Kepegawaian</a:t>
            </a:r>
            <a:r>
              <a:rPr lang="en-US" sz="1400" b="1" dirty="0" smtClean="0"/>
              <a:t> Negara yang </a:t>
            </a:r>
            <a:r>
              <a:rPr lang="en-US" sz="1400" b="1" dirty="0" err="1" smtClean="0"/>
              <a:t>dibuat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rangkap</a:t>
            </a:r>
            <a:r>
              <a:rPr lang="en-US" sz="1400" b="1" dirty="0" smtClean="0"/>
              <a:t> 3 (</a:t>
            </a:r>
            <a:r>
              <a:rPr lang="en-US" sz="1400" b="1" dirty="0" err="1" smtClean="0"/>
              <a:t>tiga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3933056"/>
            <a:ext cx="5848470" cy="7386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err="1" smtClean="0"/>
              <a:t>Dalam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permintaanlpermohonan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cuti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disetujui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Kepala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Badan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Kepegawaian</a:t>
            </a:r>
            <a:r>
              <a:rPr lang="en-US" sz="1400" b="1" dirty="0" smtClean="0"/>
              <a:t> Negara </a:t>
            </a:r>
            <a:r>
              <a:rPr lang="en-US" sz="1400" b="1" dirty="0" err="1" smtClean="0"/>
              <a:t>lKepala</a:t>
            </a:r>
            <a:r>
              <a:rPr lang="en-US" sz="1400" b="1" dirty="0" smtClean="0"/>
              <a:t> Kantor Regional </a:t>
            </a:r>
            <a:r>
              <a:rPr lang="en-US" sz="1400" b="1" dirty="0" err="1" smtClean="0"/>
              <a:t>Badan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Kepegawaian</a:t>
            </a:r>
            <a:r>
              <a:rPr lang="en-US" sz="1400" b="1" dirty="0" smtClean="0"/>
              <a:t> Negara </a:t>
            </a:r>
            <a:r>
              <a:rPr lang="en-US" sz="1400" b="1" dirty="0" err="1" smtClean="0"/>
              <a:t>menandatangani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persetujua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4725144"/>
            <a:ext cx="5886401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err="1" smtClean="0"/>
              <a:t>Dalam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permintaanfpermohonan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cuti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ditolak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Kepala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Badan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Kepegawaian</a:t>
            </a:r>
            <a:r>
              <a:rPr lang="en-US" sz="1400" b="1" dirty="0" smtClean="0"/>
              <a:t> Negara/ </a:t>
            </a:r>
            <a:r>
              <a:rPr lang="en-US" sz="1400" b="1" dirty="0" err="1" smtClean="0"/>
              <a:t>Kepala</a:t>
            </a:r>
            <a:r>
              <a:rPr lang="en-US" sz="1400" b="1" dirty="0" smtClean="0"/>
              <a:t> Kantor Regional </a:t>
            </a:r>
            <a:r>
              <a:rPr lang="en-US" sz="1400" b="1" dirty="0" err="1" smtClean="0"/>
              <a:t>Badan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Kepegawaian</a:t>
            </a:r>
            <a:r>
              <a:rPr lang="en-US" sz="1400" b="1" dirty="0" smtClean="0"/>
              <a:t> Negara </a:t>
            </a:r>
            <a:r>
              <a:rPr lang="en-US" sz="1400" b="1" dirty="0" err="1" smtClean="0"/>
              <a:t>mengembalikan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secara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tertulis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usul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persetujuan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disertai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alasan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penolakan</a:t>
            </a:r>
            <a:endParaRPr 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1475657" y="2204864"/>
            <a:ext cx="108012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iped Right Arrow 9"/>
          <p:cNvSpPr/>
          <p:nvPr/>
        </p:nvSpPr>
        <p:spPr>
          <a:xfrm>
            <a:off x="1605372" y="2320941"/>
            <a:ext cx="756083" cy="1704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riped Right Arrow 10"/>
          <p:cNvSpPr/>
          <p:nvPr/>
        </p:nvSpPr>
        <p:spPr>
          <a:xfrm>
            <a:off x="1619672" y="3114546"/>
            <a:ext cx="756083" cy="1704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riped Right Arrow 11"/>
          <p:cNvSpPr/>
          <p:nvPr/>
        </p:nvSpPr>
        <p:spPr>
          <a:xfrm>
            <a:off x="1655677" y="4194666"/>
            <a:ext cx="756083" cy="1704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riped Right Arrow 12"/>
          <p:cNvSpPr/>
          <p:nvPr/>
        </p:nvSpPr>
        <p:spPr>
          <a:xfrm>
            <a:off x="1655677" y="5157192"/>
            <a:ext cx="756083" cy="1704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916832"/>
            <a:ext cx="288032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b="1" dirty="0" smtClean="0"/>
              <a:t>Persetujuan Kepala Badan Kepegawaian Negara/Kepala Kantor Regional Badan Kepegawaian Negara diperuntukkan kepada:</a:t>
            </a:r>
            <a:endParaRPr lang="en-US" b="1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4572000" y="1340768"/>
            <a:ext cx="3672408" cy="266429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lphaLcPeriod"/>
            </a:pPr>
            <a:r>
              <a:rPr lang="en-US" sz="1600" b="1" dirty="0" err="1" smtClean="0"/>
              <a:t>Pimpinan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Instansi</a:t>
            </a:r>
            <a:r>
              <a:rPr lang="en-US" sz="1600" b="1" dirty="0" smtClean="0"/>
              <a:t> yang </a:t>
            </a:r>
            <a:r>
              <a:rPr lang="en-US" sz="1600" b="1" dirty="0" err="1" smtClean="0"/>
              <a:t>bersangkutan</a:t>
            </a:r>
            <a:r>
              <a:rPr lang="en-US" sz="1600" b="1" dirty="0" smtClean="0"/>
              <a:t>; </a:t>
            </a:r>
          </a:p>
          <a:p>
            <a:pPr marL="342900" indent="-342900" algn="just">
              <a:buAutoNum type="alphaLcPeriod"/>
            </a:pPr>
            <a:r>
              <a:rPr lang="en-US" sz="1600" b="1" dirty="0" err="1" smtClean="0"/>
              <a:t>Kepala</a:t>
            </a:r>
            <a:r>
              <a:rPr lang="en-US" sz="1600" b="1" dirty="0" smtClean="0"/>
              <a:t> Kantor </a:t>
            </a:r>
            <a:r>
              <a:rPr lang="en-US" sz="1600" b="1" dirty="0" err="1" smtClean="0"/>
              <a:t>Perbendaharaan</a:t>
            </a:r>
            <a:r>
              <a:rPr lang="en-US" sz="1600" b="1" dirty="0" smtClean="0"/>
              <a:t> Negara/</a:t>
            </a:r>
            <a:r>
              <a:rPr lang="en-US" sz="1600" b="1" dirty="0" err="1" smtClean="0"/>
              <a:t>Kepala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atau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Dinas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Pengelolaan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Keuangan</a:t>
            </a:r>
            <a:r>
              <a:rPr lang="en-US" sz="1600" b="1" dirty="0" smtClean="0"/>
              <a:t> Daerah;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</a:p>
          <a:p>
            <a:pPr marL="342900" indent="-342900" algn="just">
              <a:buAutoNum type="alphaLcPeriod"/>
            </a:pPr>
            <a:r>
              <a:rPr lang="en-US" sz="1600" b="1" dirty="0" err="1" smtClean="0"/>
              <a:t>Deputi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Bidang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Mutasi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Kepegawaian</a:t>
            </a:r>
            <a:r>
              <a:rPr lang="en-US" sz="1600" b="1" dirty="0" smtClean="0"/>
              <a:t>.</a:t>
            </a:r>
            <a:endParaRPr lang="en-US" sz="1600" b="1" dirty="0"/>
          </a:p>
        </p:txBody>
      </p:sp>
      <p:sp>
        <p:nvSpPr>
          <p:cNvPr id="6" name="Notched Right Arrow 5"/>
          <p:cNvSpPr/>
          <p:nvPr/>
        </p:nvSpPr>
        <p:spPr>
          <a:xfrm>
            <a:off x="3563888" y="2672916"/>
            <a:ext cx="864096" cy="4680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55776" y="4581128"/>
            <a:ext cx="4032448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/>
              <a:t>Cuti</a:t>
            </a:r>
            <a:r>
              <a:rPr lang="en-US" b="1" dirty="0" smtClean="0"/>
              <a:t> di </a:t>
            </a:r>
            <a:r>
              <a:rPr lang="en-US" b="1" dirty="0" err="1" smtClean="0"/>
              <a:t>luar</a:t>
            </a:r>
            <a:r>
              <a:rPr lang="en-US" b="1" dirty="0" smtClean="0"/>
              <a:t> </a:t>
            </a:r>
            <a:r>
              <a:rPr lang="en-US" b="1" dirty="0" err="1" smtClean="0"/>
              <a:t>tanggungan</a:t>
            </a:r>
            <a:r>
              <a:rPr lang="en-US" b="1" dirty="0" smtClean="0"/>
              <a:t> </a:t>
            </a:r>
            <a:r>
              <a:rPr lang="en-US" b="1" dirty="0" err="1" smtClean="0"/>
              <a:t>negara</a:t>
            </a:r>
            <a:r>
              <a:rPr lang="en-US" b="1" dirty="0" smtClean="0"/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hanya</a:t>
            </a:r>
            <a:r>
              <a:rPr lang="en-US" b="1" dirty="0" smtClean="0"/>
              <a:t>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diberikan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keputusan</a:t>
            </a:r>
            <a:r>
              <a:rPr lang="en-US" b="1" dirty="0" smtClean="0"/>
              <a:t> PPK </a:t>
            </a:r>
            <a:r>
              <a:rPr lang="en-US" b="1" dirty="0" err="1" smtClean="0"/>
              <a:t>setelah</a:t>
            </a:r>
            <a:r>
              <a:rPr lang="en-US" b="1" dirty="0" smtClean="0"/>
              <a:t> </a:t>
            </a:r>
            <a:r>
              <a:rPr lang="en-US" b="1" dirty="0" err="1" smtClean="0"/>
              <a:t>mendapat</a:t>
            </a:r>
            <a:r>
              <a:rPr lang="en-US" b="1" dirty="0" smtClean="0"/>
              <a:t> </a:t>
            </a:r>
            <a:r>
              <a:rPr lang="en-US" b="1" dirty="0" err="1" smtClean="0"/>
              <a:t>persetujuan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Kepala</a:t>
            </a:r>
            <a:r>
              <a:rPr lang="en-US" b="1" dirty="0" smtClean="0"/>
              <a:t> </a:t>
            </a:r>
            <a:r>
              <a:rPr lang="en-US" b="1" dirty="0" err="1" smtClean="0"/>
              <a:t>Badan</a:t>
            </a:r>
            <a:r>
              <a:rPr lang="en-US" b="1" dirty="0" smtClean="0"/>
              <a:t> </a:t>
            </a:r>
            <a:r>
              <a:rPr lang="en-US" b="1" dirty="0" err="1" smtClean="0"/>
              <a:t>Kepegawaian</a:t>
            </a:r>
            <a:r>
              <a:rPr lang="en-US" b="1" dirty="0" smtClean="0"/>
              <a:t> Negara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24" y="4509120"/>
            <a:ext cx="1849552" cy="185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98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563888" y="1327786"/>
            <a:ext cx="3528392" cy="1695941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PPK tidak dapat mendelegasikan kewenangan pemberian cuti di luar tanggungan negara</a:t>
            </a:r>
            <a:endParaRPr lang="en-US" b="1" dirty="0"/>
          </a:p>
        </p:txBody>
      </p:sp>
      <p:sp>
        <p:nvSpPr>
          <p:cNvPr id="5" name="Snip Diagonal Corner Rectangle 4"/>
          <p:cNvSpPr/>
          <p:nvPr/>
        </p:nvSpPr>
        <p:spPr>
          <a:xfrm>
            <a:off x="3563888" y="3212976"/>
            <a:ext cx="3528392" cy="792088"/>
          </a:xfrm>
          <a:prstGeom prst="snip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Permohonan cuti di luar tanggungan negara </a:t>
            </a:r>
            <a:r>
              <a:rPr lang="it-IT" b="1" i="1" u="sng" dirty="0" smtClean="0"/>
              <a:t>dapat </a:t>
            </a:r>
            <a:r>
              <a:rPr lang="it-IT" b="1" dirty="0" smtClean="0"/>
              <a:t>ditolak.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2399779" cy="239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1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irect Access Storage 3"/>
          <p:cNvSpPr/>
          <p:nvPr/>
        </p:nvSpPr>
        <p:spPr>
          <a:xfrm>
            <a:off x="2123728" y="908720"/>
            <a:ext cx="5316219" cy="3096344"/>
          </a:xfrm>
          <a:prstGeom prst="flowChartMagneticDru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 smtClean="0"/>
              <a:t>*</a:t>
            </a:r>
            <a:r>
              <a:rPr lang="en-US" sz="1600" b="1" dirty="0" err="1" smtClean="0"/>
              <a:t>Selama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menjalankan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cuti</a:t>
            </a:r>
            <a:r>
              <a:rPr lang="en-US" sz="1600" b="1" dirty="0" smtClean="0"/>
              <a:t> di </a:t>
            </a:r>
            <a:r>
              <a:rPr lang="en-US" sz="1600" b="1" dirty="0" err="1" smtClean="0"/>
              <a:t>luar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tanggungan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negara</a:t>
            </a:r>
            <a:r>
              <a:rPr lang="en-US" sz="1600" b="1" dirty="0" smtClean="0"/>
              <a:t>, PNS yang </a:t>
            </a:r>
            <a:r>
              <a:rPr lang="en-US" sz="1600" b="1" dirty="0" err="1" smtClean="0"/>
              <a:t>bersangkutan</a:t>
            </a:r>
            <a:r>
              <a:rPr lang="en-US" sz="1600" b="1" dirty="0" smtClean="0"/>
              <a:t> </a:t>
            </a:r>
            <a:r>
              <a:rPr lang="en-US" sz="1600" b="1" i="1" u="sng" dirty="0" err="1" smtClean="0"/>
              <a:t>tidak</a:t>
            </a:r>
            <a:r>
              <a:rPr lang="en-US" sz="1600" b="1" i="1" u="sng" dirty="0" smtClean="0"/>
              <a:t> </a:t>
            </a:r>
            <a:r>
              <a:rPr lang="en-US" sz="1600" b="1" i="1" u="sng" dirty="0" err="1" smtClean="0"/>
              <a:t>berhak</a:t>
            </a:r>
            <a:r>
              <a:rPr lang="en-US" sz="1600" b="1" i="1" u="sng" dirty="0" smtClean="0"/>
              <a:t> </a:t>
            </a:r>
            <a:r>
              <a:rPr lang="en-US" sz="1600" b="1" i="1" u="sng" dirty="0" err="1" smtClean="0"/>
              <a:t>menerima</a:t>
            </a:r>
            <a:r>
              <a:rPr lang="en-US" sz="1600" b="1" i="1" u="sng" dirty="0" smtClean="0"/>
              <a:t> </a:t>
            </a:r>
            <a:r>
              <a:rPr lang="en-US" sz="1600" b="1" i="1" u="sng" dirty="0" err="1" smtClean="0"/>
              <a:t>penghasilan</a:t>
            </a:r>
            <a:r>
              <a:rPr lang="en-US" sz="1600" b="1" i="1" u="sng" dirty="0" smtClean="0"/>
              <a:t> PNS. </a:t>
            </a:r>
          </a:p>
          <a:p>
            <a:pPr algn="just"/>
            <a:endParaRPr lang="en-US" sz="1600" b="1" dirty="0" smtClean="0"/>
          </a:p>
          <a:p>
            <a:pPr algn="just"/>
            <a:r>
              <a:rPr lang="en-US" sz="1600" b="1" dirty="0" smtClean="0"/>
              <a:t>*</a:t>
            </a:r>
            <a:r>
              <a:rPr lang="en-US" sz="1600" b="1" dirty="0" err="1" smtClean="0"/>
              <a:t>Selama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menjalankan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cuti</a:t>
            </a:r>
            <a:r>
              <a:rPr lang="en-US" sz="1600" b="1" dirty="0" smtClean="0"/>
              <a:t> di </a:t>
            </a:r>
            <a:r>
              <a:rPr lang="en-US" sz="1600" b="1" dirty="0" err="1" smtClean="0"/>
              <a:t>luar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tanggungan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negara</a:t>
            </a:r>
            <a:r>
              <a:rPr lang="en-US" sz="1600" b="1" dirty="0" smtClean="0"/>
              <a:t> </a:t>
            </a:r>
            <a:r>
              <a:rPr lang="en-US" sz="1600" b="1" i="1" u="sng" dirty="0" err="1" smtClean="0"/>
              <a:t>tidak</a:t>
            </a:r>
            <a:r>
              <a:rPr lang="en-US" sz="1600" b="1" i="1" u="sng" dirty="0" smtClean="0"/>
              <a:t> </a:t>
            </a:r>
            <a:r>
              <a:rPr lang="en-US" sz="1600" b="1" i="1" u="sng" dirty="0" err="1" smtClean="0"/>
              <a:t>diperhitungkan</a:t>
            </a:r>
            <a:r>
              <a:rPr lang="en-US" sz="1600" b="1" i="1" u="sng" dirty="0" smtClean="0"/>
              <a:t> </a:t>
            </a:r>
            <a:r>
              <a:rPr lang="en-US" sz="1600" b="1" i="1" u="sng" dirty="0" err="1" smtClean="0"/>
              <a:t>sebagai</a:t>
            </a:r>
            <a:r>
              <a:rPr lang="en-US" sz="1600" b="1" i="1" u="sng" dirty="0" smtClean="0"/>
              <a:t> </a:t>
            </a:r>
            <a:r>
              <a:rPr lang="en-US" sz="1600" b="1" i="1" u="sng" dirty="0" err="1" smtClean="0"/>
              <a:t>masa</a:t>
            </a:r>
            <a:r>
              <a:rPr lang="en-US" sz="1600" b="1" i="1" u="sng" dirty="0" smtClean="0"/>
              <a:t> </a:t>
            </a:r>
            <a:r>
              <a:rPr lang="en-US" sz="1600" b="1" i="1" u="sng" dirty="0" err="1" smtClean="0"/>
              <a:t>kerja</a:t>
            </a:r>
            <a:r>
              <a:rPr lang="en-US" sz="1600" b="1" i="1" u="sng" dirty="0" smtClean="0"/>
              <a:t> PNS</a:t>
            </a:r>
            <a:endParaRPr lang="en-US" sz="1600" b="1" i="1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66292"/>
            <a:ext cx="230505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55776" y="4221088"/>
            <a:ext cx="6192688" cy="151216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PNS yang </a:t>
            </a:r>
            <a:r>
              <a:rPr lang="en-US" sz="1600" b="1" dirty="0" err="1" smtClean="0"/>
              <a:t>telah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menjalankan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cuti</a:t>
            </a:r>
            <a:r>
              <a:rPr lang="en-US" sz="1600" b="1" dirty="0" smtClean="0"/>
              <a:t> di </a:t>
            </a:r>
            <a:r>
              <a:rPr lang="en-US" sz="1600" b="1" dirty="0" err="1" smtClean="0"/>
              <a:t>luar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tanggungan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negara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untuk</a:t>
            </a:r>
            <a:r>
              <a:rPr lang="en-US" sz="1600" b="1" dirty="0" smtClean="0"/>
              <a:t> paling lama 3 (</a:t>
            </a:r>
            <a:r>
              <a:rPr lang="en-US" sz="1600" b="1" dirty="0" err="1" smtClean="0"/>
              <a:t>tiga</a:t>
            </a:r>
            <a:r>
              <a:rPr lang="en-US" sz="1600" b="1" dirty="0" smtClean="0"/>
              <a:t>) </a:t>
            </a:r>
            <a:r>
              <a:rPr lang="en-US" sz="1600" b="1" dirty="0" err="1" smtClean="0"/>
              <a:t>tahun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tetapi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ingin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memperpanjang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maka</a:t>
            </a:r>
            <a:r>
              <a:rPr lang="en-US" sz="1600" b="1" dirty="0" smtClean="0"/>
              <a:t> yang </a:t>
            </a:r>
            <a:r>
              <a:rPr lang="en-US" sz="1600" b="1" dirty="0" err="1" smtClean="0"/>
              <a:t>bersangkutan</a:t>
            </a:r>
            <a:r>
              <a:rPr lang="en-US" sz="1600" b="1" dirty="0" smtClean="0"/>
              <a:t> </a:t>
            </a:r>
            <a:r>
              <a:rPr lang="en-US" sz="1600" b="1" i="1" u="sng" dirty="0" err="1" smtClean="0"/>
              <a:t>harus</a:t>
            </a:r>
            <a:r>
              <a:rPr lang="en-US" sz="1600" b="1" i="1" u="sng" dirty="0" smtClean="0"/>
              <a:t> </a:t>
            </a:r>
            <a:r>
              <a:rPr lang="en-US" sz="1600" b="1" i="1" u="sng" dirty="0" err="1" smtClean="0"/>
              <a:t>mengajukan</a:t>
            </a:r>
            <a:r>
              <a:rPr lang="en-US" sz="1600" b="1" i="1" u="sng" dirty="0" smtClean="0"/>
              <a:t> </a:t>
            </a:r>
            <a:r>
              <a:rPr lang="en-US" sz="1600" b="1" i="1" u="sng" dirty="0" err="1" smtClean="0"/>
              <a:t>permintaanf</a:t>
            </a:r>
            <a:r>
              <a:rPr lang="en-US" sz="1600" b="1" i="1" u="sng" dirty="0" smtClean="0"/>
              <a:t> </a:t>
            </a:r>
            <a:r>
              <a:rPr lang="en-US" sz="1600" b="1" i="1" u="sng" dirty="0" err="1" smtClean="0"/>
              <a:t>permohonan</a:t>
            </a:r>
            <a:r>
              <a:rPr lang="en-US" sz="1600" b="1" i="1" u="sng" dirty="0" smtClean="0"/>
              <a:t> </a:t>
            </a:r>
            <a:r>
              <a:rPr lang="en-US" sz="1600" b="1" i="1" u="sng" dirty="0" err="1" smtClean="0"/>
              <a:t>perpanjangan</a:t>
            </a:r>
            <a:r>
              <a:rPr lang="en-US" sz="1600" b="1" i="1" u="sng" dirty="0" smtClean="0"/>
              <a:t> </a:t>
            </a:r>
            <a:r>
              <a:rPr lang="en-US" sz="1600" b="1" i="1" u="sng" dirty="0" err="1" smtClean="0"/>
              <a:t>cuti</a:t>
            </a:r>
            <a:r>
              <a:rPr lang="en-US" sz="1600" b="1" i="1" u="sng" dirty="0" smtClean="0"/>
              <a:t> di </a:t>
            </a:r>
            <a:r>
              <a:rPr lang="en-US" sz="1600" b="1" i="1" u="sng" dirty="0" err="1" smtClean="0"/>
              <a:t>luar</a:t>
            </a:r>
            <a:r>
              <a:rPr lang="en-US" sz="1600" b="1" i="1" u="sng" dirty="0" smtClean="0"/>
              <a:t> </a:t>
            </a:r>
            <a:r>
              <a:rPr lang="en-US" sz="1600" b="1" i="1" u="sng" dirty="0" err="1" smtClean="0"/>
              <a:t>tanggungan</a:t>
            </a:r>
            <a:r>
              <a:rPr lang="en-US" sz="1600" b="1" i="1" u="sng" dirty="0" smtClean="0"/>
              <a:t> </a:t>
            </a:r>
            <a:r>
              <a:rPr lang="en-US" sz="1600" b="1" i="1" u="sng" dirty="0" err="1" smtClean="0"/>
              <a:t>negara</a:t>
            </a:r>
            <a:r>
              <a:rPr lang="en-US" sz="1600" b="1" i="1" u="sng" dirty="0" smtClean="0"/>
              <a:t>, </a:t>
            </a:r>
            <a:r>
              <a:rPr lang="en-US" sz="1600" b="1" i="1" u="sng" dirty="0" err="1" smtClean="0"/>
              <a:t>disertai</a:t>
            </a:r>
            <a:r>
              <a:rPr lang="en-US" sz="1600" b="1" i="1" u="sng" dirty="0" smtClean="0"/>
              <a:t> </a:t>
            </a:r>
            <a:r>
              <a:rPr lang="en-US" sz="1600" b="1" i="1" u="sng" dirty="0" err="1" smtClean="0"/>
              <a:t>dengan</a:t>
            </a:r>
            <a:r>
              <a:rPr lang="en-US" sz="1600" b="1" i="1" u="sng" dirty="0" smtClean="0"/>
              <a:t> </a:t>
            </a:r>
            <a:r>
              <a:rPr lang="en-US" sz="1600" b="1" i="1" u="sng" dirty="0" err="1" smtClean="0"/>
              <a:t>alasan-alasan</a:t>
            </a:r>
            <a:r>
              <a:rPr lang="en-US" sz="1600" b="1" i="1" u="sng" dirty="0" smtClean="0"/>
              <a:t> yang </a:t>
            </a:r>
            <a:r>
              <a:rPr lang="en-US" sz="1600" b="1" i="1" u="sng" dirty="0" err="1" smtClean="0"/>
              <a:t>penting</a:t>
            </a:r>
            <a:r>
              <a:rPr lang="en-US" sz="1600" b="1" i="1" u="sng" dirty="0" smtClean="0"/>
              <a:t> </a:t>
            </a:r>
            <a:r>
              <a:rPr lang="en-US" sz="1600" b="1" i="1" u="sng" dirty="0" err="1" smtClean="0"/>
              <a:t>untuk</a:t>
            </a:r>
            <a:r>
              <a:rPr lang="en-US" sz="1600" b="1" i="1" u="sng" dirty="0" smtClean="0"/>
              <a:t> </a:t>
            </a:r>
            <a:r>
              <a:rPr lang="en-US" sz="1600" b="1" i="1" u="sng" dirty="0" err="1" smtClean="0"/>
              <a:t>memperpanjangnya</a:t>
            </a:r>
            <a:r>
              <a:rPr lang="en-US" sz="1600" b="1" i="1" u="sng" dirty="0" smtClean="0"/>
              <a:t> </a:t>
            </a:r>
            <a:endParaRPr lang="en-US" sz="1600" b="1" i="1" u="sng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5024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3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954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MyBook PRO H5</dc:creator>
  <cp:lastModifiedBy>MyBook PRO H5</cp:lastModifiedBy>
  <cp:revision>13</cp:revision>
  <dcterms:created xsi:type="dcterms:W3CDTF">2024-04-29T11:32:59Z</dcterms:created>
  <dcterms:modified xsi:type="dcterms:W3CDTF">2024-04-29T13:34:52Z</dcterms:modified>
</cp:coreProperties>
</file>